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4" r:id="rId1"/>
  </p:sldMasterIdLst>
  <p:notesMasterIdLst>
    <p:notesMasterId r:id="rId21"/>
  </p:notesMasterIdLst>
  <p:handoutMasterIdLst>
    <p:handoutMasterId r:id="rId22"/>
  </p:handoutMasterIdLst>
  <p:sldIdLst>
    <p:sldId id="256" r:id="rId2"/>
    <p:sldId id="284" r:id="rId3"/>
    <p:sldId id="265" r:id="rId4"/>
    <p:sldId id="293" r:id="rId5"/>
    <p:sldId id="294" r:id="rId6"/>
    <p:sldId id="298" r:id="rId7"/>
    <p:sldId id="299" r:id="rId8"/>
    <p:sldId id="300" r:id="rId9"/>
    <p:sldId id="301" r:id="rId10"/>
    <p:sldId id="302" r:id="rId11"/>
    <p:sldId id="297" r:id="rId12"/>
    <p:sldId id="280" r:id="rId13"/>
    <p:sldId id="282" r:id="rId14"/>
    <p:sldId id="281" r:id="rId15"/>
    <p:sldId id="303" r:id="rId16"/>
    <p:sldId id="286" r:id="rId17"/>
    <p:sldId id="296" r:id="rId18"/>
    <p:sldId id="288" r:id="rId19"/>
    <p:sldId id="292"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50" autoAdjust="0"/>
    <p:restoredTop sz="94343" autoAdjust="0"/>
  </p:normalViewPr>
  <p:slideViewPr>
    <p:cSldViewPr snapToGrid="0" snapToObjects="1">
      <p:cViewPr>
        <p:scale>
          <a:sx n="60" d="100"/>
          <a:sy n="60" d="100"/>
        </p:scale>
        <p:origin x="1392"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E908D9F-9D60-41F1-AB94-0513D3DB7B49}" type="datetimeFigureOut">
              <a:rPr lang="en-GB" smtClean="0"/>
              <a:t>14/09/2022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E25DB75-40A1-4C02-B182-71FDCFEE74CD}" type="slidenum">
              <a:rPr lang="en-GB" smtClean="0"/>
              <a:t>‹#›</a:t>
            </a:fld>
            <a:endParaRPr lang="en-GB"/>
          </a:p>
        </p:txBody>
      </p:sp>
    </p:spTree>
    <p:extLst>
      <p:ext uri="{BB962C8B-B14F-4D97-AF65-F5344CB8AC3E}">
        <p14:creationId xmlns:p14="http://schemas.microsoft.com/office/powerpoint/2010/main" val="1865058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77F4414-DA96-4A4B-A8D6-E52B48614FE4}" type="datetimeFigureOut">
              <a:rPr lang="en-US" smtClean="0"/>
              <a:t>9/14/2022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9EA3A9D-A898-234C-BD14-7BC962F6B79B}" type="slidenum">
              <a:rPr lang="en-US" smtClean="0"/>
              <a:t>‹#›</a:t>
            </a:fld>
            <a:endParaRPr lang="en-US"/>
          </a:p>
        </p:txBody>
      </p:sp>
    </p:spTree>
    <p:extLst>
      <p:ext uri="{BB962C8B-B14F-4D97-AF65-F5344CB8AC3E}">
        <p14:creationId xmlns:p14="http://schemas.microsoft.com/office/powerpoint/2010/main" val="94329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Phonics workshop</a:t>
            </a:r>
            <a:r>
              <a:rPr lang="en-US" baseline="0" dirty="0" smtClean="0"/>
              <a:t>. </a:t>
            </a:r>
          </a:p>
          <a:p>
            <a:r>
              <a:rPr lang="en-US" baseline="0" dirty="0" smtClean="0"/>
              <a:t>We will go through the phonemes in Phase 2 and 3. These are the phases that the children will be learning this year. The phase 2 sound mat is in homework books</a:t>
            </a:r>
          </a:p>
          <a:p>
            <a:endParaRPr lang="en-US" baseline="0" dirty="0" smtClean="0"/>
          </a:p>
        </p:txBody>
      </p:sp>
      <p:sp>
        <p:nvSpPr>
          <p:cNvPr id="4" name="Slide Number Placeholder 3"/>
          <p:cNvSpPr>
            <a:spLocks noGrp="1"/>
          </p:cNvSpPr>
          <p:nvPr>
            <p:ph type="sldNum" sz="quarter" idx="10"/>
          </p:nvPr>
        </p:nvSpPr>
        <p:spPr/>
        <p:txBody>
          <a:bodyPr/>
          <a:lstStyle/>
          <a:p>
            <a:fld id="{99EA3A9D-A898-234C-BD14-7BC962F6B79B}" type="slidenum">
              <a:rPr lang="en-US" smtClean="0"/>
              <a:t>1</a:t>
            </a:fld>
            <a:endParaRPr lang="en-US"/>
          </a:p>
        </p:txBody>
      </p:sp>
    </p:spTree>
    <p:extLst>
      <p:ext uri="{BB962C8B-B14F-4D97-AF65-F5344CB8AC3E}">
        <p14:creationId xmlns:p14="http://schemas.microsoft.com/office/powerpoint/2010/main" val="86049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EA3A9D-A898-234C-BD14-7BC962F6B79B}" type="slidenum">
              <a:rPr lang="en-US" smtClean="0"/>
              <a:t>19</a:t>
            </a:fld>
            <a:endParaRPr lang="en-US"/>
          </a:p>
        </p:txBody>
      </p:sp>
    </p:spTree>
    <p:extLst>
      <p:ext uri="{BB962C8B-B14F-4D97-AF65-F5344CB8AC3E}">
        <p14:creationId xmlns:p14="http://schemas.microsoft.com/office/powerpoint/2010/main" val="2279328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Phoneme – sound </a:t>
            </a:r>
          </a:p>
          <a:p>
            <a:r>
              <a:rPr lang="en-GB" dirty="0" smtClean="0"/>
              <a:t>Grapheme – as it is written (letter that</a:t>
            </a:r>
            <a:r>
              <a:rPr lang="en-GB" baseline="0" dirty="0" smtClean="0"/>
              <a:t> represents sound)</a:t>
            </a:r>
          </a:p>
          <a:p>
            <a:r>
              <a:rPr lang="en-GB" baseline="0" dirty="0" smtClean="0"/>
              <a:t>Segmenting – breaking down the word into phonemes for spelling or </a:t>
            </a:r>
            <a:r>
              <a:rPr lang="en-GB" baseline="0" dirty="0" err="1" smtClean="0"/>
              <a:t>rreading</a:t>
            </a:r>
            <a:r>
              <a:rPr lang="en-GB" baseline="0" dirty="0" smtClean="0"/>
              <a:t> – do a lot on fingers</a:t>
            </a:r>
          </a:p>
          <a:p>
            <a:r>
              <a:rPr lang="en-GB" baseline="0" dirty="0" smtClean="0"/>
              <a:t>Blending – blending words from phonemes to read</a:t>
            </a:r>
          </a:p>
          <a:p>
            <a:r>
              <a:rPr lang="en-GB" baseline="0" dirty="0" smtClean="0"/>
              <a:t>Digraph – 2 letter phonemes </a:t>
            </a:r>
            <a:r>
              <a:rPr lang="en-GB" baseline="0" dirty="0" err="1" smtClean="0"/>
              <a:t>eg</a:t>
            </a:r>
            <a:r>
              <a:rPr lang="en-GB" baseline="0" dirty="0" smtClean="0"/>
              <a:t> </a:t>
            </a:r>
            <a:r>
              <a:rPr lang="en-GB" baseline="0" dirty="0" err="1" smtClean="0"/>
              <a:t>sh</a:t>
            </a:r>
            <a:endParaRPr lang="en-GB" baseline="0" dirty="0" smtClean="0"/>
          </a:p>
          <a:p>
            <a:r>
              <a:rPr lang="en-GB" baseline="0" dirty="0" err="1" smtClean="0"/>
              <a:t>Trigraph</a:t>
            </a:r>
            <a:r>
              <a:rPr lang="en-GB" baseline="0" dirty="0" smtClean="0"/>
              <a:t> – 3 letter phonemes </a:t>
            </a:r>
            <a:r>
              <a:rPr lang="en-GB" baseline="0" dirty="0" err="1" smtClean="0"/>
              <a:t>eg</a:t>
            </a:r>
            <a:r>
              <a:rPr lang="en-GB" baseline="0" dirty="0" smtClean="0"/>
              <a:t> </a:t>
            </a:r>
            <a:r>
              <a:rPr lang="en-GB" baseline="0" dirty="0" err="1" smtClean="0"/>
              <a:t>igh</a:t>
            </a:r>
            <a:endParaRPr lang="en-GB" dirty="0"/>
          </a:p>
        </p:txBody>
      </p:sp>
      <p:sp>
        <p:nvSpPr>
          <p:cNvPr id="4" name="Slide Number Placeholder 3"/>
          <p:cNvSpPr>
            <a:spLocks noGrp="1"/>
          </p:cNvSpPr>
          <p:nvPr>
            <p:ph type="sldNum" sz="quarter" idx="10"/>
          </p:nvPr>
        </p:nvSpPr>
        <p:spPr/>
        <p:txBody>
          <a:bodyPr/>
          <a:lstStyle/>
          <a:p>
            <a:fld id="{99EA3A9D-A898-234C-BD14-7BC962F6B79B}" type="slidenum">
              <a:rPr lang="en-US" smtClean="0"/>
              <a:t>2</a:t>
            </a:fld>
            <a:endParaRPr lang="en-US"/>
          </a:p>
        </p:txBody>
      </p:sp>
    </p:spTree>
    <p:extLst>
      <p:ext uri="{BB962C8B-B14F-4D97-AF65-F5344CB8AC3E}">
        <p14:creationId xmlns:p14="http://schemas.microsoft.com/office/powerpoint/2010/main" val="4231966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Phase </a:t>
            </a:r>
            <a:r>
              <a:rPr lang="en-US" baseline="0" dirty="0" smtClean="0"/>
              <a:t>1 is something they will have done in Nursery but it is something that we will continue to do alongside Phase 2 and even 3. Phase 1 is about identifying sounds by going on sound walks, playing instruments and also looking at alliterations and rhymes, as part of this the children will have been read to and picked out rhyming pairs and sung a lot of songs which is something that we will continue to do in Reception. </a:t>
            </a:r>
          </a:p>
          <a:p>
            <a:endParaRPr lang="en-US" baseline="0" dirty="0" smtClean="0"/>
          </a:p>
          <a:p>
            <a:r>
              <a:rPr lang="en-US" baseline="0" dirty="0" smtClean="0"/>
              <a:t>You can see these on the board now- phase 2 is very simple </a:t>
            </a:r>
            <a:r>
              <a:rPr lang="en-US" baseline="0" dirty="0" smtClean="0"/>
              <a:t>single letters </a:t>
            </a:r>
            <a:r>
              <a:rPr lang="en-US" baseline="0" dirty="0" smtClean="0"/>
              <a:t>and phase 3 begins to look at more digraphs and </a:t>
            </a:r>
            <a:r>
              <a:rPr lang="en-US" baseline="0" dirty="0" err="1" smtClean="0"/>
              <a:t>trigraphs</a:t>
            </a:r>
            <a:r>
              <a:rPr lang="en-US" baseline="0" dirty="0" smtClean="0"/>
              <a:t> (phonemes with 2 or 3 letters that make the same sound). </a:t>
            </a:r>
          </a:p>
          <a:p>
            <a:endParaRPr lang="en-US" baseline="0" dirty="0" smtClean="0"/>
          </a:p>
          <a:p>
            <a:r>
              <a:rPr lang="en-US" baseline="0" dirty="0" smtClean="0"/>
              <a:t>Phase 4 and 5 is taught in year 1 and leads up to the Phonics screening check at the end of year 1. </a:t>
            </a:r>
          </a:p>
          <a:p>
            <a:endParaRPr lang="en-US" baseline="0" dirty="0" smtClean="0"/>
          </a:p>
          <a:p>
            <a:r>
              <a:rPr lang="en-US" baseline="0" dirty="0" smtClean="0"/>
              <a:t>Learning to read in this way is not the only way to learn these letters but it is a very strategic and methodical way of learning these phonemes. </a:t>
            </a:r>
          </a:p>
        </p:txBody>
      </p:sp>
      <p:sp>
        <p:nvSpPr>
          <p:cNvPr id="4" name="Slide Number Placeholder 3"/>
          <p:cNvSpPr>
            <a:spLocks noGrp="1"/>
          </p:cNvSpPr>
          <p:nvPr>
            <p:ph type="sldNum" sz="quarter" idx="10"/>
          </p:nvPr>
        </p:nvSpPr>
        <p:spPr/>
        <p:txBody>
          <a:bodyPr/>
          <a:lstStyle/>
          <a:p>
            <a:fld id="{99EA3A9D-A898-234C-BD14-7BC962F6B79B}" type="slidenum">
              <a:rPr lang="en-US" smtClean="0"/>
              <a:t>3</a:t>
            </a:fld>
            <a:endParaRPr lang="en-US"/>
          </a:p>
        </p:txBody>
      </p:sp>
    </p:spTree>
    <p:extLst>
      <p:ext uri="{BB962C8B-B14F-4D97-AF65-F5344CB8AC3E}">
        <p14:creationId xmlns:p14="http://schemas.microsoft.com/office/powerpoint/2010/main" val="65642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Oo</a:t>
            </a:r>
            <a:r>
              <a:rPr lang="en-GB" dirty="0" smtClean="0"/>
              <a:t> – book</a:t>
            </a:r>
            <a:r>
              <a:rPr lang="en-GB" baseline="0" dirty="0" smtClean="0"/>
              <a:t> </a:t>
            </a:r>
          </a:p>
          <a:p>
            <a:r>
              <a:rPr lang="en-GB" baseline="0" dirty="0" err="1" smtClean="0"/>
              <a:t>Oo</a:t>
            </a:r>
            <a:r>
              <a:rPr lang="en-GB" baseline="0" dirty="0" smtClean="0"/>
              <a:t> – food </a:t>
            </a:r>
            <a:endParaRPr lang="en-GB" dirty="0" smtClean="0"/>
          </a:p>
          <a:p>
            <a:r>
              <a:rPr lang="en-GB" dirty="0" smtClean="0"/>
              <a:t>Ow – how </a:t>
            </a:r>
          </a:p>
          <a:p>
            <a:r>
              <a:rPr lang="en-GB" dirty="0" smtClean="0"/>
              <a:t>Ow – snow </a:t>
            </a:r>
            <a:endParaRPr lang="en-GB" dirty="0"/>
          </a:p>
        </p:txBody>
      </p:sp>
      <p:sp>
        <p:nvSpPr>
          <p:cNvPr id="4" name="Slide Number Placeholder 3"/>
          <p:cNvSpPr>
            <a:spLocks noGrp="1"/>
          </p:cNvSpPr>
          <p:nvPr>
            <p:ph type="sldNum" sz="quarter" idx="10"/>
          </p:nvPr>
        </p:nvSpPr>
        <p:spPr/>
        <p:txBody>
          <a:bodyPr/>
          <a:lstStyle/>
          <a:p>
            <a:fld id="{99EA3A9D-A898-234C-BD14-7BC962F6B79B}" type="slidenum">
              <a:rPr lang="en-US" smtClean="0"/>
              <a:t>7</a:t>
            </a:fld>
            <a:endParaRPr lang="en-US"/>
          </a:p>
        </p:txBody>
      </p:sp>
    </p:spTree>
    <p:extLst>
      <p:ext uri="{BB962C8B-B14F-4D97-AF65-F5344CB8AC3E}">
        <p14:creationId xmlns:p14="http://schemas.microsoft.com/office/powerpoint/2010/main" val="278936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Segmenting and blending</a:t>
            </a:r>
            <a:r>
              <a:rPr lang="en-GB" baseline="0" dirty="0" smtClean="0"/>
              <a:t> is where you break up a word into its individual phonemes (not the same as letters). </a:t>
            </a:r>
            <a:endParaRPr lang="is-IS" baseline="0" dirty="0" smtClean="0"/>
          </a:p>
          <a:p>
            <a:endParaRPr lang="is-IS" baseline="0" dirty="0" smtClean="0"/>
          </a:p>
          <a:p>
            <a:r>
              <a:rPr lang="en-US" dirty="0" smtClean="0"/>
              <a:t>We teach</a:t>
            </a:r>
            <a:r>
              <a:rPr lang="en-US" baseline="0" dirty="0" smtClean="0"/>
              <a:t> the children to add ‘sound buttons’ to the words. </a:t>
            </a:r>
          </a:p>
          <a:p>
            <a:r>
              <a:rPr lang="en-US" baseline="0" dirty="0" smtClean="0"/>
              <a:t>This is to break the words up into small chunks to help the children segment (break it up) and blend (put it back together) the word. </a:t>
            </a:r>
          </a:p>
          <a:p>
            <a:r>
              <a:rPr lang="en-US" baseline="0" dirty="0" smtClean="0"/>
              <a:t>The individual dots are for the individual phonemes and the lines are for digraphs (where two letters make the same </a:t>
            </a:r>
            <a:r>
              <a:rPr lang="en-US" baseline="0" dirty="0" err="1" smtClean="0"/>
              <a:t>phoeneme</a:t>
            </a:r>
            <a:r>
              <a:rPr lang="en-US" baseline="0" dirty="0" smtClean="0"/>
              <a:t>) and </a:t>
            </a:r>
            <a:r>
              <a:rPr lang="en-US" baseline="0" dirty="0" err="1" smtClean="0"/>
              <a:t>trigraphs</a:t>
            </a:r>
            <a:r>
              <a:rPr lang="en-US" baseline="0" dirty="0" smtClean="0"/>
              <a:t> (where three letters make the same phoneme). </a:t>
            </a:r>
            <a:endParaRPr lang="en-US" dirty="0"/>
          </a:p>
        </p:txBody>
      </p:sp>
      <p:sp>
        <p:nvSpPr>
          <p:cNvPr id="4" name="Slide Number Placeholder 3"/>
          <p:cNvSpPr>
            <a:spLocks noGrp="1"/>
          </p:cNvSpPr>
          <p:nvPr>
            <p:ph type="sldNum" sz="quarter" idx="10"/>
          </p:nvPr>
        </p:nvSpPr>
        <p:spPr/>
        <p:txBody>
          <a:bodyPr/>
          <a:lstStyle/>
          <a:p>
            <a:fld id="{99EA3A9D-A898-234C-BD14-7BC962F6B79B}" type="slidenum">
              <a:rPr lang="en-US" smtClean="0"/>
              <a:t>12</a:t>
            </a:fld>
            <a:endParaRPr lang="en-US"/>
          </a:p>
        </p:txBody>
      </p:sp>
    </p:spTree>
    <p:extLst>
      <p:ext uri="{BB962C8B-B14F-4D97-AF65-F5344CB8AC3E}">
        <p14:creationId xmlns:p14="http://schemas.microsoft.com/office/powerpoint/2010/main" val="22820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a:t>
            </a:r>
            <a:r>
              <a:rPr lang="en-US" baseline="0" dirty="0" smtClean="0"/>
              <a:t> turn to have a go</a:t>
            </a:r>
            <a:r>
              <a:rPr lang="is-IS" baseline="0" dirty="0" smtClean="0"/>
              <a:t>… </a:t>
            </a:r>
          </a:p>
          <a:p>
            <a:endParaRPr lang="is-IS" baseline="0" dirty="0" smtClean="0"/>
          </a:p>
          <a:p>
            <a:r>
              <a:rPr lang="is-IS" baseline="0" dirty="0" smtClean="0"/>
              <a:t>How many sound buttons would you add to these words? </a:t>
            </a:r>
          </a:p>
          <a:p>
            <a:endParaRPr lang="is-IS" baseline="0" dirty="0" smtClean="0"/>
          </a:p>
          <a:p>
            <a:endParaRPr lang="en-US" dirty="0"/>
          </a:p>
        </p:txBody>
      </p:sp>
      <p:sp>
        <p:nvSpPr>
          <p:cNvPr id="4" name="Slide Number Placeholder 3"/>
          <p:cNvSpPr>
            <a:spLocks noGrp="1"/>
          </p:cNvSpPr>
          <p:nvPr>
            <p:ph type="sldNum" sz="quarter" idx="10"/>
          </p:nvPr>
        </p:nvSpPr>
        <p:spPr/>
        <p:txBody>
          <a:bodyPr/>
          <a:lstStyle/>
          <a:p>
            <a:fld id="{99EA3A9D-A898-234C-BD14-7BC962F6B79B}" type="slidenum">
              <a:rPr lang="en-US" smtClean="0"/>
              <a:t>13</a:t>
            </a:fld>
            <a:endParaRPr lang="en-US"/>
          </a:p>
        </p:txBody>
      </p:sp>
    </p:spTree>
    <p:extLst>
      <p:ext uri="{BB962C8B-B14F-4D97-AF65-F5344CB8AC3E}">
        <p14:creationId xmlns:p14="http://schemas.microsoft.com/office/powerpoint/2010/main" val="787238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has three</a:t>
            </a:r>
            <a:r>
              <a:rPr lang="en-US" baseline="0" dirty="0" smtClean="0"/>
              <a:t> </a:t>
            </a:r>
            <a:r>
              <a:rPr lang="en-US" baseline="0" dirty="0" err="1" smtClean="0"/>
              <a:t>phonems</a:t>
            </a:r>
            <a:r>
              <a:rPr lang="en-US" baseline="0" dirty="0" smtClean="0"/>
              <a:t> in it. If you add sound buttons, each letter will have a sound button. </a:t>
            </a:r>
          </a:p>
          <a:p>
            <a:endParaRPr lang="en-US" baseline="0" dirty="0" smtClean="0"/>
          </a:p>
          <a:p>
            <a:r>
              <a:rPr lang="en-US" baseline="0" dirty="0" smtClean="0"/>
              <a:t>Boot has three phonemes, ‘</a:t>
            </a:r>
            <a:r>
              <a:rPr lang="en-US" baseline="0" dirty="0" err="1" smtClean="0"/>
              <a:t>oo</a:t>
            </a:r>
            <a:r>
              <a:rPr lang="en-US" baseline="0" smtClean="0"/>
              <a:t>’ is one</a:t>
            </a:r>
            <a:endParaRPr lang="en-US"/>
          </a:p>
        </p:txBody>
      </p:sp>
      <p:sp>
        <p:nvSpPr>
          <p:cNvPr id="4" name="Slide Number Placeholder 3"/>
          <p:cNvSpPr>
            <a:spLocks noGrp="1"/>
          </p:cNvSpPr>
          <p:nvPr>
            <p:ph type="sldNum" sz="quarter" idx="10"/>
          </p:nvPr>
        </p:nvSpPr>
        <p:spPr/>
        <p:txBody>
          <a:bodyPr/>
          <a:lstStyle/>
          <a:p>
            <a:fld id="{99EA3A9D-A898-234C-BD14-7BC962F6B79B}" type="slidenum">
              <a:rPr lang="en-US" smtClean="0"/>
              <a:t>14</a:t>
            </a:fld>
            <a:endParaRPr lang="en-US"/>
          </a:p>
        </p:txBody>
      </p:sp>
    </p:spTree>
    <p:extLst>
      <p:ext uri="{BB962C8B-B14F-4D97-AF65-F5344CB8AC3E}">
        <p14:creationId xmlns:p14="http://schemas.microsoft.com/office/powerpoint/2010/main" val="839714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EA3A9D-A898-234C-BD14-7BC962F6B79B}" type="slidenum">
              <a:rPr lang="en-US" smtClean="0"/>
              <a:t>16</a:t>
            </a:fld>
            <a:endParaRPr lang="en-US"/>
          </a:p>
        </p:txBody>
      </p:sp>
    </p:spTree>
    <p:extLst>
      <p:ext uri="{BB962C8B-B14F-4D97-AF65-F5344CB8AC3E}">
        <p14:creationId xmlns:p14="http://schemas.microsoft.com/office/powerpoint/2010/main" val="156276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EA3A9D-A898-234C-BD14-7BC962F6B79B}" type="slidenum">
              <a:rPr lang="en-US" smtClean="0"/>
              <a:t>18</a:t>
            </a:fld>
            <a:endParaRPr lang="en-US"/>
          </a:p>
        </p:txBody>
      </p:sp>
    </p:spTree>
    <p:extLst>
      <p:ext uri="{BB962C8B-B14F-4D97-AF65-F5344CB8AC3E}">
        <p14:creationId xmlns:p14="http://schemas.microsoft.com/office/powerpoint/2010/main" val="58989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D1B93B73-DE01-2A45-AE12-52B451DF4C3F}" type="datetimeFigureOut">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93B73-DE01-2A45-AE12-52B451DF4C3F}"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B93B73-DE01-2A45-AE12-52B451DF4C3F}"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B93B73-DE01-2A45-AE12-52B451DF4C3F}" type="datetimeFigureOut">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B93B73-DE01-2A45-AE12-52B451DF4C3F}" type="datetimeFigureOut">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93B73-DE01-2A45-AE12-52B451DF4C3F}" type="datetimeFigureOut">
              <a:rPr lang="en-US" smtClean="0"/>
              <a:t>9/14/2022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93B73-DE01-2A45-AE12-52B451DF4C3F}"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93B73-DE01-2A45-AE12-52B451DF4C3F}"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5177F-B479-1047-8835-617012034F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1B93B73-DE01-2A45-AE12-52B451DF4C3F}" type="datetimeFigureOut">
              <a:rPr lang="en-US" smtClean="0"/>
              <a:t>9/14/2022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025177F-B479-1047-8835-617012034FFD}" type="slidenum">
              <a:rPr lang="en-US" smtClean="0"/>
              <a:t>‹#›</a:t>
            </a:fld>
            <a:endParaRPr lang="en-US"/>
          </a:p>
        </p:txBody>
      </p:sp>
    </p:spTree>
    <p:extLst>
      <p:ext uri="{BB962C8B-B14F-4D97-AF65-F5344CB8AC3E}">
        <p14:creationId xmlns:p14="http://schemas.microsoft.com/office/powerpoint/2010/main" val="1816343487"/>
      </p:ext>
    </p:extLst>
  </p:cSld>
  <p:clrMap bg1="dk1" tx1="lt1" bg2="dk2" tx2="lt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 id="214748386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UCI2mu7URB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dirty="0" smtClean="0"/>
              <a:t>Phonics workshop </a:t>
            </a:r>
            <a:endParaRPr lang="en-US" sz="9600" dirty="0"/>
          </a:p>
        </p:txBody>
      </p:sp>
      <p:sp>
        <p:nvSpPr>
          <p:cNvPr id="3" name="Subtitle 2"/>
          <p:cNvSpPr>
            <a:spLocks noGrp="1"/>
          </p:cNvSpPr>
          <p:nvPr>
            <p:ph type="subTitle" idx="1"/>
          </p:nvPr>
        </p:nvSpPr>
        <p:spPr/>
        <p:txBody>
          <a:bodyPr>
            <a:normAutofit/>
          </a:bodyPr>
          <a:lstStyle/>
          <a:p>
            <a:r>
              <a:rPr lang="en-US" sz="6600" dirty="0" smtClean="0"/>
              <a:t>Reception</a:t>
            </a:r>
            <a:endParaRPr lang="en-US" sz="6600" dirty="0"/>
          </a:p>
        </p:txBody>
      </p:sp>
    </p:spTree>
    <p:extLst>
      <p:ext uri="{BB962C8B-B14F-4D97-AF65-F5344CB8AC3E}">
        <p14:creationId xmlns:p14="http://schemas.microsoft.com/office/powerpoint/2010/main" val="61561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9389" y="336884"/>
            <a:ext cx="11245516" cy="5693866"/>
          </a:xfrm>
          <a:prstGeom prst="rect">
            <a:avLst/>
          </a:prstGeom>
          <a:noFill/>
        </p:spPr>
        <p:txBody>
          <a:bodyPr wrap="square" rtlCol="0">
            <a:spAutoFit/>
          </a:bodyPr>
          <a:lstStyle/>
          <a:p>
            <a:r>
              <a:rPr lang="en-GB" sz="2800" dirty="0" smtClean="0"/>
              <a:t>Summer 2 – phase 5 introduction </a:t>
            </a:r>
          </a:p>
          <a:p>
            <a:endParaRPr lang="en-GB" sz="2800" dirty="0"/>
          </a:p>
          <a:p>
            <a:r>
              <a:rPr lang="en-GB" sz="2800" dirty="0" smtClean="0"/>
              <a:t>ay </a:t>
            </a:r>
            <a:r>
              <a:rPr lang="en-GB" sz="2800" dirty="0" err="1" smtClean="0"/>
              <a:t>ou</a:t>
            </a:r>
            <a:r>
              <a:rPr lang="en-GB" sz="2800" dirty="0" smtClean="0"/>
              <a:t> </a:t>
            </a:r>
            <a:r>
              <a:rPr lang="en-GB" sz="2800" dirty="0" err="1" smtClean="0"/>
              <a:t>ie</a:t>
            </a:r>
            <a:r>
              <a:rPr lang="en-GB" sz="2800" dirty="0" smtClean="0"/>
              <a:t> </a:t>
            </a:r>
            <a:r>
              <a:rPr lang="en-GB" sz="2800" dirty="0" err="1" smtClean="0"/>
              <a:t>ea</a:t>
            </a:r>
            <a:r>
              <a:rPr lang="en-GB" sz="2800" dirty="0" smtClean="0"/>
              <a:t> (oh, their) </a:t>
            </a:r>
          </a:p>
          <a:p>
            <a:endParaRPr lang="en-GB" sz="2800" dirty="0"/>
          </a:p>
          <a:p>
            <a:r>
              <a:rPr lang="en-GB" sz="2800" dirty="0" smtClean="0"/>
              <a:t>oy, </a:t>
            </a:r>
            <a:r>
              <a:rPr lang="en-GB" sz="2800" dirty="0" err="1" smtClean="0"/>
              <a:t>ir</a:t>
            </a:r>
            <a:r>
              <a:rPr lang="en-GB" sz="2800" dirty="0" smtClean="0"/>
              <a:t>, </a:t>
            </a:r>
            <a:r>
              <a:rPr lang="en-GB" sz="2800" dirty="0" err="1" smtClean="0"/>
              <a:t>ue</a:t>
            </a:r>
            <a:r>
              <a:rPr lang="en-GB" sz="2800" dirty="0" smtClean="0"/>
              <a:t>, aw (people, Mr, </a:t>
            </a:r>
            <a:r>
              <a:rPr lang="en-GB" sz="2800" dirty="0" err="1" smtClean="0"/>
              <a:t>Mes</a:t>
            </a:r>
            <a:r>
              <a:rPr lang="en-GB" sz="2800" dirty="0" smtClean="0"/>
              <a:t>)</a:t>
            </a:r>
          </a:p>
          <a:p>
            <a:endParaRPr lang="en-GB" sz="2800" dirty="0"/>
          </a:p>
          <a:p>
            <a:r>
              <a:rPr lang="en-GB" sz="2800" dirty="0" err="1" smtClean="0"/>
              <a:t>Wh</a:t>
            </a:r>
            <a:r>
              <a:rPr lang="en-GB" sz="2800" dirty="0" smtClean="0"/>
              <a:t>, </a:t>
            </a:r>
            <a:r>
              <a:rPr lang="en-GB" sz="2800" dirty="0" err="1" smtClean="0"/>
              <a:t>ph</a:t>
            </a:r>
            <a:r>
              <a:rPr lang="en-GB" sz="2800" dirty="0" smtClean="0"/>
              <a:t>, </a:t>
            </a:r>
            <a:r>
              <a:rPr lang="en-GB" sz="2800" dirty="0" err="1" smtClean="0"/>
              <a:t>ew</a:t>
            </a:r>
            <a:r>
              <a:rPr lang="en-GB" sz="2800" dirty="0" smtClean="0"/>
              <a:t>, </a:t>
            </a:r>
            <a:r>
              <a:rPr lang="en-GB" sz="2800" dirty="0" err="1" smtClean="0"/>
              <a:t>oe</a:t>
            </a:r>
            <a:r>
              <a:rPr lang="en-GB" sz="2800" dirty="0" smtClean="0"/>
              <a:t> (your, ask, should)</a:t>
            </a:r>
          </a:p>
          <a:p>
            <a:endParaRPr lang="en-GB" sz="2800" dirty="0"/>
          </a:p>
          <a:p>
            <a:r>
              <a:rPr lang="en-GB" sz="2800" dirty="0" smtClean="0"/>
              <a:t>au </a:t>
            </a:r>
            <a:r>
              <a:rPr lang="en-GB" sz="2800" dirty="0" err="1" smtClean="0"/>
              <a:t>ey</a:t>
            </a:r>
            <a:r>
              <a:rPr lang="en-GB" sz="2800" dirty="0" smtClean="0"/>
              <a:t> a-e e-e (would, could, asked) </a:t>
            </a:r>
          </a:p>
          <a:p>
            <a:endParaRPr lang="en-GB" sz="2800" dirty="0"/>
          </a:p>
          <a:p>
            <a:r>
              <a:rPr lang="en-GB" sz="2800" dirty="0" smtClean="0"/>
              <a:t>Assess and review week (house, mouse, water) </a:t>
            </a:r>
          </a:p>
          <a:p>
            <a:endParaRPr lang="en-GB" sz="2800" dirty="0"/>
          </a:p>
          <a:p>
            <a:r>
              <a:rPr lang="en-GB" sz="2800" dirty="0" err="1" smtClean="0"/>
              <a:t>i</a:t>
            </a:r>
            <a:r>
              <a:rPr lang="en-GB" sz="2800" dirty="0" smtClean="0"/>
              <a:t>-e o-e u-e c (want, very) </a:t>
            </a:r>
            <a:endParaRPr lang="en-GB" sz="2800" dirty="0"/>
          </a:p>
        </p:txBody>
      </p:sp>
    </p:spTree>
    <p:extLst>
      <p:ext uri="{BB962C8B-B14F-4D97-AF65-F5344CB8AC3E}">
        <p14:creationId xmlns:p14="http://schemas.microsoft.com/office/powerpoint/2010/main" val="1206743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hlinkClick r:id="rId2"/>
              </a:rPr>
              <a:t>Phonics: How to pronounce pure sounds | Oxford Owl </a:t>
            </a:r>
            <a:r>
              <a:rPr lang="en-GB" dirty="0" smtClean="0">
                <a:hlinkClick r:id="rId2"/>
              </a:rPr>
              <a:t>– YouTube</a:t>
            </a:r>
            <a:r>
              <a:rPr lang="en-GB" dirty="0" smtClean="0"/>
              <a:t> </a:t>
            </a:r>
            <a:endParaRPr lang="en-GB" dirty="0"/>
          </a:p>
        </p:txBody>
      </p:sp>
    </p:spTree>
    <p:extLst>
      <p:ext uri="{BB962C8B-B14F-4D97-AF65-F5344CB8AC3E}">
        <p14:creationId xmlns:p14="http://schemas.microsoft.com/office/powerpoint/2010/main" val="1065309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106" y="668368"/>
            <a:ext cx="8534400" cy="1507067"/>
          </a:xfrm>
        </p:spPr>
        <p:txBody>
          <a:bodyPr/>
          <a:lstStyle/>
          <a:p>
            <a:r>
              <a:rPr lang="en-US" dirty="0" smtClean="0"/>
              <a:t>Segmenting and blending</a:t>
            </a:r>
            <a:endParaRPr lang="en-US" dirty="0"/>
          </a:p>
        </p:txBody>
      </p:sp>
      <p:sp>
        <p:nvSpPr>
          <p:cNvPr id="4" name="TextBox 3"/>
          <p:cNvSpPr txBox="1"/>
          <p:nvPr/>
        </p:nvSpPr>
        <p:spPr>
          <a:xfrm>
            <a:off x="711107" y="2554941"/>
            <a:ext cx="2032094" cy="1200329"/>
          </a:xfrm>
          <a:prstGeom prst="rect">
            <a:avLst/>
          </a:prstGeom>
          <a:noFill/>
        </p:spPr>
        <p:txBody>
          <a:bodyPr wrap="square" rtlCol="0">
            <a:spAutoFit/>
          </a:bodyPr>
          <a:lstStyle/>
          <a:p>
            <a:r>
              <a:rPr lang="en-US" sz="7200" dirty="0"/>
              <a:t>c</a:t>
            </a:r>
            <a:r>
              <a:rPr lang="en-US" sz="7200" dirty="0" smtClean="0"/>
              <a:t>at </a:t>
            </a:r>
            <a:endParaRPr lang="en-US" sz="7200" dirty="0"/>
          </a:p>
        </p:txBody>
      </p:sp>
      <p:sp>
        <p:nvSpPr>
          <p:cNvPr id="5" name="TextBox 4"/>
          <p:cNvSpPr txBox="1"/>
          <p:nvPr/>
        </p:nvSpPr>
        <p:spPr>
          <a:xfrm>
            <a:off x="6134753" y="2554941"/>
            <a:ext cx="2767199" cy="1200329"/>
          </a:xfrm>
          <a:prstGeom prst="rect">
            <a:avLst/>
          </a:prstGeom>
          <a:noFill/>
        </p:spPr>
        <p:txBody>
          <a:bodyPr wrap="square" rtlCol="0">
            <a:spAutoFit/>
          </a:bodyPr>
          <a:lstStyle/>
          <a:p>
            <a:r>
              <a:rPr lang="en-US" sz="7200" dirty="0" smtClean="0"/>
              <a:t>buzz </a:t>
            </a:r>
            <a:endParaRPr lang="en-US" sz="7200" dirty="0"/>
          </a:p>
        </p:txBody>
      </p:sp>
      <p:grpSp>
        <p:nvGrpSpPr>
          <p:cNvPr id="32" name="Group 31"/>
          <p:cNvGrpSpPr/>
          <p:nvPr/>
        </p:nvGrpSpPr>
        <p:grpSpPr>
          <a:xfrm>
            <a:off x="6465661" y="3648982"/>
            <a:ext cx="1693601" cy="212573"/>
            <a:chOff x="6465661" y="3648982"/>
            <a:chExt cx="1693601" cy="212573"/>
          </a:xfrm>
        </p:grpSpPr>
        <p:sp>
          <p:nvSpPr>
            <p:cNvPr id="25" name="Oval 24"/>
            <p:cNvSpPr/>
            <p:nvPr/>
          </p:nvSpPr>
          <p:spPr>
            <a:xfrm>
              <a:off x="6465661" y="3648982"/>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077592" y="3648982"/>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509560" y="3673151"/>
              <a:ext cx="649702" cy="1642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1009087" y="3648981"/>
            <a:ext cx="1273164" cy="212574"/>
            <a:chOff x="1009087" y="3648981"/>
            <a:chExt cx="1273164" cy="212574"/>
          </a:xfrm>
        </p:grpSpPr>
        <p:sp>
          <p:nvSpPr>
            <p:cNvPr id="28" name="Oval 27"/>
            <p:cNvSpPr/>
            <p:nvPr/>
          </p:nvSpPr>
          <p:spPr>
            <a:xfrm>
              <a:off x="1009087" y="3648981"/>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621018" y="3648982"/>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069980" y="3648982"/>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2838042" y="4955596"/>
            <a:ext cx="4751882" cy="769441"/>
          </a:xfrm>
          <a:prstGeom prst="rect">
            <a:avLst/>
          </a:prstGeom>
          <a:noFill/>
        </p:spPr>
        <p:txBody>
          <a:bodyPr wrap="square" rtlCol="0">
            <a:spAutoFit/>
          </a:bodyPr>
          <a:lstStyle/>
          <a:p>
            <a:r>
              <a:rPr lang="en-GB" sz="4400" dirty="0" smtClean="0"/>
              <a:t>Sound buttons</a:t>
            </a:r>
            <a:endParaRPr lang="en-GB" sz="4400" dirty="0"/>
          </a:p>
        </p:txBody>
      </p:sp>
      <p:cxnSp>
        <p:nvCxnSpPr>
          <p:cNvPr id="8" name="Straight Arrow Connector 7"/>
          <p:cNvCxnSpPr/>
          <p:nvPr/>
        </p:nvCxnSpPr>
        <p:spPr>
          <a:xfrm flipH="1" flipV="1">
            <a:off x="2282251" y="4032354"/>
            <a:ext cx="685801" cy="923242"/>
          </a:xfrm>
          <a:prstGeom prst="straightConnector1">
            <a:avLst/>
          </a:prstGeom>
          <a:ln w="28575">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677932" y="3861555"/>
            <a:ext cx="911992" cy="1265081"/>
          </a:xfrm>
          <a:prstGeom prst="straightConnector1">
            <a:avLst/>
          </a:prstGeom>
          <a:ln w="28575">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6155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106" y="668368"/>
            <a:ext cx="8534400" cy="1507067"/>
          </a:xfrm>
        </p:spPr>
        <p:txBody>
          <a:bodyPr/>
          <a:lstStyle/>
          <a:p>
            <a:r>
              <a:rPr lang="en-US" dirty="0" smtClean="0"/>
              <a:t>Segmenting and blending</a:t>
            </a:r>
            <a:endParaRPr lang="en-US" dirty="0"/>
          </a:p>
        </p:txBody>
      </p:sp>
      <p:sp>
        <p:nvSpPr>
          <p:cNvPr id="4" name="TextBox 3"/>
          <p:cNvSpPr txBox="1"/>
          <p:nvPr/>
        </p:nvSpPr>
        <p:spPr>
          <a:xfrm>
            <a:off x="711107" y="2554941"/>
            <a:ext cx="2032094" cy="1200329"/>
          </a:xfrm>
          <a:prstGeom prst="rect">
            <a:avLst/>
          </a:prstGeom>
          <a:noFill/>
        </p:spPr>
        <p:txBody>
          <a:bodyPr wrap="square" rtlCol="0">
            <a:spAutoFit/>
          </a:bodyPr>
          <a:lstStyle/>
          <a:p>
            <a:r>
              <a:rPr lang="en-US" sz="7200" dirty="0"/>
              <a:t>s</a:t>
            </a:r>
            <a:r>
              <a:rPr lang="en-US" sz="7200" dirty="0" smtClean="0"/>
              <a:t>at </a:t>
            </a:r>
            <a:endParaRPr lang="en-US" sz="7200" dirty="0"/>
          </a:p>
        </p:txBody>
      </p:sp>
      <p:sp>
        <p:nvSpPr>
          <p:cNvPr id="5" name="TextBox 4"/>
          <p:cNvSpPr txBox="1"/>
          <p:nvPr/>
        </p:nvSpPr>
        <p:spPr>
          <a:xfrm>
            <a:off x="6134753" y="2554941"/>
            <a:ext cx="2767199" cy="1200329"/>
          </a:xfrm>
          <a:prstGeom prst="rect">
            <a:avLst/>
          </a:prstGeom>
          <a:noFill/>
        </p:spPr>
        <p:txBody>
          <a:bodyPr wrap="square" rtlCol="0">
            <a:spAutoFit/>
          </a:bodyPr>
          <a:lstStyle/>
          <a:p>
            <a:r>
              <a:rPr lang="en-US" sz="7200" smtClean="0"/>
              <a:t>boot </a:t>
            </a:r>
            <a:endParaRPr lang="en-US" sz="7200"/>
          </a:p>
        </p:txBody>
      </p:sp>
      <p:sp>
        <p:nvSpPr>
          <p:cNvPr id="6" name="TextBox 5"/>
          <p:cNvSpPr txBox="1"/>
          <p:nvPr/>
        </p:nvSpPr>
        <p:spPr>
          <a:xfrm>
            <a:off x="2599483" y="4428565"/>
            <a:ext cx="3535270" cy="1200329"/>
          </a:xfrm>
          <a:prstGeom prst="rect">
            <a:avLst/>
          </a:prstGeom>
          <a:noFill/>
        </p:spPr>
        <p:txBody>
          <a:bodyPr wrap="square" rtlCol="0">
            <a:spAutoFit/>
          </a:bodyPr>
          <a:lstStyle/>
          <a:p>
            <a:r>
              <a:rPr lang="en-US" sz="7200" smtClean="0"/>
              <a:t>church</a:t>
            </a:r>
            <a:endParaRPr lang="en-US" sz="7200"/>
          </a:p>
        </p:txBody>
      </p:sp>
    </p:spTree>
    <p:extLst>
      <p:ext uri="{BB962C8B-B14F-4D97-AF65-F5344CB8AC3E}">
        <p14:creationId xmlns:p14="http://schemas.microsoft.com/office/powerpoint/2010/main" val="478685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106" y="668368"/>
            <a:ext cx="8534400" cy="1507067"/>
          </a:xfrm>
        </p:spPr>
        <p:txBody>
          <a:bodyPr/>
          <a:lstStyle/>
          <a:p>
            <a:r>
              <a:rPr lang="en-US" dirty="0" smtClean="0"/>
              <a:t>Segmenting and blending</a:t>
            </a:r>
            <a:endParaRPr lang="en-US" dirty="0"/>
          </a:p>
        </p:txBody>
      </p:sp>
      <p:sp>
        <p:nvSpPr>
          <p:cNvPr id="4" name="TextBox 3"/>
          <p:cNvSpPr txBox="1"/>
          <p:nvPr/>
        </p:nvSpPr>
        <p:spPr>
          <a:xfrm>
            <a:off x="711107" y="2554941"/>
            <a:ext cx="2032094" cy="1200329"/>
          </a:xfrm>
          <a:prstGeom prst="rect">
            <a:avLst/>
          </a:prstGeom>
          <a:noFill/>
        </p:spPr>
        <p:txBody>
          <a:bodyPr wrap="square" rtlCol="0">
            <a:spAutoFit/>
          </a:bodyPr>
          <a:lstStyle/>
          <a:p>
            <a:r>
              <a:rPr lang="en-US" sz="7200" dirty="0"/>
              <a:t>s</a:t>
            </a:r>
            <a:r>
              <a:rPr lang="en-US" sz="7200" dirty="0" smtClean="0"/>
              <a:t>at </a:t>
            </a:r>
            <a:endParaRPr lang="en-US" sz="7200" dirty="0"/>
          </a:p>
        </p:txBody>
      </p:sp>
      <p:sp>
        <p:nvSpPr>
          <p:cNvPr id="5" name="TextBox 4"/>
          <p:cNvSpPr txBox="1"/>
          <p:nvPr/>
        </p:nvSpPr>
        <p:spPr>
          <a:xfrm>
            <a:off x="6134753" y="2554941"/>
            <a:ext cx="2767199" cy="1200329"/>
          </a:xfrm>
          <a:prstGeom prst="rect">
            <a:avLst/>
          </a:prstGeom>
          <a:noFill/>
        </p:spPr>
        <p:txBody>
          <a:bodyPr wrap="square" rtlCol="0">
            <a:spAutoFit/>
          </a:bodyPr>
          <a:lstStyle/>
          <a:p>
            <a:r>
              <a:rPr lang="en-US" sz="7200" smtClean="0"/>
              <a:t>boot </a:t>
            </a:r>
            <a:endParaRPr lang="en-US" sz="7200"/>
          </a:p>
        </p:txBody>
      </p:sp>
      <p:sp>
        <p:nvSpPr>
          <p:cNvPr id="6" name="TextBox 5"/>
          <p:cNvSpPr txBox="1"/>
          <p:nvPr/>
        </p:nvSpPr>
        <p:spPr>
          <a:xfrm>
            <a:off x="2599483" y="4428565"/>
            <a:ext cx="3535270" cy="1200329"/>
          </a:xfrm>
          <a:prstGeom prst="rect">
            <a:avLst/>
          </a:prstGeom>
          <a:noFill/>
        </p:spPr>
        <p:txBody>
          <a:bodyPr wrap="square" rtlCol="0">
            <a:spAutoFit/>
          </a:bodyPr>
          <a:lstStyle/>
          <a:p>
            <a:r>
              <a:rPr lang="en-US" sz="7200" smtClean="0"/>
              <a:t>church</a:t>
            </a:r>
            <a:endParaRPr lang="en-US" sz="7200"/>
          </a:p>
        </p:txBody>
      </p:sp>
      <p:grpSp>
        <p:nvGrpSpPr>
          <p:cNvPr id="22" name="Group 21"/>
          <p:cNvGrpSpPr/>
          <p:nvPr/>
        </p:nvGrpSpPr>
        <p:grpSpPr>
          <a:xfrm>
            <a:off x="890546" y="3648981"/>
            <a:ext cx="1279070" cy="221881"/>
            <a:chOff x="890546" y="3648981"/>
            <a:chExt cx="1279070" cy="221881"/>
          </a:xfrm>
        </p:grpSpPr>
        <p:sp>
          <p:nvSpPr>
            <p:cNvPr id="7" name="Oval 6"/>
            <p:cNvSpPr/>
            <p:nvPr/>
          </p:nvSpPr>
          <p:spPr>
            <a:xfrm>
              <a:off x="890546" y="3648983"/>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473485" y="3648981"/>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57345" y="3658289"/>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6465661" y="3648982"/>
            <a:ext cx="1844109" cy="217760"/>
            <a:chOff x="6465661" y="3648982"/>
            <a:chExt cx="1844109" cy="217760"/>
          </a:xfrm>
        </p:grpSpPr>
        <p:sp>
          <p:nvSpPr>
            <p:cNvPr id="10" name="Oval 9"/>
            <p:cNvSpPr/>
            <p:nvPr/>
          </p:nvSpPr>
          <p:spPr>
            <a:xfrm>
              <a:off x="6465661" y="3648982"/>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097499" y="3654169"/>
              <a:ext cx="212271" cy="21257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940473" y="3699722"/>
              <a:ext cx="938613" cy="11109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2820112" y="5517798"/>
            <a:ext cx="2968239" cy="111096"/>
            <a:chOff x="2820112" y="5517798"/>
            <a:chExt cx="2968239" cy="111096"/>
          </a:xfrm>
        </p:grpSpPr>
        <p:sp>
          <p:nvSpPr>
            <p:cNvPr id="17" name="Oval 16"/>
            <p:cNvSpPr/>
            <p:nvPr/>
          </p:nvSpPr>
          <p:spPr>
            <a:xfrm>
              <a:off x="2820112" y="5517799"/>
              <a:ext cx="938613" cy="11109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871244" y="5517798"/>
              <a:ext cx="809002" cy="11109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849738" y="5517798"/>
              <a:ext cx="938613" cy="11109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1607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87116" y="550149"/>
            <a:ext cx="9753599" cy="5795831"/>
          </a:xfrm>
          <a:prstGeom prst="rect">
            <a:avLst/>
          </a:prstGeom>
        </p:spPr>
      </p:pic>
    </p:spTree>
    <p:extLst>
      <p:ext uri="{BB962C8B-B14F-4D97-AF65-F5344CB8AC3E}">
        <p14:creationId xmlns:p14="http://schemas.microsoft.com/office/powerpoint/2010/main" val="8890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30968"/>
            <a:ext cx="8534400" cy="1507067"/>
          </a:xfrm>
        </p:spPr>
        <p:txBody>
          <a:bodyPr/>
          <a:lstStyle/>
          <a:p>
            <a:r>
              <a:rPr lang="en-GB" dirty="0" smtClean="0"/>
              <a:t>Harder to read and spell</a:t>
            </a:r>
            <a:r>
              <a:rPr lang="en-GB" dirty="0" smtClean="0"/>
              <a:t> </a:t>
            </a:r>
            <a:r>
              <a:rPr lang="en-GB" dirty="0" smtClean="0"/>
              <a:t>words</a:t>
            </a:r>
            <a:endParaRPr lang="en-GB" dirty="0"/>
          </a:p>
        </p:txBody>
      </p:sp>
      <p:sp>
        <p:nvSpPr>
          <p:cNvPr id="3" name="Content Placeholder 2"/>
          <p:cNvSpPr>
            <a:spLocks noGrp="1"/>
          </p:cNvSpPr>
          <p:nvPr>
            <p:ph idx="1"/>
          </p:nvPr>
        </p:nvSpPr>
        <p:spPr>
          <a:xfrm>
            <a:off x="684212" y="1433945"/>
            <a:ext cx="8534400" cy="3615267"/>
          </a:xfrm>
        </p:spPr>
        <p:txBody>
          <a:bodyPr>
            <a:normAutofit/>
          </a:bodyPr>
          <a:lstStyle/>
          <a:p>
            <a:r>
              <a:rPr lang="en-GB" sz="2400" dirty="0"/>
              <a:t>Alongside this, the children are introduced to </a:t>
            </a:r>
            <a:r>
              <a:rPr lang="en-GB" sz="2400" dirty="0" smtClean="0"/>
              <a:t>sight </a:t>
            </a:r>
            <a:r>
              <a:rPr lang="en-GB" sz="2400" dirty="0" smtClean="0"/>
              <a:t>words.  </a:t>
            </a:r>
            <a:r>
              <a:rPr lang="en-GB" sz="2400" dirty="0"/>
              <a:t>These are the words that are irregular.  This means that phonics cannot be applied to the reading and spelling of these words.</a:t>
            </a:r>
          </a:p>
          <a:p>
            <a:r>
              <a:rPr lang="en-GB" sz="2400" dirty="0" smtClean="0"/>
              <a:t>E.g. – my, he, she, you, the</a:t>
            </a:r>
            <a:endParaRPr lang="en-GB" sz="2400" dirty="0"/>
          </a:p>
        </p:txBody>
      </p:sp>
    </p:spTree>
    <p:extLst>
      <p:ext uri="{BB962C8B-B14F-4D97-AF65-F5344CB8AC3E}">
        <p14:creationId xmlns:p14="http://schemas.microsoft.com/office/powerpoint/2010/main" val="1365253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smtClean="0"/>
              <a:t>Flashcards in plastic wallet</a:t>
            </a:r>
          </a:p>
          <a:p>
            <a:r>
              <a:rPr lang="en-GB" sz="2800" dirty="0" smtClean="0"/>
              <a:t>Harder to read and spell words </a:t>
            </a:r>
            <a:endParaRPr lang="en-GB" sz="2800" dirty="0"/>
          </a:p>
        </p:txBody>
      </p:sp>
    </p:spTree>
    <p:extLst>
      <p:ext uri="{BB962C8B-B14F-4D97-AF65-F5344CB8AC3E}">
        <p14:creationId xmlns:p14="http://schemas.microsoft.com/office/powerpoint/2010/main" val="680910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383838" cy="4819650"/>
          </a:xfrm>
        </p:spPr>
        <p:txBody>
          <a:bodyPr>
            <a:normAutofit/>
          </a:bodyPr>
          <a:lstStyle/>
          <a:p>
            <a:r>
              <a:rPr lang="en-GB" dirty="0">
                <a:solidFill>
                  <a:schemeClr val="tx1"/>
                </a:solidFill>
              </a:rPr>
              <a:t>www.phonicsplay.co.uk</a:t>
            </a:r>
          </a:p>
          <a:p>
            <a:r>
              <a:rPr lang="en-GB" dirty="0">
                <a:solidFill>
                  <a:schemeClr val="tx1"/>
                </a:solidFill>
              </a:rPr>
              <a:t>www.familylearning.org.uk</a:t>
            </a:r>
          </a:p>
          <a:p>
            <a:r>
              <a:rPr lang="en-GB" dirty="0">
                <a:solidFill>
                  <a:schemeClr val="tx1"/>
                </a:solidFill>
              </a:rPr>
              <a:t>www.letters-and-sounds.com  </a:t>
            </a:r>
          </a:p>
          <a:p>
            <a:r>
              <a:rPr lang="en-GB" dirty="0">
                <a:solidFill>
                  <a:schemeClr val="tx1"/>
                </a:solidFill>
              </a:rPr>
              <a:t>www.bbc.co.uk </a:t>
            </a:r>
            <a:endParaRPr lang="en-GB" dirty="0" smtClean="0">
              <a:solidFill>
                <a:schemeClr val="tx1"/>
              </a:solidFill>
            </a:endParaRPr>
          </a:p>
          <a:p>
            <a:r>
              <a:rPr lang="en-GB" dirty="0" smtClean="0">
                <a:solidFill>
                  <a:schemeClr val="tx1"/>
                </a:solidFill>
              </a:rPr>
              <a:t>www.teachyourmonstertoread.com</a:t>
            </a:r>
            <a:endParaRPr lang="en-GB" dirty="0">
              <a:solidFill>
                <a:schemeClr val="tx1"/>
              </a:solidFill>
            </a:endParaRPr>
          </a:p>
          <a:p>
            <a:endParaRPr lang="en-GB" dirty="0">
              <a:solidFill>
                <a:schemeClr val="tx1"/>
              </a:solidFill>
            </a:endParaRPr>
          </a:p>
          <a:p>
            <a:r>
              <a:rPr lang="en-GB" dirty="0">
                <a:solidFill>
                  <a:schemeClr val="tx1"/>
                </a:solidFill>
              </a:rPr>
              <a:t>There are loads of videos on </a:t>
            </a:r>
            <a:r>
              <a:rPr lang="en-GB" dirty="0" err="1">
                <a:solidFill>
                  <a:schemeClr val="tx1"/>
                </a:solidFill>
              </a:rPr>
              <a:t>youtube</a:t>
            </a:r>
            <a:r>
              <a:rPr lang="en-GB" dirty="0">
                <a:solidFill>
                  <a:schemeClr val="tx1"/>
                </a:solidFill>
              </a:rPr>
              <a:t>. Mr Thorne does phonics with Geraldine giraffe </a:t>
            </a:r>
          </a:p>
          <a:p>
            <a:r>
              <a:rPr lang="en-GB" dirty="0">
                <a:solidFill>
                  <a:schemeClr val="tx1"/>
                </a:solidFill>
              </a:rPr>
              <a:t>https://www.youtube.com/watch?v=vMEvxTGvi4c</a:t>
            </a:r>
          </a:p>
          <a:p>
            <a:endParaRPr lang="en-GB" dirty="0">
              <a:solidFill>
                <a:schemeClr val="tx1"/>
              </a:solidFill>
            </a:endParaRPr>
          </a:p>
          <a:p>
            <a:r>
              <a:rPr lang="en-GB" dirty="0" err="1">
                <a:solidFill>
                  <a:schemeClr val="tx1"/>
                </a:solidFill>
              </a:rPr>
              <a:t>Alphablocks</a:t>
            </a:r>
            <a:r>
              <a:rPr lang="en-GB" dirty="0">
                <a:solidFill>
                  <a:schemeClr val="tx1"/>
                </a:solidFill>
              </a:rPr>
              <a:t> – </a:t>
            </a:r>
            <a:r>
              <a:rPr lang="en-GB" dirty="0" err="1">
                <a:solidFill>
                  <a:schemeClr val="tx1"/>
                </a:solidFill>
              </a:rPr>
              <a:t>cbeebies</a:t>
            </a:r>
            <a:r>
              <a:rPr lang="en-GB" dirty="0">
                <a:solidFill>
                  <a:schemeClr val="tx1"/>
                </a:solidFill>
              </a:rPr>
              <a:t>, BBC </a:t>
            </a:r>
            <a:r>
              <a:rPr lang="en-GB" dirty="0" err="1">
                <a:solidFill>
                  <a:schemeClr val="tx1"/>
                </a:solidFill>
              </a:rPr>
              <a:t>iplayer</a:t>
            </a:r>
            <a:r>
              <a:rPr lang="en-GB" dirty="0">
                <a:solidFill>
                  <a:schemeClr val="tx1"/>
                </a:solidFill>
              </a:rPr>
              <a:t> or </a:t>
            </a:r>
            <a:r>
              <a:rPr lang="en-GB" dirty="0" err="1">
                <a:solidFill>
                  <a:schemeClr val="tx1"/>
                </a:solidFill>
              </a:rPr>
              <a:t>youtube</a:t>
            </a:r>
            <a:r>
              <a:rPr lang="en-GB" dirty="0">
                <a:solidFill>
                  <a:schemeClr val="tx1"/>
                </a:solidFill>
              </a:rPr>
              <a:t> </a:t>
            </a:r>
          </a:p>
          <a:p>
            <a:endParaRPr lang="en-GB" dirty="0"/>
          </a:p>
        </p:txBody>
      </p:sp>
    </p:spTree>
    <p:extLst>
      <p:ext uri="{BB962C8B-B14F-4D97-AF65-F5344CB8AC3E}">
        <p14:creationId xmlns:p14="http://schemas.microsoft.com/office/powerpoint/2010/main" val="979698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4800" dirty="0" smtClean="0"/>
              <a:t>Are there any questions?</a:t>
            </a:r>
            <a:endParaRPr lang="en-GB" sz="4800" dirty="0"/>
          </a:p>
        </p:txBody>
      </p:sp>
    </p:spTree>
    <p:extLst>
      <p:ext uri="{BB962C8B-B14F-4D97-AF65-F5344CB8AC3E}">
        <p14:creationId xmlns:p14="http://schemas.microsoft.com/office/powerpoint/2010/main" val="2276902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94" y="289405"/>
            <a:ext cx="8534400" cy="1507067"/>
          </a:xfrm>
        </p:spPr>
        <p:txBody>
          <a:bodyPr/>
          <a:lstStyle/>
          <a:p>
            <a:r>
              <a:rPr lang="en-GB" dirty="0" smtClean="0"/>
              <a:t>Terminology</a:t>
            </a:r>
            <a:endParaRPr lang="en-GB" dirty="0"/>
          </a:p>
        </p:txBody>
      </p:sp>
      <p:sp>
        <p:nvSpPr>
          <p:cNvPr id="3" name="Content Placeholder 2"/>
          <p:cNvSpPr>
            <a:spLocks noGrp="1"/>
          </p:cNvSpPr>
          <p:nvPr>
            <p:ph idx="1"/>
          </p:nvPr>
        </p:nvSpPr>
        <p:spPr>
          <a:xfrm>
            <a:off x="684212" y="2161309"/>
            <a:ext cx="8534400" cy="3615267"/>
          </a:xfrm>
        </p:spPr>
        <p:txBody>
          <a:bodyPr>
            <a:normAutofit fontScale="92500" lnSpcReduction="10000"/>
          </a:bodyPr>
          <a:lstStyle/>
          <a:p>
            <a:r>
              <a:rPr lang="en-GB" dirty="0"/>
              <a:t>Phoneme</a:t>
            </a:r>
          </a:p>
          <a:p>
            <a:r>
              <a:rPr lang="en-GB" dirty="0"/>
              <a:t> </a:t>
            </a:r>
          </a:p>
          <a:p>
            <a:r>
              <a:rPr lang="en-GB" dirty="0" smtClean="0"/>
              <a:t>Grapheme</a:t>
            </a:r>
            <a:endParaRPr lang="en-GB" dirty="0"/>
          </a:p>
          <a:p>
            <a:r>
              <a:rPr lang="en-GB" dirty="0"/>
              <a:t> </a:t>
            </a:r>
          </a:p>
          <a:p>
            <a:r>
              <a:rPr lang="en-GB" dirty="0"/>
              <a:t>Segmenting and blending </a:t>
            </a:r>
          </a:p>
          <a:p>
            <a:r>
              <a:rPr lang="en-GB" dirty="0"/>
              <a:t> </a:t>
            </a:r>
          </a:p>
          <a:p>
            <a:r>
              <a:rPr lang="en-GB" dirty="0"/>
              <a:t>Digraph</a:t>
            </a:r>
          </a:p>
          <a:p>
            <a:r>
              <a:rPr lang="en-GB" dirty="0"/>
              <a:t> </a:t>
            </a:r>
          </a:p>
          <a:p>
            <a:r>
              <a:rPr lang="en-GB" dirty="0" err="1"/>
              <a:t>Trigraph</a:t>
            </a:r>
            <a:endParaRPr lang="en-GB" dirty="0"/>
          </a:p>
          <a:p>
            <a:endParaRPr lang="en-GB" dirty="0"/>
          </a:p>
        </p:txBody>
      </p:sp>
    </p:spTree>
    <p:extLst>
      <p:ext uri="{BB962C8B-B14F-4D97-AF65-F5344CB8AC3E}">
        <p14:creationId xmlns:p14="http://schemas.microsoft.com/office/powerpoint/2010/main" val="352244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337431"/>
            <a:ext cx="11348461" cy="1507067"/>
          </a:xfrm>
        </p:spPr>
        <p:txBody>
          <a:bodyPr>
            <a:normAutofit/>
          </a:bodyPr>
          <a:lstStyle/>
          <a:p>
            <a:r>
              <a:rPr lang="en-US" dirty="0" smtClean="0"/>
              <a:t>Oxford owl essential Letters </a:t>
            </a:r>
            <a:r>
              <a:rPr lang="en-US" dirty="0" smtClean="0"/>
              <a:t>and sounds</a:t>
            </a:r>
            <a:endParaRPr lang="en-US" dirty="0"/>
          </a:p>
        </p:txBody>
      </p:sp>
      <p:pic>
        <p:nvPicPr>
          <p:cNvPr id="3" name="Picture 2"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0154" y="491547"/>
            <a:ext cx="3231861" cy="3231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47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4235" y="519545"/>
            <a:ext cx="11139055" cy="4832092"/>
          </a:xfrm>
          <a:prstGeom prst="rect">
            <a:avLst/>
          </a:prstGeom>
        </p:spPr>
        <p:txBody>
          <a:bodyPr wrap="square">
            <a:spAutoFit/>
          </a:bodyPr>
          <a:lstStyle/>
          <a:p>
            <a:r>
              <a:rPr lang="en-GB" sz="2800" dirty="0"/>
              <a:t>ELS was created to ensure every child can read well, quickly. The principles of ELS are based </a:t>
            </a:r>
            <a:r>
              <a:rPr lang="en-GB" sz="2800" dirty="0" smtClean="0"/>
              <a:t>upon</a:t>
            </a:r>
          </a:p>
          <a:p>
            <a:r>
              <a:rPr lang="en-GB" sz="2800" dirty="0" smtClean="0"/>
              <a:t> </a:t>
            </a:r>
            <a:r>
              <a:rPr lang="en-GB" sz="2800" dirty="0"/>
              <a:t>• the delivery of whole-class, high-quality first teaching with well-structured daily lesson plans </a:t>
            </a:r>
            <a:endParaRPr lang="en-GB" sz="2800" dirty="0" smtClean="0"/>
          </a:p>
          <a:p>
            <a:r>
              <a:rPr lang="en-GB" sz="2800" dirty="0" smtClean="0"/>
              <a:t>• </a:t>
            </a:r>
            <a:r>
              <a:rPr lang="en-GB" sz="2800" dirty="0"/>
              <a:t>the use of consistent terminology by teachers, children and parents </a:t>
            </a:r>
            <a:endParaRPr lang="en-GB" sz="2800" dirty="0" smtClean="0"/>
          </a:p>
          <a:p>
            <a:r>
              <a:rPr lang="en-GB" sz="2800" dirty="0" smtClean="0"/>
              <a:t>• </a:t>
            </a:r>
            <a:r>
              <a:rPr lang="en-GB" sz="2800" dirty="0"/>
              <a:t>the use of consistent resources that support effective teaching </a:t>
            </a:r>
            <a:endParaRPr lang="en-GB" sz="2800" dirty="0" smtClean="0"/>
          </a:p>
          <a:p>
            <a:r>
              <a:rPr lang="en-GB" sz="2800" dirty="0" smtClean="0"/>
              <a:t>• </a:t>
            </a:r>
            <a:r>
              <a:rPr lang="en-GB" sz="2800" dirty="0"/>
              <a:t>repetition and reinforcement of learning </a:t>
            </a:r>
            <a:endParaRPr lang="en-GB" sz="2800" dirty="0" smtClean="0"/>
          </a:p>
          <a:p>
            <a:r>
              <a:rPr lang="en-GB" sz="2800" dirty="0" smtClean="0"/>
              <a:t>• </a:t>
            </a:r>
            <a:r>
              <a:rPr lang="en-GB" sz="2800" dirty="0"/>
              <a:t>regular and manageable assessment to ensure that all children ‘keep up’ rather than ‘catch up’ </a:t>
            </a:r>
            <a:endParaRPr lang="en-GB" sz="2800" dirty="0" smtClean="0"/>
          </a:p>
        </p:txBody>
      </p:sp>
    </p:spTree>
    <p:extLst>
      <p:ext uri="{BB962C8B-B14F-4D97-AF65-F5344CB8AC3E}">
        <p14:creationId xmlns:p14="http://schemas.microsoft.com/office/powerpoint/2010/main" val="1112857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7095" y="144379"/>
            <a:ext cx="10748210" cy="6986528"/>
          </a:xfrm>
          <a:prstGeom prst="rect">
            <a:avLst/>
          </a:prstGeom>
          <a:noFill/>
        </p:spPr>
        <p:txBody>
          <a:bodyPr wrap="square" rtlCol="0">
            <a:spAutoFit/>
          </a:bodyPr>
          <a:lstStyle/>
          <a:p>
            <a:r>
              <a:rPr lang="en-GB" sz="3200" dirty="0" smtClean="0"/>
              <a:t>ELS Term by Term progression – Autumn 1 – Phase 2 </a:t>
            </a:r>
          </a:p>
          <a:p>
            <a:endParaRPr lang="en-GB" sz="3200" dirty="0"/>
          </a:p>
          <a:p>
            <a:r>
              <a:rPr lang="en-GB" sz="3200" dirty="0" smtClean="0"/>
              <a:t>s a t p</a:t>
            </a:r>
          </a:p>
          <a:p>
            <a:endParaRPr lang="en-GB" sz="3200" dirty="0"/>
          </a:p>
          <a:p>
            <a:r>
              <a:rPr lang="en-GB" sz="3200" dirty="0" err="1" smtClean="0"/>
              <a:t>i</a:t>
            </a:r>
            <a:r>
              <a:rPr lang="en-GB" sz="3200" dirty="0" smtClean="0"/>
              <a:t> n m d (I, the, no) </a:t>
            </a:r>
          </a:p>
          <a:p>
            <a:endParaRPr lang="en-GB" sz="3200" dirty="0"/>
          </a:p>
          <a:p>
            <a:r>
              <a:rPr lang="en-GB" sz="3200" dirty="0" smtClean="0"/>
              <a:t>g o c k (put, of, is)</a:t>
            </a:r>
          </a:p>
          <a:p>
            <a:endParaRPr lang="en-GB" sz="3200" dirty="0"/>
          </a:p>
          <a:p>
            <a:r>
              <a:rPr lang="en-GB" sz="3200" dirty="0" err="1" smtClean="0"/>
              <a:t>ck</a:t>
            </a:r>
            <a:r>
              <a:rPr lang="en-GB" sz="3200" dirty="0" smtClean="0"/>
              <a:t> e u r (to, go, into)</a:t>
            </a:r>
          </a:p>
          <a:p>
            <a:endParaRPr lang="en-GB" sz="3200" dirty="0"/>
          </a:p>
          <a:p>
            <a:r>
              <a:rPr lang="en-GB" sz="3200" dirty="0" err="1" smtClean="0"/>
              <a:t>ss</a:t>
            </a:r>
            <a:r>
              <a:rPr lang="en-GB" sz="3200" dirty="0" smtClean="0"/>
              <a:t> (assess and review week) (pull)</a:t>
            </a:r>
          </a:p>
          <a:p>
            <a:endParaRPr lang="en-GB" sz="3200" dirty="0"/>
          </a:p>
          <a:p>
            <a:r>
              <a:rPr lang="en-GB" sz="3200" dirty="0" smtClean="0"/>
              <a:t>h b f </a:t>
            </a:r>
            <a:r>
              <a:rPr lang="en-GB" sz="3200" dirty="0" err="1" smtClean="0"/>
              <a:t>ff</a:t>
            </a:r>
            <a:r>
              <a:rPr lang="en-GB" sz="3200" dirty="0" smtClean="0"/>
              <a:t> l </a:t>
            </a:r>
            <a:r>
              <a:rPr lang="en-GB" sz="3200" dirty="0" err="1" smtClean="0"/>
              <a:t>ll</a:t>
            </a:r>
            <a:endParaRPr lang="en-GB" sz="3200" dirty="0" smtClean="0"/>
          </a:p>
          <a:p>
            <a:endParaRPr lang="en-GB" sz="3200" dirty="0"/>
          </a:p>
        </p:txBody>
      </p:sp>
    </p:spTree>
    <p:extLst>
      <p:ext uri="{BB962C8B-B14F-4D97-AF65-F5344CB8AC3E}">
        <p14:creationId xmlns:p14="http://schemas.microsoft.com/office/powerpoint/2010/main" val="193489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1474" y="352926"/>
            <a:ext cx="10812379" cy="6001643"/>
          </a:xfrm>
          <a:prstGeom prst="rect">
            <a:avLst/>
          </a:prstGeom>
          <a:noFill/>
        </p:spPr>
        <p:txBody>
          <a:bodyPr wrap="square" rtlCol="0">
            <a:spAutoFit/>
          </a:bodyPr>
          <a:lstStyle/>
          <a:p>
            <a:r>
              <a:rPr lang="en-GB" sz="3200" dirty="0" smtClean="0"/>
              <a:t>Autumn 2 – Phase 3</a:t>
            </a:r>
          </a:p>
          <a:p>
            <a:endParaRPr lang="en-GB" sz="3200" dirty="0"/>
          </a:p>
          <a:p>
            <a:r>
              <a:rPr lang="en-GB" sz="3200" dirty="0" smtClean="0"/>
              <a:t>j v w x (he, she, buses)</a:t>
            </a:r>
          </a:p>
          <a:p>
            <a:endParaRPr lang="en-GB" sz="3200" dirty="0"/>
          </a:p>
          <a:p>
            <a:r>
              <a:rPr lang="en-GB" sz="3200" dirty="0" smtClean="0"/>
              <a:t>y z </a:t>
            </a:r>
            <a:r>
              <a:rPr lang="en-GB" sz="3200" dirty="0" err="1" smtClean="0"/>
              <a:t>zz</a:t>
            </a:r>
            <a:r>
              <a:rPr lang="en-GB" sz="3200" dirty="0" smtClean="0"/>
              <a:t> </a:t>
            </a:r>
            <a:r>
              <a:rPr lang="en-GB" sz="3200" dirty="0" err="1" smtClean="0"/>
              <a:t>qu</a:t>
            </a:r>
            <a:r>
              <a:rPr lang="en-GB" sz="3200" dirty="0" smtClean="0"/>
              <a:t> </a:t>
            </a:r>
            <a:r>
              <a:rPr lang="en-GB" sz="3200" dirty="0" err="1" smtClean="0"/>
              <a:t>ch</a:t>
            </a:r>
            <a:r>
              <a:rPr lang="en-GB" sz="3200" dirty="0" smtClean="0"/>
              <a:t> (we be me) </a:t>
            </a:r>
          </a:p>
          <a:p>
            <a:endParaRPr lang="en-GB" sz="3200" dirty="0"/>
          </a:p>
          <a:p>
            <a:r>
              <a:rPr lang="en-GB" sz="3200" dirty="0" err="1" smtClean="0"/>
              <a:t>sh</a:t>
            </a:r>
            <a:r>
              <a:rPr lang="en-GB" sz="3200" dirty="0" smtClean="0"/>
              <a:t> </a:t>
            </a:r>
            <a:r>
              <a:rPr lang="en-GB" sz="3200" dirty="0" err="1" smtClean="0"/>
              <a:t>th</a:t>
            </a:r>
            <a:r>
              <a:rPr lang="en-GB" sz="3200" dirty="0" smtClean="0"/>
              <a:t> ng </a:t>
            </a:r>
            <a:r>
              <a:rPr lang="en-GB" sz="3200" dirty="0" err="1" smtClean="0"/>
              <a:t>nk</a:t>
            </a:r>
            <a:r>
              <a:rPr lang="en-GB" sz="3200" dirty="0" smtClean="0"/>
              <a:t> (push)</a:t>
            </a:r>
          </a:p>
          <a:p>
            <a:endParaRPr lang="en-GB" sz="3200" dirty="0"/>
          </a:p>
          <a:p>
            <a:r>
              <a:rPr lang="en-GB" sz="3200" dirty="0" err="1" smtClean="0"/>
              <a:t>ai</a:t>
            </a:r>
            <a:r>
              <a:rPr lang="en-GB" sz="3200" dirty="0" smtClean="0"/>
              <a:t> </a:t>
            </a:r>
            <a:r>
              <a:rPr lang="en-GB" sz="3200" dirty="0" err="1" smtClean="0"/>
              <a:t>ee</a:t>
            </a:r>
            <a:r>
              <a:rPr lang="en-GB" sz="3200" dirty="0" smtClean="0"/>
              <a:t> </a:t>
            </a:r>
            <a:r>
              <a:rPr lang="en-GB" sz="3200" dirty="0" err="1" smtClean="0"/>
              <a:t>igh</a:t>
            </a:r>
            <a:r>
              <a:rPr lang="en-GB" sz="3200" dirty="0" smtClean="0"/>
              <a:t> </a:t>
            </a:r>
            <a:r>
              <a:rPr lang="en-GB" sz="3200" dirty="0" err="1" smtClean="0"/>
              <a:t>oa</a:t>
            </a:r>
            <a:r>
              <a:rPr lang="en-GB" sz="3200" dirty="0" smtClean="0"/>
              <a:t> (was, her)</a:t>
            </a:r>
          </a:p>
          <a:p>
            <a:endParaRPr lang="en-GB" sz="3200" dirty="0"/>
          </a:p>
          <a:p>
            <a:r>
              <a:rPr lang="en-GB" sz="3200" dirty="0" smtClean="0"/>
              <a:t>Review week (my, you)</a:t>
            </a:r>
          </a:p>
          <a:p>
            <a:endParaRPr lang="en-GB" sz="3200" dirty="0"/>
          </a:p>
        </p:txBody>
      </p:sp>
    </p:spTree>
    <p:extLst>
      <p:ext uri="{BB962C8B-B14F-4D97-AF65-F5344CB8AC3E}">
        <p14:creationId xmlns:p14="http://schemas.microsoft.com/office/powerpoint/2010/main" val="242349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7726" y="385011"/>
            <a:ext cx="10796337" cy="5262979"/>
          </a:xfrm>
          <a:prstGeom prst="rect">
            <a:avLst/>
          </a:prstGeom>
          <a:noFill/>
        </p:spPr>
        <p:txBody>
          <a:bodyPr wrap="square" rtlCol="0">
            <a:spAutoFit/>
          </a:bodyPr>
          <a:lstStyle/>
          <a:p>
            <a:r>
              <a:rPr lang="en-GB" sz="2800" dirty="0" smtClean="0"/>
              <a:t>Spring 1 – phase 3 – 4</a:t>
            </a:r>
          </a:p>
          <a:p>
            <a:endParaRPr lang="en-GB" sz="2800" dirty="0"/>
          </a:p>
          <a:p>
            <a:r>
              <a:rPr lang="en-GB" sz="2800" dirty="0" smtClean="0"/>
              <a:t>Review week  </a:t>
            </a:r>
            <a:r>
              <a:rPr lang="en-GB" sz="2800" dirty="0" err="1" smtClean="0"/>
              <a:t>oo</a:t>
            </a:r>
            <a:endParaRPr lang="en-GB" sz="2800" dirty="0" smtClean="0"/>
          </a:p>
          <a:p>
            <a:endParaRPr lang="en-GB" sz="2800" dirty="0"/>
          </a:p>
          <a:p>
            <a:r>
              <a:rPr lang="en-GB" sz="2800" dirty="0" err="1" smtClean="0"/>
              <a:t>ar</a:t>
            </a:r>
            <a:r>
              <a:rPr lang="en-GB" sz="2800" dirty="0" smtClean="0"/>
              <a:t> </a:t>
            </a:r>
            <a:r>
              <a:rPr lang="en-GB" sz="2800" dirty="0" err="1" smtClean="0"/>
              <a:t>ur</a:t>
            </a:r>
            <a:r>
              <a:rPr lang="en-GB" sz="2800" dirty="0" smtClean="0"/>
              <a:t>  </a:t>
            </a:r>
            <a:r>
              <a:rPr lang="en-GB" sz="2800" dirty="0" err="1" smtClean="0"/>
              <a:t>oo</a:t>
            </a:r>
            <a:r>
              <a:rPr lang="en-GB" sz="2800" dirty="0" smtClean="0"/>
              <a:t> or (they, all, are)</a:t>
            </a:r>
          </a:p>
          <a:p>
            <a:endParaRPr lang="en-GB" sz="2800" dirty="0"/>
          </a:p>
          <a:p>
            <a:r>
              <a:rPr lang="en-GB" sz="2800" dirty="0" smtClean="0"/>
              <a:t>ow oi ear air </a:t>
            </a:r>
          </a:p>
          <a:p>
            <a:endParaRPr lang="en-GB" sz="2800" dirty="0"/>
          </a:p>
          <a:p>
            <a:r>
              <a:rPr lang="en-GB" sz="2800" dirty="0" err="1" smtClean="0"/>
              <a:t>ure</a:t>
            </a:r>
            <a:r>
              <a:rPr lang="en-GB" sz="2800" dirty="0" smtClean="0"/>
              <a:t> </a:t>
            </a:r>
            <a:r>
              <a:rPr lang="en-GB" sz="2800" dirty="0" err="1" smtClean="0"/>
              <a:t>er</a:t>
            </a:r>
            <a:r>
              <a:rPr lang="en-GB" sz="2800" dirty="0" smtClean="0"/>
              <a:t> ow (ball, tall) </a:t>
            </a:r>
          </a:p>
          <a:p>
            <a:endParaRPr lang="en-GB" sz="2800" dirty="0"/>
          </a:p>
          <a:p>
            <a:r>
              <a:rPr lang="en-GB" sz="2800" dirty="0" smtClean="0"/>
              <a:t>Assess and review week (when, what) </a:t>
            </a:r>
          </a:p>
          <a:p>
            <a:endParaRPr lang="en-GB" sz="2800" dirty="0"/>
          </a:p>
        </p:txBody>
      </p:sp>
    </p:spTree>
    <p:extLst>
      <p:ext uri="{BB962C8B-B14F-4D97-AF65-F5344CB8AC3E}">
        <p14:creationId xmlns:p14="http://schemas.microsoft.com/office/powerpoint/2010/main" val="134882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1474" y="513347"/>
            <a:ext cx="11133221" cy="5693866"/>
          </a:xfrm>
          <a:prstGeom prst="rect">
            <a:avLst/>
          </a:prstGeom>
          <a:noFill/>
        </p:spPr>
        <p:txBody>
          <a:bodyPr wrap="square" rtlCol="0">
            <a:spAutoFit/>
          </a:bodyPr>
          <a:lstStyle/>
          <a:p>
            <a:r>
              <a:rPr lang="en-GB" sz="2800" dirty="0" smtClean="0"/>
              <a:t>Spring 2 – Phase 3 -4 </a:t>
            </a:r>
          </a:p>
          <a:p>
            <a:endParaRPr lang="en-GB" sz="2800" dirty="0"/>
          </a:p>
          <a:p>
            <a:r>
              <a:rPr lang="en-GB" sz="2800" dirty="0" smtClean="0"/>
              <a:t>Review term </a:t>
            </a:r>
          </a:p>
          <a:p>
            <a:endParaRPr lang="en-GB" sz="2800" dirty="0"/>
          </a:p>
          <a:p>
            <a:r>
              <a:rPr lang="en-GB" sz="2800" dirty="0" smtClean="0"/>
              <a:t>said, so, have</a:t>
            </a:r>
          </a:p>
          <a:p>
            <a:endParaRPr lang="en-GB" sz="2800" dirty="0"/>
          </a:p>
          <a:p>
            <a:r>
              <a:rPr lang="en-GB" sz="2800" dirty="0" smtClean="0"/>
              <a:t>Were, out, like </a:t>
            </a:r>
          </a:p>
          <a:p>
            <a:endParaRPr lang="en-GB" sz="2800" dirty="0"/>
          </a:p>
          <a:p>
            <a:r>
              <a:rPr lang="en-GB" sz="2800" dirty="0" smtClean="0"/>
              <a:t>Some, come, there </a:t>
            </a:r>
          </a:p>
          <a:p>
            <a:endParaRPr lang="en-GB" sz="2800" dirty="0"/>
          </a:p>
          <a:p>
            <a:r>
              <a:rPr lang="en-GB" sz="2800" dirty="0" smtClean="0"/>
              <a:t>Little, one, do </a:t>
            </a:r>
          </a:p>
          <a:p>
            <a:endParaRPr lang="en-GB" sz="2800" dirty="0"/>
          </a:p>
          <a:p>
            <a:r>
              <a:rPr lang="en-GB" sz="2800" dirty="0" smtClean="0"/>
              <a:t>Children, love </a:t>
            </a:r>
            <a:endParaRPr lang="en-GB" sz="2800" dirty="0"/>
          </a:p>
        </p:txBody>
      </p:sp>
    </p:spTree>
    <p:extLst>
      <p:ext uri="{BB962C8B-B14F-4D97-AF65-F5344CB8AC3E}">
        <p14:creationId xmlns:p14="http://schemas.microsoft.com/office/powerpoint/2010/main" val="3601945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3558" y="577516"/>
            <a:ext cx="10700084" cy="5509200"/>
          </a:xfrm>
          <a:prstGeom prst="rect">
            <a:avLst/>
          </a:prstGeom>
          <a:noFill/>
        </p:spPr>
        <p:txBody>
          <a:bodyPr wrap="square" rtlCol="0">
            <a:spAutoFit/>
          </a:bodyPr>
          <a:lstStyle/>
          <a:p>
            <a:r>
              <a:rPr lang="en-GB" sz="3200" dirty="0" smtClean="0"/>
              <a:t>Summer 1 – phase 4 </a:t>
            </a:r>
          </a:p>
          <a:p>
            <a:endParaRPr lang="en-GB" sz="3200" dirty="0"/>
          </a:p>
          <a:p>
            <a:r>
              <a:rPr lang="en-GB" sz="3200" dirty="0" err="1"/>
              <a:t>c</a:t>
            </a:r>
            <a:r>
              <a:rPr lang="en-GB" sz="3200" dirty="0" err="1" smtClean="0"/>
              <a:t>vcc</a:t>
            </a:r>
            <a:r>
              <a:rPr lang="en-GB" sz="3200" dirty="0" smtClean="0"/>
              <a:t> (-</a:t>
            </a:r>
            <a:r>
              <a:rPr lang="en-GB" sz="3200" dirty="0" err="1" smtClean="0"/>
              <a:t>ed</a:t>
            </a:r>
            <a:r>
              <a:rPr lang="en-GB" sz="3200" dirty="0" smtClean="0"/>
              <a:t>) band</a:t>
            </a:r>
          </a:p>
          <a:p>
            <a:endParaRPr lang="en-GB" sz="3200" dirty="0"/>
          </a:p>
          <a:p>
            <a:r>
              <a:rPr lang="en-GB" sz="3200" dirty="0" err="1"/>
              <a:t>c</a:t>
            </a:r>
            <a:r>
              <a:rPr lang="en-GB" sz="3200" dirty="0" err="1" smtClean="0"/>
              <a:t>cvc</a:t>
            </a:r>
            <a:r>
              <a:rPr lang="en-GB" sz="3200" dirty="0" smtClean="0"/>
              <a:t> (-</a:t>
            </a:r>
            <a:r>
              <a:rPr lang="en-GB" sz="3200" dirty="0" err="1" smtClean="0"/>
              <a:t>ed</a:t>
            </a:r>
            <a:r>
              <a:rPr lang="en-GB" sz="3200" dirty="0" smtClean="0"/>
              <a:t>/t) clip</a:t>
            </a:r>
          </a:p>
          <a:p>
            <a:endParaRPr lang="en-GB" sz="3200" dirty="0"/>
          </a:p>
          <a:p>
            <a:r>
              <a:rPr lang="en-GB" sz="3200" dirty="0" err="1"/>
              <a:t>c</a:t>
            </a:r>
            <a:r>
              <a:rPr lang="en-GB" sz="3200" dirty="0" err="1" smtClean="0"/>
              <a:t>cvcc</a:t>
            </a:r>
            <a:r>
              <a:rPr lang="en-GB" sz="3200" dirty="0" smtClean="0"/>
              <a:t> (-</a:t>
            </a:r>
            <a:r>
              <a:rPr lang="en-GB" sz="3200" dirty="0" err="1" smtClean="0"/>
              <a:t>ed</a:t>
            </a:r>
            <a:r>
              <a:rPr lang="en-GB" sz="3200" dirty="0" smtClean="0"/>
              <a:t>/d) draft</a:t>
            </a:r>
          </a:p>
          <a:p>
            <a:endParaRPr lang="en-GB" sz="3200" dirty="0"/>
          </a:p>
          <a:p>
            <a:r>
              <a:rPr lang="en-GB" sz="3200" dirty="0" err="1"/>
              <a:t>c</a:t>
            </a:r>
            <a:r>
              <a:rPr lang="en-GB" sz="3200" dirty="0" err="1" smtClean="0"/>
              <a:t>ccvc</a:t>
            </a:r>
            <a:r>
              <a:rPr lang="en-GB" sz="3200" dirty="0" smtClean="0"/>
              <a:t> splat</a:t>
            </a:r>
          </a:p>
          <a:p>
            <a:endParaRPr lang="en-GB" sz="3200" dirty="0"/>
          </a:p>
          <a:p>
            <a:r>
              <a:rPr lang="en-GB" sz="3200" dirty="0" err="1"/>
              <a:t>c</a:t>
            </a:r>
            <a:r>
              <a:rPr lang="en-GB" sz="3200" dirty="0" err="1" smtClean="0"/>
              <a:t>ccvcc</a:t>
            </a:r>
            <a:r>
              <a:rPr lang="en-GB" sz="3200" dirty="0" smtClean="0"/>
              <a:t> (-</a:t>
            </a:r>
            <a:r>
              <a:rPr lang="en-GB" sz="3200" dirty="0" err="1" smtClean="0"/>
              <a:t>er</a:t>
            </a:r>
            <a:r>
              <a:rPr lang="en-GB" sz="3200" dirty="0" smtClean="0"/>
              <a:t>/</a:t>
            </a:r>
            <a:r>
              <a:rPr lang="en-GB" sz="3200" dirty="0" err="1" smtClean="0"/>
              <a:t>est</a:t>
            </a:r>
            <a:r>
              <a:rPr lang="en-GB" sz="3200" dirty="0" smtClean="0"/>
              <a:t>) shrink</a:t>
            </a:r>
            <a:endParaRPr lang="en-GB" sz="3200" dirty="0"/>
          </a:p>
        </p:txBody>
      </p:sp>
    </p:spTree>
    <p:extLst>
      <p:ext uri="{BB962C8B-B14F-4D97-AF65-F5344CB8AC3E}">
        <p14:creationId xmlns:p14="http://schemas.microsoft.com/office/powerpoint/2010/main" val="167601053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855</TotalTime>
  <Words>963</Words>
  <Application>Microsoft Office PowerPoint</Application>
  <PresentationFormat>Widescreen</PresentationFormat>
  <Paragraphs>160</Paragraphs>
  <Slides>19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Slice</vt:lpstr>
      <vt:lpstr>Phonics workshop </vt:lpstr>
      <vt:lpstr>Terminology</vt:lpstr>
      <vt:lpstr>Oxford owl essential Letters and sounds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Segmenting and blending</vt:lpstr>
      <vt:lpstr>Segmenting and blending</vt:lpstr>
      <vt:lpstr>Segmenting and blending</vt:lpstr>
      <vt:lpstr>PowerPoint Presentation</vt:lpstr>
      <vt:lpstr>Harder to read and spell words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workshop</dc:title>
  <dc:creator>Millie Johnston</dc:creator>
  <cp:lastModifiedBy>Toni Summers</cp:lastModifiedBy>
  <cp:revision>47</cp:revision>
  <cp:lastPrinted>2019-09-24T17:01:13Z</cp:lastPrinted>
  <dcterms:created xsi:type="dcterms:W3CDTF">2017-09-24T20:57:22Z</dcterms:created>
  <dcterms:modified xsi:type="dcterms:W3CDTF">2022-09-14T15:07:57Z</dcterms:modified>
</cp:coreProperties>
</file>