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26"/>
  </p:handoutMasterIdLst>
  <p:sldIdLst>
    <p:sldId id="256" r:id="rId2"/>
    <p:sldId id="297" r:id="rId3"/>
    <p:sldId id="288" r:id="rId4"/>
    <p:sldId id="289" r:id="rId5"/>
    <p:sldId id="290" r:id="rId6"/>
    <p:sldId id="291" r:id="rId7"/>
    <p:sldId id="298" r:id="rId8"/>
    <p:sldId id="294" r:id="rId9"/>
    <p:sldId id="292" r:id="rId10"/>
    <p:sldId id="272" r:id="rId11"/>
    <p:sldId id="271" r:id="rId12"/>
    <p:sldId id="257" r:id="rId13"/>
    <p:sldId id="276" r:id="rId14"/>
    <p:sldId id="280" r:id="rId15"/>
    <p:sldId id="282" r:id="rId16"/>
    <p:sldId id="258" r:id="rId17"/>
    <p:sldId id="278" r:id="rId18"/>
    <p:sldId id="284" r:id="rId19"/>
    <p:sldId id="261" r:id="rId20"/>
    <p:sldId id="275" r:id="rId21"/>
    <p:sldId id="274" r:id="rId22"/>
    <p:sldId id="263" r:id="rId23"/>
    <p:sldId id="299" r:id="rId24"/>
    <p:sldId id="285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2BE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3E678-514C-46FC-9D9C-B9A2F42D3C09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C2AE2-C59A-4D39-9F5A-5A6E53B4C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1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1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4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32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060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3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4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0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71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9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8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07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CECA-854D-4245-8D9D-B8CFF3778AAC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B2B6C0-F5AA-40A3-BB82-F087E4789C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6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&amp;esrc=s&amp;source=images&amp;cd=&amp;cad=rja&amp;uact=8&amp;ved=0CAcQjRxqFQoTCIiSsoy5g8kCFQJjDwodgqsGWA&amp;url=http://www.ncnewsonline.com/question-mark-scratch-head-jpg/image_570c3871-56b3-5883-b05e-f5963c507a57.html&amp;psig=AFQjCNHbQi0CurJYbr4zo6wmOi-sbSIGRQ&amp;ust=144716209483808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.oxfordowl.co.uk/reading/reading-schemes-oxford-levels/essential-letters-and-soun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63367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rgbClr val="00823B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b="1" dirty="0" smtClean="0">
                <a:latin typeface="Calibri" panose="020F0502020204030204" pitchFamily="34" charset="0"/>
              </a:rPr>
              <a:t>Welcome to the </a:t>
            </a:r>
            <a:endParaRPr lang="en-GB" sz="3200" b="1" dirty="0">
              <a:latin typeface="Calibri" panose="020F0502020204030204" pitchFamily="34" charset="0"/>
            </a:endParaRPr>
          </a:p>
          <a:p>
            <a:pPr algn="ctr"/>
            <a:r>
              <a:rPr lang="en-GB" sz="2800" b="1" dirty="0">
                <a:latin typeface="Calibri" panose="020F0502020204030204" pitchFamily="34" charset="0"/>
              </a:rPr>
              <a:t>   </a:t>
            </a:r>
          </a:p>
          <a:p>
            <a:pPr algn="ctr"/>
            <a:r>
              <a:rPr lang="en-GB" sz="4000" b="1" dirty="0" smtClean="0">
                <a:latin typeface="Calibri" panose="020F0502020204030204" pitchFamily="34" charset="0"/>
              </a:rPr>
              <a:t>Phonics information</a:t>
            </a:r>
          </a:p>
          <a:p>
            <a:pPr algn="ctr"/>
            <a:r>
              <a:rPr lang="en-GB" sz="4000" b="1" dirty="0" smtClean="0">
                <a:latin typeface="Calibri" panose="020F0502020204030204" pitchFamily="34" charset="0"/>
              </a:rPr>
              <a:t>Meeting for Parents </a:t>
            </a:r>
          </a:p>
          <a:p>
            <a:pPr algn="ctr"/>
            <a:endParaRPr lang="en-GB" sz="3200" b="1" u="sng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653136"/>
            <a:ext cx="2466975" cy="172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</a:t>
            </a:r>
            <a:r>
              <a:rPr lang="en-GB" sz="2600" dirty="0">
                <a:latin typeface="Calibri" panose="020F0502020204030204" pitchFamily="34" charset="0"/>
              </a:rPr>
              <a:t>N</a:t>
            </a:r>
            <a:r>
              <a:rPr lang="en-GB" sz="2600" dirty="0" smtClean="0">
                <a:latin typeface="Calibri" panose="020F0502020204030204" pitchFamily="34" charset="0"/>
              </a:rPr>
              <a:t>ational Year One Phonics Screening Check was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introduced in 2012.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test is administered in June.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This check is statutory for all maintained schools.</a:t>
            </a:r>
            <a:endParaRPr lang="en-GB" sz="2600" dirty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All pupils </a:t>
            </a:r>
            <a:r>
              <a:rPr lang="en-GB" sz="2600" dirty="0">
                <a:latin typeface="Calibri" panose="020F0502020204030204" pitchFamily="34" charset="0"/>
              </a:rPr>
              <a:t>in </a:t>
            </a:r>
            <a:r>
              <a:rPr lang="en-GB" sz="2600" dirty="0" smtClean="0">
                <a:latin typeface="Calibri" panose="020F0502020204030204" pitchFamily="34" charset="0"/>
              </a:rPr>
              <a:t>our current Year One at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 </a:t>
            </a:r>
            <a:r>
              <a:rPr lang="en-GB" sz="2600" dirty="0" err="1" smtClean="0">
                <a:latin typeface="Calibri" panose="020F0502020204030204" pitchFamily="34" charset="0"/>
              </a:rPr>
              <a:t>Nutfield</a:t>
            </a:r>
            <a:r>
              <a:rPr lang="en-GB" sz="2600" dirty="0" smtClean="0">
                <a:latin typeface="Calibri" panose="020F0502020204030204" pitchFamily="34" charset="0"/>
              </a:rPr>
              <a:t> Church Primary School will take </a:t>
            </a:r>
            <a:r>
              <a:rPr lang="en-GB" sz="2600" dirty="0">
                <a:latin typeface="Calibri" panose="020F0502020204030204" pitchFamily="34" charset="0"/>
              </a:rPr>
              <a:t>the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Screening </a:t>
            </a:r>
            <a:r>
              <a:rPr lang="en-GB" sz="2600" dirty="0">
                <a:latin typeface="Calibri" panose="020F0502020204030204" pitchFamily="34" charset="0"/>
              </a:rPr>
              <a:t>Check.</a:t>
            </a:r>
          </a:p>
        </p:txBody>
      </p:sp>
    </p:spTree>
    <p:extLst>
      <p:ext uri="{BB962C8B-B14F-4D97-AF65-F5344CB8AC3E}">
        <p14:creationId xmlns:p14="http://schemas.microsoft.com/office/powerpoint/2010/main" val="42251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692696"/>
            <a:ext cx="7200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Calibri" panose="020F0502020204030204" pitchFamily="34" charset="0"/>
              </a:rPr>
              <a:t>The Phonics Screening Check is </a:t>
            </a:r>
            <a:r>
              <a:rPr lang="en-GB" sz="2600" dirty="0" smtClean="0">
                <a:latin typeface="Calibri" panose="020F0502020204030204" pitchFamily="34" charset="0"/>
              </a:rPr>
              <a:t>designed </a:t>
            </a:r>
            <a:r>
              <a:rPr lang="en-GB" sz="2600" dirty="0">
                <a:latin typeface="Calibri" panose="020F0502020204030204" pitchFamily="34" charset="0"/>
              </a:rPr>
              <a:t>to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show </a:t>
            </a:r>
            <a:r>
              <a:rPr lang="en-GB" sz="2600" dirty="0">
                <a:latin typeface="Calibri" panose="020F0502020204030204" pitchFamily="34" charset="0"/>
              </a:rPr>
              <a:t>how well your child can use the phonics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skills they have </a:t>
            </a:r>
            <a:r>
              <a:rPr lang="en-GB" sz="2600" dirty="0">
                <a:latin typeface="Calibri" panose="020F0502020204030204" pitchFamily="34" charset="0"/>
              </a:rPr>
              <a:t>learned up to the end of Year </a:t>
            </a:r>
            <a:r>
              <a:rPr lang="en-GB" sz="2600" dirty="0" smtClean="0">
                <a:latin typeface="Calibri" panose="020F0502020204030204" pitchFamily="34" charset="0"/>
              </a:rPr>
              <a:t>One, </a:t>
            </a:r>
            <a:r>
              <a:rPr lang="en-GB" sz="2600" dirty="0">
                <a:latin typeface="Calibri" panose="020F0502020204030204" pitchFamily="34" charset="0"/>
              </a:rPr>
              <a:t>and to identify </a:t>
            </a:r>
            <a:r>
              <a:rPr lang="en-GB" sz="2600" dirty="0" smtClean="0">
                <a:latin typeface="Calibri" panose="020F0502020204030204" pitchFamily="34" charset="0"/>
              </a:rPr>
              <a:t>pupils </a:t>
            </a:r>
            <a:r>
              <a:rPr lang="en-GB" sz="2600" dirty="0">
                <a:latin typeface="Calibri" panose="020F0502020204030204" pitchFamily="34" charset="0"/>
              </a:rPr>
              <a:t>who need extra phonics help.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screening check assesses whether your child is able to read/decode at an appropriate standard. 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</a:t>
            </a:r>
            <a:r>
              <a:rPr lang="en-GB" sz="2600" dirty="0">
                <a:latin typeface="Calibri" panose="020F0502020204030204" pitchFamily="34" charset="0"/>
              </a:rPr>
              <a:t>Department for Education defines the checks as “short, light-touch assessments” that take about </a:t>
            </a:r>
            <a:r>
              <a:rPr lang="en-GB" sz="2600" u="sng" dirty="0">
                <a:latin typeface="Calibri" panose="020F0502020204030204" pitchFamily="34" charset="0"/>
              </a:rPr>
              <a:t>four to nine minutes</a:t>
            </a:r>
            <a:r>
              <a:rPr lang="en-GB" sz="2600" dirty="0">
                <a:latin typeface="Calibri" panose="020F0502020204030204" pitchFamily="34" charset="0"/>
              </a:rPr>
              <a:t> to complete.</a:t>
            </a:r>
          </a:p>
        </p:txBody>
      </p:sp>
    </p:spTree>
    <p:extLst>
      <p:ext uri="{BB962C8B-B14F-4D97-AF65-F5344CB8AC3E}">
        <p14:creationId xmlns:p14="http://schemas.microsoft.com/office/powerpoint/2010/main" val="34652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516" y="476672"/>
            <a:ext cx="67677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What does the </a:t>
            </a:r>
          </a:p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Phonics Screening Check consist of?</a:t>
            </a:r>
          </a:p>
          <a:p>
            <a:pPr algn="ctr"/>
            <a:endParaRPr lang="en-GB" sz="2600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check consists </a:t>
            </a:r>
            <a:r>
              <a:rPr lang="en-GB" sz="2600" dirty="0">
                <a:latin typeface="Calibri" panose="020F0502020204030204" pitchFamily="34" charset="0"/>
              </a:rPr>
              <a:t>of </a:t>
            </a:r>
            <a:r>
              <a:rPr lang="en-GB" sz="2600" u="sng" dirty="0">
                <a:latin typeface="Calibri" panose="020F0502020204030204" pitchFamily="34" charset="0"/>
              </a:rPr>
              <a:t>40 </a:t>
            </a:r>
            <a:r>
              <a:rPr lang="en-GB" sz="2600" u="sng" dirty="0" smtClean="0">
                <a:latin typeface="Calibri" panose="020F0502020204030204" pitchFamily="34" charset="0"/>
              </a:rPr>
              <a:t>words</a:t>
            </a:r>
            <a:r>
              <a:rPr lang="en-GB" sz="2600" dirty="0" smtClean="0">
                <a:latin typeface="Calibri" panose="020F0502020204030204" pitchFamily="34" charset="0"/>
              </a:rPr>
              <a:t> that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your </a:t>
            </a:r>
            <a:r>
              <a:rPr lang="en-GB" sz="2600" dirty="0">
                <a:latin typeface="Calibri" panose="020F0502020204030204" pitchFamily="34" charset="0"/>
              </a:rPr>
              <a:t>child will be asked to read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one-on-one with Mrs Matthews.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There will be </a:t>
            </a:r>
            <a:r>
              <a:rPr lang="en-GB" sz="2600" u="sng" dirty="0" smtClean="0">
                <a:latin typeface="Calibri" panose="020F0502020204030204" pitchFamily="34" charset="0"/>
              </a:rPr>
              <a:t>20 ‘real’ words</a:t>
            </a:r>
            <a:r>
              <a:rPr lang="en-GB" sz="2600" dirty="0" smtClean="0">
                <a:latin typeface="Calibri" panose="020F0502020204030204" pitchFamily="34" charset="0"/>
              </a:rPr>
              <a:t> and </a:t>
            </a:r>
          </a:p>
          <a:p>
            <a:pPr algn="ctr"/>
            <a:endParaRPr lang="en-GB" sz="2600" u="sng" dirty="0">
              <a:latin typeface="Calibri" panose="020F0502020204030204" pitchFamily="34" charset="0"/>
            </a:endParaRPr>
          </a:p>
          <a:p>
            <a:pPr algn="ctr"/>
            <a:r>
              <a:rPr lang="en-GB" sz="2600" u="sng" dirty="0" smtClean="0">
                <a:latin typeface="Calibri" panose="020F0502020204030204" pitchFamily="34" charset="0"/>
              </a:rPr>
              <a:t>20 ‘pseudo-words</a:t>
            </a:r>
            <a:r>
              <a:rPr lang="en-GB" sz="2600" dirty="0" smtClean="0">
                <a:latin typeface="Calibri" panose="020F0502020204030204" pitchFamily="34" charset="0"/>
              </a:rPr>
              <a:t>’ (non-words).</a:t>
            </a:r>
          </a:p>
          <a:p>
            <a:pPr algn="ctr"/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800" dirty="0" smtClean="0">
              <a:solidFill>
                <a:srgbClr val="00823B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124744"/>
            <a:ext cx="66967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Calibri" panose="020F0502020204030204" pitchFamily="34" charset="0"/>
              </a:rPr>
              <a:t>Non-words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smtClean="0">
                <a:latin typeface="Calibri" panose="020F0502020204030204" pitchFamily="34" charset="0"/>
              </a:rPr>
              <a:t>(nonsense </a:t>
            </a:r>
            <a:r>
              <a:rPr lang="en-GB" sz="2600" dirty="0">
                <a:latin typeface="Calibri" panose="020F0502020204030204" pitchFamily="34" charset="0"/>
              </a:rPr>
              <a:t>words, </a:t>
            </a:r>
            <a:r>
              <a:rPr lang="en-GB" sz="2600" dirty="0" smtClean="0">
                <a:latin typeface="Calibri" panose="020F0502020204030204" pitchFamily="34" charset="0"/>
              </a:rPr>
              <a:t>pseudo </a:t>
            </a:r>
            <a:r>
              <a:rPr lang="en-GB" sz="2600" dirty="0">
                <a:latin typeface="Calibri" panose="020F0502020204030204" pitchFamily="34" charset="0"/>
              </a:rPr>
              <a:t>words) </a:t>
            </a:r>
            <a:r>
              <a:rPr lang="en-GB" sz="2600" b="1" dirty="0">
                <a:latin typeface="Calibri" panose="020F0502020204030204" pitchFamily="34" charset="0"/>
              </a:rPr>
              <a:t>are a collection of letters that will follow phonics rules your child has been taught, but don’t mean anything. </a:t>
            </a:r>
            <a:r>
              <a:rPr lang="en-GB" sz="2600" dirty="0">
                <a:latin typeface="Calibri" panose="020F0502020204030204" pitchFamily="34" charset="0"/>
              </a:rPr>
              <a:t>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Each </a:t>
            </a:r>
            <a:r>
              <a:rPr lang="en-GB" sz="2600" dirty="0">
                <a:latin typeface="Calibri" panose="020F0502020204030204" pitchFamily="34" charset="0"/>
              </a:rPr>
              <a:t>of the non-words is presented with a picture of a monster/alien.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>
                <a:latin typeface="Calibri" panose="020F0502020204030204" pitchFamily="34" charset="0"/>
              </a:rPr>
              <a:t>Your child will need to </a:t>
            </a:r>
            <a:r>
              <a:rPr lang="en-GB" sz="2600" dirty="0" smtClean="0">
                <a:latin typeface="Calibri" panose="020F0502020204030204" pitchFamily="34" charset="0"/>
              </a:rPr>
              <a:t>apply their knowledge of phonemes to read </a:t>
            </a:r>
            <a:r>
              <a:rPr lang="en-GB" sz="2600" dirty="0">
                <a:latin typeface="Calibri" panose="020F0502020204030204" pitchFamily="34" charset="0"/>
              </a:rPr>
              <a:t>these </a:t>
            </a:r>
            <a:r>
              <a:rPr lang="en-GB" sz="2600" dirty="0" smtClean="0">
                <a:latin typeface="Calibri" panose="020F0502020204030204" pitchFamily="34" charset="0"/>
              </a:rPr>
              <a:t>correctly, showing </a:t>
            </a:r>
            <a:r>
              <a:rPr lang="en-GB" sz="2600" dirty="0">
                <a:latin typeface="Calibri" panose="020F0502020204030204" pitchFamily="34" charset="0"/>
              </a:rPr>
              <a:t>that they understand the phonics rules behind them.  </a:t>
            </a:r>
          </a:p>
        </p:txBody>
      </p:sp>
    </p:spTree>
    <p:extLst>
      <p:ext uri="{BB962C8B-B14F-4D97-AF65-F5344CB8AC3E}">
        <p14:creationId xmlns:p14="http://schemas.microsoft.com/office/powerpoint/2010/main" val="406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059" name="Picture 6" descr="Cartoon Alien Characte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328" y="984248"/>
            <a:ext cx="1038225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http://spacealiensblog.files.wordpress.com/2011/02/green-cartoon-alien-clipart-thumb2822032.jpg?w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949" y="2931294"/>
            <a:ext cx="1528762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arm3.staticflickr.com/2697/4268126798_b5688fb29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97" y="4925750"/>
            <a:ext cx="1482725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>
                <a:effectLst/>
                <a:latin typeface="Comic Sans MS"/>
                <a:ea typeface="MS Mincho"/>
                <a:cs typeface="Times New Roman"/>
              </a:rPr>
              <a:t>tox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jound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3828" y="4941166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f</a:t>
            </a:r>
            <a:r>
              <a:rPr lang="en-GB" sz="7200" dirty="0" err="1" smtClean="0">
                <a:effectLst/>
                <a:latin typeface="Comic Sans MS"/>
                <a:ea typeface="MS Mincho"/>
                <a:cs typeface="Times New Roman"/>
              </a:rPr>
              <a:t>ape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2059" name="Picture 6" descr="Cartoon Alien Characte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328" y="984248"/>
            <a:ext cx="1038225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http://spacealiensblog.files.wordpress.com/2011/02/green-cartoon-alien-clipart-thumb2822032.jpg?w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949" y="2931294"/>
            <a:ext cx="1528762" cy="152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arm3.staticflickr.com/2697/4268126798_b5688fb29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197" y="4925750"/>
            <a:ext cx="1482725" cy="14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ulf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thazz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43828" y="4941166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err="1" smtClean="0">
                <a:latin typeface="Comic Sans MS"/>
                <a:ea typeface="MS Mincho"/>
                <a:cs typeface="Times New Roman"/>
              </a:rPr>
              <a:t>quemp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05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92696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dirty="0">
                <a:latin typeface="Calibri" panose="020F0502020204030204" pitchFamily="34" charset="0"/>
              </a:rPr>
              <a:t>The 40 words and non-words are divided </a:t>
            </a:r>
            <a:endParaRPr lang="en-GB" sz="2600" b="1" dirty="0" smtClean="0">
              <a:latin typeface="Calibri" panose="020F0502020204030204" pitchFamily="34" charset="0"/>
            </a:endParaRPr>
          </a:p>
          <a:p>
            <a:r>
              <a:rPr lang="en-GB" sz="2600" b="1" dirty="0" smtClean="0">
                <a:latin typeface="Calibri" panose="020F0502020204030204" pitchFamily="34" charset="0"/>
              </a:rPr>
              <a:t>into </a:t>
            </a:r>
            <a:r>
              <a:rPr lang="en-GB" sz="2600" b="1" dirty="0">
                <a:latin typeface="Calibri" panose="020F0502020204030204" pitchFamily="34" charset="0"/>
              </a:rPr>
              <a:t>two sections – </a:t>
            </a:r>
            <a:endParaRPr lang="en-GB" sz="2600" b="1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b="1" u="sng" dirty="0" smtClean="0">
                <a:latin typeface="Calibri" panose="020F0502020204030204" pitchFamily="34" charset="0"/>
              </a:rPr>
              <a:t>simple </a:t>
            </a:r>
            <a:r>
              <a:rPr lang="en-GB" sz="2600" b="1" u="sng" dirty="0">
                <a:latin typeface="Calibri" panose="020F0502020204030204" pitchFamily="34" charset="0"/>
              </a:rPr>
              <a:t>word structures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dirty="0">
                <a:latin typeface="Calibri" panose="020F0502020204030204" pitchFamily="34" charset="0"/>
              </a:rPr>
              <a:t>of three or four </a:t>
            </a:r>
            <a:r>
              <a:rPr lang="en-GB" sz="2600" dirty="0" smtClean="0">
                <a:latin typeface="Calibri" panose="020F0502020204030204" pitchFamily="34" charset="0"/>
              </a:rPr>
              <a:t>letters</a:t>
            </a:r>
          </a:p>
          <a:p>
            <a:endParaRPr lang="en-GB" sz="2600" b="1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GB" sz="2600" b="1" u="sng" dirty="0" smtClean="0">
                <a:latin typeface="Calibri" panose="020F0502020204030204" pitchFamily="34" charset="0"/>
              </a:rPr>
              <a:t>more </a:t>
            </a:r>
            <a:r>
              <a:rPr lang="en-GB" sz="2600" b="1" u="sng" dirty="0">
                <a:latin typeface="Calibri" panose="020F0502020204030204" pitchFamily="34" charset="0"/>
              </a:rPr>
              <a:t>complex word structures</a:t>
            </a:r>
            <a:r>
              <a:rPr lang="en-GB" sz="2600" b="1" dirty="0">
                <a:latin typeface="Calibri" panose="020F0502020204030204" pitchFamily="34" charset="0"/>
              </a:rPr>
              <a:t> </a:t>
            </a:r>
            <a:r>
              <a:rPr lang="en-GB" sz="2600" dirty="0">
                <a:latin typeface="Calibri" panose="020F0502020204030204" pitchFamily="34" charset="0"/>
              </a:rPr>
              <a:t>of five or six letters.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r>
              <a:rPr lang="en-GB" sz="2600" dirty="0" smtClean="0">
                <a:latin typeface="Calibri" panose="020F0502020204030204" pitchFamily="34" charset="0"/>
              </a:rPr>
              <a:t>Mrs Matthews will </a:t>
            </a:r>
            <a:r>
              <a:rPr lang="en-GB" sz="2600" dirty="0">
                <a:latin typeface="Calibri" panose="020F0502020204030204" pitchFamily="34" charset="0"/>
              </a:rPr>
              <a:t>give </a:t>
            </a:r>
            <a:r>
              <a:rPr lang="en-GB" sz="2600" dirty="0" smtClean="0">
                <a:latin typeface="Calibri" panose="020F0502020204030204" pitchFamily="34" charset="0"/>
              </a:rPr>
              <a:t>your child </a:t>
            </a:r>
            <a:r>
              <a:rPr lang="en-GB" sz="2600" dirty="0">
                <a:latin typeface="Calibri" panose="020F0502020204030204" pitchFamily="34" charset="0"/>
              </a:rPr>
              <a:t>a few </a:t>
            </a:r>
            <a:r>
              <a:rPr lang="en-GB" sz="2600" dirty="0" smtClean="0">
                <a:latin typeface="Calibri" panose="020F0502020204030204" pitchFamily="34" charset="0"/>
              </a:rPr>
              <a:t>practise </a:t>
            </a:r>
            <a:r>
              <a:rPr lang="en-GB" sz="2600" dirty="0">
                <a:latin typeface="Calibri" panose="020F0502020204030204" pitchFamily="34" charset="0"/>
              </a:rPr>
              <a:t>words to read </a:t>
            </a:r>
            <a:r>
              <a:rPr lang="en-GB" sz="2600" dirty="0" smtClean="0">
                <a:latin typeface="Calibri" panose="020F0502020204030204" pitchFamily="34" charset="0"/>
              </a:rPr>
              <a:t>first.</a:t>
            </a:r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07110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shin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newt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9949" y="5079665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best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2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26769"/>
            <a:ext cx="6179820" cy="1702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31640" y="2844457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32812" y="4777335"/>
            <a:ext cx="6179820" cy="1702435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5823" y="98424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slide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651358" y="3008288"/>
            <a:ext cx="37515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phone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99948" y="5079665"/>
            <a:ext cx="4528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7200" dirty="0" smtClean="0">
                <a:latin typeface="Comic Sans MS"/>
                <a:ea typeface="MS Mincho"/>
                <a:cs typeface="Times New Roman"/>
              </a:rPr>
              <a:t>midnight</a:t>
            </a:r>
            <a:endParaRPr lang="en-GB" sz="1200" dirty="0">
              <a:effectLst/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3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8" y="980728"/>
            <a:ext cx="798801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Marking the Phonics Screening Check.</a:t>
            </a:r>
          </a:p>
          <a:p>
            <a:endParaRPr lang="en-GB" sz="2600" b="1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b="1" dirty="0" smtClean="0">
                <a:latin typeface="Calibri" panose="020F0502020204030204" pitchFamily="34" charset="0"/>
              </a:rPr>
              <a:t>The check will be marked by Mrs Matthews. </a:t>
            </a:r>
          </a:p>
          <a:p>
            <a:endParaRPr lang="en-GB" sz="2600" b="1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check will be administered in accordance with the Standards and Testing Agency’s check administration guidance.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Schools are monitored by unannounced monitoring visitors from local authorities in order to ensure that administration of the checks are accurate.  </a:t>
            </a:r>
          </a:p>
          <a:p>
            <a:r>
              <a:rPr lang="en-GB" sz="2600" b="1" dirty="0" smtClean="0">
                <a:latin typeface="Calibri" panose="020F0502020204030204" pitchFamily="34" charset="0"/>
              </a:rPr>
              <a:t> </a:t>
            </a:r>
            <a:endParaRPr lang="en-GB" sz="2600" b="1" dirty="0">
              <a:latin typeface="Calibri" panose="020F0502020204030204" pitchFamily="34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6347713" cy="1320800"/>
          </a:xfrm>
        </p:spPr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The Science..!</a:t>
            </a:r>
            <a:endParaRPr lang="en-GB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89559"/>
            <a:ext cx="5112568" cy="209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74888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All schools will report their pupil-level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phonics screening check data to their </a:t>
            </a: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Local Authority. 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The threshold </a:t>
            </a:r>
            <a:r>
              <a:rPr lang="en-GB" sz="2600" dirty="0">
                <a:latin typeface="Calibri" panose="020F0502020204030204" pitchFamily="34" charset="0"/>
              </a:rPr>
              <a:t>mark is communicated to schools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by </a:t>
            </a:r>
            <a:r>
              <a:rPr lang="en-GB" sz="2600" dirty="0">
                <a:latin typeface="Calibri" panose="020F0502020204030204" pitchFamily="34" charset="0"/>
              </a:rPr>
              <a:t>the </a:t>
            </a:r>
            <a:r>
              <a:rPr lang="en-GB" sz="2600" dirty="0" smtClean="0">
                <a:latin typeface="Calibri" panose="020F0502020204030204" pitchFamily="34" charset="0"/>
              </a:rPr>
              <a:t>start of July, </a:t>
            </a:r>
            <a:r>
              <a:rPr lang="en-GB" sz="2600" dirty="0">
                <a:latin typeface="Calibri" panose="020F0502020204030204" pitchFamily="34" charset="0"/>
              </a:rPr>
              <a:t>after the test has been taken and all schools have submitted their pupils’ scores.  </a:t>
            </a:r>
            <a:r>
              <a:rPr lang="en-GB" sz="2600" dirty="0" smtClean="0">
                <a:latin typeface="Calibri" panose="020F0502020204030204" pitchFamily="34" charset="0"/>
              </a:rPr>
              <a:t> </a:t>
            </a:r>
          </a:p>
          <a:p>
            <a:pPr algn="ctr"/>
            <a:endParaRPr lang="en-GB" sz="2600" dirty="0">
              <a:latin typeface="Calibri" panose="020F0502020204030204" pitchFamily="34" charset="0"/>
            </a:endParaRPr>
          </a:p>
          <a:p>
            <a:pPr algn="ctr"/>
            <a:r>
              <a:rPr lang="en-GB" sz="2600" dirty="0">
                <a:latin typeface="Calibri" panose="020F0502020204030204" pitchFamily="34" charset="0"/>
              </a:rPr>
              <a:t>Your child will be scored against a national standard, and </a:t>
            </a:r>
            <a:r>
              <a:rPr lang="en-GB" sz="2600" dirty="0" smtClean="0">
                <a:latin typeface="Calibri" panose="020F0502020204030204" pitchFamily="34" charset="0"/>
              </a:rPr>
              <a:t>their </a:t>
            </a:r>
            <a:r>
              <a:rPr lang="en-GB" sz="2600" dirty="0">
                <a:latin typeface="Calibri" panose="020F0502020204030204" pitchFamily="34" charset="0"/>
              </a:rPr>
              <a:t>result will indicate whether or not they fall below or within this standard. </a:t>
            </a:r>
          </a:p>
          <a:p>
            <a:endParaRPr lang="en-GB" sz="2800" dirty="0">
              <a:solidFill>
                <a:srgbClr val="4502BE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9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u="sng" dirty="0" smtClean="0">
                <a:latin typeface="Calibri" panose="020F0502020204030204" pitchFamily="34" charset="0"/>
              </a:rPr>
              <a:t>Threshold Mark.</a:t>
            </a:r>
          </a:p>
          <a:p>
            <a:pPr algn="ctr"/>
            <a:endParaRPr lang="en-GB" sz="2600" b="1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In the last three years, the "pass threshold" was </a:t>
            </a:r>
            <a:r>
              <a:rPr lang="en-GB" sz="2600" dirty="0">
                <a:latin typeface="Calibri" panose="020F0502020204030204" pitchFamily="34" charset="0"/>
              </a:rPr>
              <a:t>32,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which meant that </a:t>
            </a:r>
            <a:r>
              <a:rPr lang="en-GB" sz="2600" dirty="0">
                <a:latin typeface="Calibri" panose="020F0502020204030204" pitchFamily="34" charset="0"/>
              </a:rPr>
              <a:t>children had to read at 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algn="ctr"/>
            <a:r>
              <a:rPr lang="en-GB" sz="2600" dirty="0" smtClean="0">
                <a:latin typeface="Calibri" panose="020F0502020204030204" pitchFamily="34" charset="0"/>
              </a:rPr>
              <a:t>least </a:t>
            </a:r>
            <a:r>
              <a:rPr lang="en-GB" sz="2600" dirty="0">
                <a:latin typeface="Calibri" panose="020F0502020204030204" pitchFamily="34" charset="0"/>
              </a:rPr>
              <a:t>32 words out of 40 correctly. </a:t>
            </a: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dirty="0" smtClean="0">
                <a:latin typeface="Calibri" panose="020F0502020204030204" pitchFamily="34" charset="0"/>
              </a:rPr>
              <a:t>At </a:t>
            </a:r>
            <a:r>
              <a:rPr lang="en-GB" sz="2600" dirty="0" err="1" smtClean="0">
                <a:latin typeface="Calibri" panose="020F0502020204030204" pitchFamily="34" charset="0"/>
              </a:rPr>
              <a:t>Nutfield</a:t>
            </a:r>
            <a:r>
              <a:rPr lang="en-GB" sz="2600" dirty="0" smtClean="0">
                <a:latin typeface="Calibri" panose="020F0502020204030204" pitchFamily="34" charset="0"/>
              </a:rPr>
              <a:t> Church Primary School we pride ourselves on our phonics </a:t>
            </a:r>
            <a:r>
              <a:rPr lang="en-GB" sz="2600" smtClean="0">
                <a:latin typeface="Calibri" panose="020F0502020204030204" pitchFamily="34" charset="0"/>
              </a:rPr>
              <a:t>teaching. </a:t>
            </a:r>
            <a:r>
              <a:rPr lang="en-GB" sz="2600" dirty="0" smtClean="0">
                <a:latin typeface="Calibri" panose="020F0502020204030204" pitchFamily="34" charset="0"/>
              </a:rPr>
              <a:t>Results in the Year 1 phonics screening check are above the national average”. </a:t>
            </a: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6632"/>
            <a:ext cx="78488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b="1" u="sng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GB" sz="2800" b="1" u="sng" dirty="0" smtClean="0">
                <a:latin typeface="Calibri" panose="020F0502020204030204" pitchFamily="34" charset="0"/>
              </a:rPr>
              <a:t>How </a:t>
            </a:r>
            <a:r>
              <a:rPr lang="en-GB" sz="2800" b="1" u="sng" dirty="0">
                <a:latin typeface="Calibri" panose="020F0502020204030204" pitchFamily="34" charset="0"/>
              </a:rPr>
              <a:t>can I help my child prepare</a:t>
            </a:r>
            <a:r>
              <a:rPr lang="en-GB" sz="2800" b="1" u="sng" dirty="0" smtClean="0">
                <a:latin typeface="Calibri" panose="020F0502020204030204" pitchFamily="34" charset="0"/>
              </a:rPr>
              <a:t>?</a:t>
            </a:r>
          </a:p>
          <a:p>
            <a:endParaRPr lang="en-GB" sz="2800" u="sng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revising the </a:t>
            </a:r>
            <a:r>
              <a:rPr lang="en-GB" sz="2600" dirty="0">
                <a:latin typeface="Calibri" panose="020F0502020204030204" pitchFamily="34" charset="0"/>
              </a:rPr>
              <a:t>phonics </a:t>
            </a:r>
            <a:r>
              <a:rPr lang="en-GB" sz="2600" dirty="0" smtClean="0">
                <a:latin typeface="Calibri" panose="020F0502020204030204" pitchFamily="34" charset="0"/>
              </a:rPr>
              <a:t>the children have already </a:t>
            </a:r>
          </a:p>
          <a:p>
            <a:r>
              <a:rPr lang="en-GB" sz="2600" dirty="0">
                <a:latin typeface="Calibri" panose="020F0502020204030204" pitchFamily="34" charset="0"/>
              </a:rPr>
              <a:t> </a:t>
            </a:r>
            <a:r>
              <a:rPr lang="en-GB" sz="2600" dirty="0" smtClean="0">
                <a:latin typeface="Calibri" panose="020F0502020204030204" pitchFamily="34" charset="0"/>
              </a:rPr>
              <a:t>   learned </a:t>
            </a:r>
            <a:r>
              <a:rPr lang="en-GB" sz="2600" dirty="0">
                <a:latin typeface="Calibri" panose="020F0502020204030204" pitchFamily="34" charset="0"/>
              </a:rPr>
              <a:t>in </a:t>
            </a:r>
            <a:r>
              <a:rPr lang="en-GB" sz="2600" dirty="0" smtClean="0">
                <a:latin typeface="Calibri" panose="020F0502020204030204" pitchFamily="34" charset="0"/>
              </a:rPr>
              <a:t>Reception </a:t>
            </a:r>
            <a:r>
              <a:rPr lang="en-GB" sz="2600" dirty="0">
                <a:latin typeface="Calibri" panose="020F0502020204030204" pitchFamily="34" charset="0"/>
              </a:rPr>
              <a:t>and Year </a:t>
            </a:r>
            <a:r>
              <a:rPr lang="en-GB" sz="2600" dirty="0" smtClean="0">
                <a:latin typeface="Calibri" panose="020F0502020204030204" pitchFamily="34" charset="0"/>
              </a:rPr>
              <a:t>One</a:t>
            </a: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>
                <a:latin typeface="Calibri" panose="020F0502020204030204" pitchFamily="34" charset="0"/>
              </a:rPr>
              <a:t>weekly phonics </a:t>
            </a:r>
            <a:r>
              <a:rPr lang="en-GB" sz="2600" dirty="0" smtClean="0">
                <a:latin typeface="Calibri" panose="020F0502020204030204" pitchFamily="34" charset="0"/>
              </a:rPr>
              <a:t>homework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read </a:t>
            </a:r>
            <a:r>
              <a:rPr lang="en-GB" sz="2600" dirty="0">
                <a:latin typeface="Calibri" panose="020F0502020204030204" pitchFamily="34" charset="0"/>
              </a:rPr>
              <a:t>new </a:t>
            </a:r>
            <a:r>
              <a:rPr lang="en-GB" sz="2600" dirty="0" smtClean="0">
                <a:latin typeface="Calibri" panose="020F0502020204030204" pitchFamily="34" charset="0"/>
              </a:rPr>
              <a:t>books/stories with your child 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600" dirty="0" smtClean="0">
                <a:latin typeface="Calibri" panose="020F0502020204030204" pitchFamily="34" charset="0"/>
              </a:rPr>
              <a:t>Stay calm and be positive!  The children do this everyday!</a:t>
            </a: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>
              <a:latin typeface="Calibri" panose="020F050202020403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 smtClean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675384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Useful links/websites</a:t>
            </a:r>
            <a:r>
              <a:rPr lang="en-GB" u="sng" dirty="0">
                <a:solidFill>
                  <a:schemeClr val="tx1"/>
                </a:solidFill>
              </a:rPr>
              <a:t/>
            </a:r>
            <a:br>
              <a:rPr lang="en-GB" u="sng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www.phonicsplay.co.uk/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www.phonicsbloom.com/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www.oxfordowl.co.uk</a:t>
            </a:r>
            <a:r>
              <a:rPr lang="en-GB" dirty="0">
                <a:solidFill>
                  <a:schemeClr val="tx1"/>
                </a:solidFill>
              </a:rPr>
              <a:t>/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www.topmarks.co.uk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9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oximages.chicago2.vip.townnews.com/ncnewsonline.com/content/tncms/assets/v3/editorial/5/70/570c3871-56b3-5883-b05e-f5963c507a57/54012dc24880f.image.jpg?resize=579%2C7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64904"/>
            <a:ext cx="2203696" cy="289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8520" y="54868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b="1" u="sng" dirty="0" smtClean="0">
              <a:latin typeface="Calibri" panose="020F0502020204030204" pitchFamily="34" charset="0"/>
            </a:endParaRPr>
          </a:p>
          <a:p>
            <a:pPr algn="ctr"/>
            <a:endParaRPr lang="en-GB" sz="3600" b="1" u="sng" dirty="0">
              <a:latin typeface="Calibri" panose="020F0502020204030204" pitchFamily="34" charset="0"/>
            </a:endParaRPr>
          </a:p>
          <a:p>
            <a:pPr algn="ctr"/>
            <a:endParaRPr lang="en-GB" sz="3600" b="1" u="sng" dirty="0" smtClean="0">
              <a:latin typeface="Calibri" panose="020F0502020204030204" pitchFamily="34" charset="0"/>
            </a:endParaRPr>
          </a:p>
          <a:p>
            <a:pPr algn="ctr"/>
            <a:r>
              <a:rPr lang="en-GB" sz="3600" b="1" dirty="0" smtClean="0">
                <a:latin typeface="Calibri" panose="020F0502020204030204" pitchFamily="34" charset="0"/>
              </a:rPr>
              <a:t>Any questions?</a:t>
            </a:r>
            <a:endParaRPr lang="en-GB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The Alphabetic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6347714" cy="4536504"/>
          </a:xfrm>
        </p:spPr>
        <p:txBody>
          <a:bodyPr>
            <a:normAutofit/>
          </a:bodyPr>
          <a:lstStyle/>
          <a:p>
            <a:r>
              <a:rPr lang="en-GB" sz="2600" dirty="0">
                <a:latin typeface="Calibri" panose="020F0502020204030204" pitchFamily="34" charset="0"/>
              </a:rPr>
              <a:t>English is an alphabetic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There are 26 letters in the English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There are approximately 44 sounds (phonemes) in the English language</a:t>
            </a:r>
          </a:p>
          <a:p>
            <a:r>
              <a:rPr lang="en-GB" sz="2600" dirty="0">
                <a:latin typeface="Calibri" panose="020F0502020204030204" pitchFamily="34" charset="0"/>
              </a:rPr>
              <a:t>Combined they make in excess of 140 letter combinations (graphemes</a:t>
            </a:r>
            <a:r>
              <a:rPr lang="en-GB" sz="26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en-GB" sz="2600" dirty="0">
                <a:latin typeface="Calibri" panose="020F0502020204030204" pitchFamily="34" charset="0"/>
                <a:hlinkClick r:id="rId2"/>
              </a:rPr>
              <a:t>https://home.oxfordowl.co.uk/reading/reading-schemes-oxford-levels/essential-letters-and-sounds</a:t>
            </a:r>
            <a:r>
              <a:rPr lang="en-GB" sz="2600" dirty="0" smtClean="0">
                <a:latin typeface="Calibri" panose="020F0502020204030204" pitchFamily="34" charset="0"/>
                <a:hlinkClick r:id="rId2"/>
              </a:rPr>
              <a:t>/</a:t>
            </a:r>
            <a:endParaRPr lang="en-GB" sz="2600" dirty="0" smtClean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8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Terminology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6347714" cy="3880773"/>
          </a:xfrm>
        </p:spPr>
        <p:txBody>
          <a:bodyPr>
            <a:normAutofit fontScale="70000" lnSpcReduction="20000"/>
          </a:bodyPr>
          <a:lstStyle/>
          <a:p>
            <a:r>
              <a:rPr lang="en-GB" sz="3100" b="1" u="sng" dirty="0">
                <a:latin typeface="Calibri" panose="020F0502020204030204" pitchFamily="34" charset="0"/>
              </a:rPr>
              <a:t>Phoneme</a:t>
            </a:r>
            <a:r>
              <a:rPr lang="en-GB" sz="3100" dirty="0">
                <a:latin typeface="Calibri" panose="020F0502020204030204" pitchFamily="34" charset="0"/>
              </a:rPr>
              <a:t> – the smallest unit of sound in a word.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Grapheme </a:t>
            </a:r>
            <a:r>
              <a:rPr lang="en-GB" sz="3100" dirty="0">
                <a:latin typeface="Calibri" panose="020F0502020204030204" pitchFamily="34" charset="0"/>
              </a:rPr>
              <a:t>– a letter or group of letters that represent a phoneme.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Blending </a:t>
            </a:r>
            <a:r>
              <a:rPr lang="en-GB" sz="3100" dirty="0">
                <a:latin typeface="Calibri" panose="020F0502020204030204" pitchFamily="34" charset="0"/>
              </a:rPr>
              <a:t>– merging the individual phonemes together to read a word all the way through. </a:t>
            </a:r>
            <a:r>
              <a:rPr lang="en-GB" sz="3100" i="1" dirty="0">
                <a:latin typeface="Calibri" panose="020F0502020204030204" pitchFamily="34" charset="0"/>
              </a:rPr>
              <a:t>Children should sound out each phoneme, not letter when reading unfamiliar words.</a:t>
            </a:r>
          </a:p>
          <a:p>
            <a:r>
              <a:rPr lang="en-GB" sz="3100" b="1" u="sng" dirty="0">
                <a:latin typeface="Calibri" panose="020F0502020204030204" pitchFamily="34" charset="0"/>
              </a:rPr>
              <a:t>Segmenting</a:t>
            </a:r>
            <a:r>
              <a:rPr lang="en-GB" sz="3100" dirty="0">
                <a:latin typeface="Calibri" panose="020F0502020204030204" pitchFamily="34" charset="0"/>
              </a:rPr>
              <a:t> – hearing and saying the individual phonemes within words.  </a:t>
            </a:r>
            <a:r>
              <a:rPr lang="en-GB" sz="3100" i="1" dirty="0">
                <a:latin typeface="Calibri" panose="020F0502020204030204" pitchFamily="34" charset="0"/>
              </a:rPr>
              <a:t>In order to spell, children need to segment a word into its component phonemes and choose a grapheme to represent each phoneme.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Terminology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3880773"/>
          </a:xfrm>
        </p:spPr>
        <p:txBody>
          <a:bodyPr>
            <a:normAutofit fontScale="92500"/>
          </a:bodyPr>
          <a:lstStyle/>
          <a:p>
            <a:r>
              <a:rPr lang="en-GB" sz="2600" b="1" dirty="0">
                <a:latin typeface="Calibri" panose="020F0502020204030204" pitchFamily="34" charset="0"/>
              </a:rPr>
              <a:t>Digraphs</a:t>
            </a:r>
            <a:r>
              <a:rPr lang="en-GB" sz="2600" dirty="0">
                <a:latin typeface="Calibri" panose="020F0502020204030204" pitchFamily="34" charset="0"/>
              </a:rPr>
              <a:t> – two letters representing one phoneme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Consonant digraphs</a:t>
            </a:r>
            <a:r>
              <a:rPr lang="en-GB" sz="2600" dirty="0">
                <a:latin typeface="Calibri" panose="020F0502020204030204" pitchFamily="34" charset="0"/>
              </a:rPr>
              <a:t>: </a:t>
            </a:r>
            <a:r>
              <a:rPr lang="en-GB" sz="2600" dirty="0" err="1">
                <a:latin typeface="Calibri" panose="020F0502020204030204" pitchFamily="34" charset="0"/>
              </a:rPr>
              <a:t>ll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ss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ff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zz</a:t>
            </a:r>
            <a:r>
              <a:rPr lang="en-GB" sz="2600" dirty="0">
                <a:latin typeface="Calibri" panose="020F0502020204030204" pitchFamily="34" charset="0"/>
              </a:rPr>
              <a:t>   ng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Vowel digraphs</a:t>
            </a:r>
            <a:r>
              <a:rPr lang="en-GB" sz="2600" dirty="0">
                <a:latin typeface="Calibri" panose="020F0502020204030204" pitchFamily="34" charset="0"/>
              </a:rPr>
              <a:t>: </a:t>
            </a:r>
            <a:r>
              <a:rPr lang="en-GB" sz="2600" dirty="0" err="1">
                <a:latin typeface="Calibri" panose="020F0502020204030204" pitchFamily="34" charset="0"/>
              </a:rPr>
              <a:t>ai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ee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ew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oa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  <a:r>
              <a:rPr lang="en-GB" sz="2600" dirty="0" err="1">
                <a:latin typeface="Calibri" panose="020F0502020204030204" pitchFamily="34" charset="0"/>
              </a:rPr>
              <a:t>ar</a:t>
            </a:r>
            <a:r>
              <a:rPr lang="en-GB" sz="2600" dirty="0">
                <a:latin typeface="Calibri" panose="020F0502020204030204" pitchFamily="34" charset="0"/>
              </a:rPr>
              <a:t>   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r>
              <a:rPr lang="en-GB" sz="2600" b="1" dirty="0">
                <a:latin typeface="Calibri" panose="020F0502020204030204" pitchFamily="34" charset="0"/>
              </a:rPr>
              <a:t>Split Vowel digraphs</a:t>
            </a:r>
            <a:r>
              <a:rPr lang="en-GB" sz="2600" dirty="0">
                <a:latin typeface="Calibri" panose="020F0502020204030204" pitchFamily="34" charset="0"/>
              </a:rPr>
              <a:t>: a-e   e-e   </a:t>
            </a:r>
            <a:r>
              <a:rPr lang="en-GB" sz="2600" dirty="0" err="1">
                <a:latin typeface="Calibri" panose="020F0502020204030204" pitchFamily="34" charset="0"/>
              </a:rPr>
              <a:t>i</a:t>
            </a:r>
            <a:r>
              <a:rPr lang="en-GB" sz="2600" dirty="0">
                <a:latin typeface="Calibri" panose="020F0502020204030204" pitchFamily="34" charset="0"/>
              </a:rPr>
              <a:t>-e   o-e   u-e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7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  <a:cs typeface="AngsanaUPC" panose="02020603050405020304" pitchFamily="18" charset="-34"/>
              </a:rPr>
              <a:t>Terminology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65" y="1700808"/>
            <a:ext cx="6347714" cy="3880773"/>
          </a:xfrm>
        </p:spPr>
        <p:txBody>
          <a:bodyPr>
            <a:normAutofit/>
          </a:bodyPr>
          <a:lstStyle/>
          <a:p>
            <a:r>
              <a:rPr lang="en-GB" sz="2600" b="1" dirty="0" err="1">
                <a:latin typeface="Calibri" panose="020F0502020204030204" pitchFamily="34" charset="0"/>
              </a:rPr>
              <a:t>Trigraphs</a:t>
            </a:r>
            <a:r>
              <a:rPr lang="en-GB" sz="2600" dirty="0">
                <a:latin typeface="Calibri" panose="020F0502020204030204" pitchFamily="34" charset="0"/>
              </a:rPr>
              <a:t>:  three letters making one phoneme:</a:t>
            </a: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     ear     air       </a:t>
            </a:r>
            <a:r>
              <a:rPr lang="en-GB" sz="2600" dirty="0" err="1">
                <a:latin typeface="Calibri" panose="020F0502020204030204" pitchFamily="34" charset="0"/>
              </a:rPr>
              <a:t>ure</a:t>
            </a:r>
            <a:r>
              <a:rPr lang="en-GB" sz="2600" dirty="0">
                <a:latin typeface="Calibri" panose="020F0502020204030204" pitchFamily="34" charset="0"/>
              </a:rPr>
              <a:t>        </a:t>
            </a:r>
            <a:r>
              <a:rPr lang="en-GB" sz="2600" dirty="0" err="1">
                <a:latin typeface="Calibri" panose="020F0502020204030204" pitchFamily="34" charset="0"/>
              </a:rPr>
              <a:t>tch</a:t>
            </a:r>
            <a:r>
              <a:rPr lang="en-GB" sz="2600" dirty="0">
                <a:latin typeface="Calibri" panose="020F0502020204030204" pitchFamily="34" charset="0"/>
              </a:rPr>
              <a:t>        </a:t>
            </a:r>
            <a:r>
              <a:rPr lang="en-GB" sz="2600" dirty="0" err="1">
                <a:latin typeface="Calibri" panose="020F0502020204030204" pitchFamily="34" charset="0"/>
              </a:rPr>
              <a:t>dge</a:t>
            </a:r>
            <a:r>
              <a:rPr lang="en-GB" sz="2600" dirty="0">
                <a:latin typeface="Calibri" panose="020F0502020204030204" pitchFamily="34" charset="0"/>
              </a:rPr>
              <a:t>         </a:t>
            </a:r>
            <a:r>
              <a:rPr lang="en-GB" sz="2600" dirty="0" err="1">
                <a:latin typeface="Calibri" panose="020F0502020204030204" pitchFamily="34" charset="0"/>
              </a:rPr>
              <a:t>igh</a:t>
            </a:r>
            <a:r>
              <a:rPr lang="en-GB" sz="2600" dirty="0">
                <a:latin typeface="Calibri" panose="020F0502020204030204" pitchFamily="34" charset="0"/>
              </a:rPr>
              <a:t>    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1031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548680"/>
            <a:ext cx="3888457" cy="5688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548679"/>
            <a:ext cx="3752850" cy="56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9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08000"/>
            <a:ext cx="6347713" cy="1320800"/>
          </a:xfrm>
        </p:spPr>
        <p:txBody>
          <a:bodyPr/>
          <a:lstStyle/>
          <a:p>
            <a:pPr algn="ctr"/>
            <a:r>
              <a:rPr lang="en-GB" b="1" dirty="0">
                <a:latin typeface="Calibri" panose="020F0502020204030204" pitchFamily="34" charset="0"/>
              </a:rPr>
              <a:t>Identifying </a:t>
            </a:r>
            <a:r>
              <a:rPr lang="en-GB" b="1" dirty="0" smtClean="0">
                <a:latin typeface="Calibri" panose="020F0502020204030204" pitchFamily="34" charset="0"/>
              </a:rPr>
              <a:t>Phonemes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>
                <a:latin typeface="Calibri" panose="020F0502020204030204" pitchFamily="34" charset="0"/>
              </a:rPr>
              <a:t>jump                                  book</a:t>
            </a:r>
            <a:endParaRPr lang="en-GB" sz="2600" dirty="0">
              <a:latin typeface="Calibri" panose="020F0502020204030204" pitchFamily="34" charset="0"/>
            </a:endParaRPr>
          </a:p>
          <a:p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catch					      </a:t>
            </a:r>
            <a:r>
              <a:rPr lang="en-GB" sz="2600" dirty="0" smtClean="0">
                <a:latin typeface="Calibri" panose="020F0502020204030204" pitchFamily="34" charset="0"/>
              </a:rPr>
              <a:t>surfer</a:t>
            </a: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August				      </a:t>
            </a:r>
            <a:r>
              <a:rPr lang="en-GB" sz="2600" dirty="0" smtClean="0">
                <a:latin typeface="Calibri" panose="020F0502020204030204" pitchFamily="34" charset="0"/>
              </a:rPr>
              <a:t>midnight</a:t>
            </a: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Calibri" panose="020F0502020204030204" pitchFamily="34" charset="0"/>
              </a:rPr>
              <a:t>shopping					</a:t>
            </a:r>
            <a:r>
              <a:rPr lang="en-GB" sz="2600" dirty="0" smtClean="0">
                <a:latin typeface="Calibri" panose="020F0502020204030204" pitchFamily="34" charset="0"/>
              </a:rPr>
              <a:t>sleep</a:t>
            </a:r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Calibri" panose="020F0502020204030204" pitchFamily="34" charset="0"/>
              </a:rPr>
              <a:t>The Journey… Simple to complex…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600" b="1" dirty="0">
                <a:latin typeface="Calibri" panose="020F0502020204030204" pitchFamily="34" charset="0"/>
              </a:rPr>
              <a:t>SIMPLE…</a:t>
            </a: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1: sounds/phonemes are represented by letters/graphemes</a:t>
            </a:r>
          </a:p>
          <a:p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2:  a phoneme can be represented  by one or more letters  </a:t>
            </a: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      </a:t>
            </a:r>
          </a:p>
          <a:p>
            <a:pPr marL="0" indent="0">
              <a:buNone/>
            </a:pPr>
            <a:r>
              <a:rPr lang="en-GB" sz="3600" b="1" dirty="0">
                <a:latin typeface="Calibri" panose="020F0502020204030204" pitchFamily="34" charset="0"/>
              </a:rPr>
              <a:t>COMPLEX</a:t>
            </a:r>
            <a:r>
              <a:rPr lang="en-GB" sz="3600" b="1" dirty="0" smtClean="0">
                <a:latin typeface="Calibri" panose="020F0502020204030204" pitchFamily="34" charset="0"/>
              </a:rPr>
              <a:t>…</a:t>
            </a:r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3: The same phoneme can be represented in more than one way.</a:t>
            </a:r>
          </a:p>
          <a:p>
            <a:pPr marL="0" indent="0">
              <a:buNone/>
            </a:pPr>
            <a:endParaRPr lang="en-GB" sz="3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Calibri" panose="020F0502020204030204" pitchFamily="34" charset="0"/>
              </a:rPr>
              <a:t>Concept 4: The same grapheme may represent more than one phoneme.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9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2027</TotalTime>
  <Words>824</Words>
  <Application>Microsoft Office PowerPoint</Application>
  <PresentationFormat>On-screen Show (4:3)</PresentationFormat>
  <Paragraphs>144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AngsanaUPC</vt:lpstr>
      <vt:lpstr>Arial</vt:lpstr>
      <vt:lpstr>Calibri</vt:lpstr>
      <vt:lpstr>Cambria</vt:lpstr>
      <vt:lpstr>Comic Sans MS</vt:lpstr>
      <vt:lpstr>MS Mincho</vt:lpstr>
      <vt:lpstr>Times New Roman</vt:lpstr>
      <vt:lpstr>Trebuchet MS</vt:lpstr>
      <vt:lpstr>Wingdings</vt:lpstr>
      <vt:lpstr>Wingdings 3</vt:lpstr>
      <vt:lpstr>Facet</vt:lpstr>
      <vt:lpstr>PowerPoint Presentation</vt:lpstr>
      <vt:lpstr>The Science..!</vt:lpstr>
      <vt:lpstr>The Alphabetic Code</vt:lpstr>
      <vt:lpstr>Terminology 1</vt:lpstr>
      <vt:lpstr>Terminology 2</vt:lpstr>
      <vt:lpstr>Terminology 3</vt:lpstr>
      <vt:lpstr>PowerPoint Presentation</vt:lpstr>
      <vt:lpstr>Identifying Phonemes</vt:lpstr>
      <vt:lpstr>The Journey… Simple to complex…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links/websites www.phonicsplay.co.uk/ www.phonicsbloom.com/ www.oxfordowl.co.uk/ www.topmarks.co.uk/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PPA</dc:creator>
  <cp:lastModifiedBy>Amelia Matthews</cp:lastModifiedBy>
  <cp:revision>61</cp:revision>
  <cp:lastPrinted>2019-09-24T15:44:52Z</cp:lastPrinted>
  <dcterms:created xsi:type="dcterms:W3CDTF">2015-11-12T12:11:26Z</dcterms:created>
  <dcterms:modified xsi:type="dcterms:W3CDTF">2022-11-17T09:09:54Z</dcterms:modified>
</cp:coreProperties>
</file>