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1"/>
  </p:sldMasterIdLst>
  <p:notesMasterIdLst>
    <p:notesMasterId r:id="rId40"/>
  </p:notesMasterIdLst>
  <p:handoutMasterIdLst>
    <p:handoutMasterId r:id="rId41"/>
  </p:handoutMasterIdLst>
  <p:sldIdLst>
    <p:sldId id="257" r:id="rId2"/>
    <p:sldId id="282" r:id="rId3"/>
    <p:sldId id="288" r:id="rId4"/>
    <p:sldId id="261" r:id="rId5"/>
    <p:sldId id="330" r:id="rId6"/>
    <p:sldId id="285" r:id="rId7"/>
    <p:sldId id="334" r:id="rId8"/>
    <p:sldId id="270" r:id="rId9"/>
    <p:sldId id="335" r:id="rId10"/>
    <p:sldId id="293" r:id="rId11"/>
    <p:sldId id="264" r:id="rId12"/>
    <p:sldId id="266" r:id="rId13"/>
    <p:sldId id="274" r:id="rId14"/>
    <p:sldId id="321" r:id="rId15"/>
    <p:sldId id="268" r:id="rId16"/>
    <p:sldId id="297" r:id="rId17"/>
    <p:sldId id="265" r:id="rId18"/>
    <p:sldId id="298" r:id="rId19"/>
    <p:sldId id="311" r:id="rId20"/>
    <p:sldId id="331" r:id="rId21"/>
    <p:sldId id="262" r:id="rId22"/>
    <p:sldId id="273" r:id="rId23"/>
    <p:sldId id="307" r:id="rId24"/>
    <p:sldId id="345" r:id="rId25"/>
    <p:sldId id="346" r:id="rId26"/>
    <p:sldId id="284" r:id="rId27"/>
    <p:sldId id="336" r:id="rId28"/>
    <p:sldId id="338" r:id="rId29"/>
    <p:sldId id="339" r:id="rId30"/>
    <p:sldId id="340" r:id="rId31"/>
    <p:sldId id="341" r:id="rId32"/>
    <p:sldId id="342" r:id="rId33"/>
    <p:sldId id="343" r:id="rId34"/>
    <p:sldId id="344" r:id="rId35"/>
    <p:sldId id="315" r:id="rId36"/>
    <p:sldId id="258" r:id="rId37"/>
    <p:sldId id="278" r:id="rId38"/>
    <p:sldId id="320" r:id="rId39"/>
  </p:sldIdLst>
  <p:sldSz cx="12192000" cy="6858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81FF"/>
    <a:srgbClr val="FF7E79"/>
    <a:srgbClr val="D88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61" autoAdjust="0"/>
    <p:restoredTop sz="81051"/>
  </p:normalViewPr>
  <p:slideViewPr>
    <p:cSldViewPr snapToGrid="0" snapToObjects="1">
      <p:cViewPr varScale="1">
        <p:scale>
          <a:sx n="81" d="100"/>
          <a:sy n="81" d="100"/>
        </p:scale>
        <p:origin x="150" y="84"/>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0"/>
            <a:ext cx="4301543" cy="34106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806" y="0"/>
            <a:ext cx="4301543" cy="341064"/>
          </a:xfrm>
          <a:prstGeom prst="rect">
            <a:avLst/>
          </a:prstGeom>
        </p:spPr>
        <p:txBody>
          <a:bodyPr vert="horz" lIns="91440" tIns="45720" rIns="91440" bIns="45720" rtlCol="0"/>
          <a:lstStyle>
            <a:lvl1pPr algn="r">
              <a:defRPr sz="1200"/>
            </a:lvl1pPr>
          </a:lstStyle>
          <a:p>
            <a:fld id="{9088F0F6-42E2-4E00-9B48-AD349C874872}" type="datetimeFigureOut">
              <a:rPr lang="en-GB" smtClean="0"/>
              <a:t>06/09/2023</a:t>
            </a:fld>
            <a:endParaRPr lang="en-GB"/>
          </a:p>
        </p:txBody>
      </p:sp>
      <p:sp>
        <p:nvSpPr>
          <p:cNvPr id="4" name="Footer Placeholder 3"/>
          <p:cNvSpPr>
            <a:spLocks noGrp="1"/>
          </p:cNvSpPr>
          <p:nvPr>
            <p:ph type="ftr" sz="quarter" idx="2"/>
          </p:nvPr>
        </p:nvSpPr>
        <p:spPr>
          <a:xfrm>
            <a:off x="5" y="6456614"/>
            <a:ext cx="4301543" cy="34106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806" y="6456614"/>
            <a:ext cx="4301543" cy="341064"/>
          </a:xfrm>
          <a:prstGeom prst="rect">
            <a:avLst/>
          </a:prstGeom>
        </p:spPr>
        <p:txBody>
          <a:bodyPr vert="horz" lIns="91440" tIns="45720" rIns="91440" bIns="45720" rtlCol="0" anchor="b"/>
          <a:lstStyle>
            <a:lvl1pPr algn="r">
              <a:defRPr sz="1200"/>
            </a:lvl1pPr>
          </a:lstStyle>
          <a:p>
            <a:fld id="{9B6AA6A7-6C15-4168-A713-B0F81BA3A0C2}" type="slidenum">
              <a:rPr lang="en-GB" smtClean="0"/>
              <a:t>‹#›</a:t>
            </a:fld>
            <a:endParaRPr lang="en-GB"/>
          </a:p>
        </p:txBody>
      </p:sp>
    </p:spTree>
    <p:extLst>
      <p:ext uri="{BB962C8B-B14F-4D97-AF65-F5344CB8AC3E}">
        <p14:creationId xmlns:p14="http://schemas.microsoft.com/office/powerpoint/2010/main" val="120407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0"/>
            <a:ext cx="4301543" cy="34106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22806" y="0"/>
            <a:ext cx="4301543" cy="341064"/>
          </a:xfrm>
          <a:prstGeom prst="rect">
            <a:avLst/>
          </a:prstGeom>
        </p:spPr>
        <p:txBody>
          <a:bodyPr vert="horz" lIns="91440" tIns="45720" rIns="91440" bIns="45720" rtlCol="0"/>
          <a:lstStyle>
            <a:lvl1pPr algn="r">
              <a:defRPr sz="1200"/>
            </a:lvl1pPr>
          </a:lstStyle>
          <a:p>
            <a:fld id="{80143920-F191-8144-97DF-26603D585516}" type="datetimeFigureOut">
              <a:rPr lang="en-US" smtClean="0"/>
              <a:t>9/6/2023</a:t>
            </a:fld>
            <a:endParaRPr lang="en-US"/>
          </a:p>
        </p:txBody>
      </p:sp>
      <p:sp>
        <p:nvSpPr>
          <p:cNvPr id="4" name="Slide Image Placeholder 3"/>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5" y="6456614"/>
            <a:ext cx="4301543" cy="34106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22806" y="6456614"/>
            <a:ext cx="4301543" cy="341064"/>
          </a:xfrm>
          <a:prstGeom prst="rect">
            <a:avLst/>
          </a:prstGeom>
        </p:spPr>
        <p:txBody>
          <a:bodyPr vert="horz" lIns="91440" tIns="45720" rIns="91440" bIns="45720" rtlCol="0" anchor="b"/>
          <a:lstStyle>
            <a:lvl1pPr algn="r">
              <a:defRPr sz="1200"/>
            </a:lvl1pPr>
          </a:lstStyle>
          <a:p>
            <a:fld id="{2C161E7E-8C28-854E-B7A8-6061738ED3D5}" type="slidenum">
              <a:rPr lang="en-US" smtClean="0"/>
              <a:t>‹#›</a:t>
            </a:fld>
            <a:endParaRPr lang="en-US"/>
          </a:p>
        </p:txBody>
      </p:sp>
    </p:spTree>
    <p:extLst>
      <p:ext uri="{BB962C8B-B14F-4D97-AF65-F5344CB8AC3E}">
        <p14:creationId xmlns:p14="http://schemas.microsoft.com/office/powerpoint/2010/main" val="81562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1</a:t>
            </a:fld>
            <a:endParaRPr lang="en-US"/>
          </a:p>
        </p:txBody>
      </p:sp>
    </p:spTree>
    <p:extLst>
      <p:ext uri="{BB962C8B-B14F-4D97-AF65-F5344CB8AC3E}">
        <p14:creationId xmlns:p14="http://schemas.microsoft.com/office/powerpoint/2010/main" val="317360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will start the term by extending our knowledge and recapping place value and our number bonds. </a:t>
            </a:r>
            <a:r>
              <a:rPr lang="en-GB" dirty="0"/>
              <a:t>Understanding place</a:t>
            </a:r>
            <a:r>
              <a:rPr lang="en-GB" baseline="0" dirty="0"/>
              <a:t> value </a:t>
            </a:r>
            <a:r>
              <a:rPr lang="mr-IN" baseline="0" dirty="0"/>
              <a:t>–</a:t>
            </a:r>
            <a:r>
              <a:rPr lang="en-GB" baseline="0" dirty="0"/>
              <a:t> the value of each digit in a number.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These are a key mathematical skill and plays an extremely important role in helping the children to understand and progress in other areas of number.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will also be focusing on adding and subtracting numbers up to 200 mentally and using the inverse to check our answers.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Through the year, the children will continue to recap their 2, 5 and 10 times tables and will begin to learn their 3, 4 and 8 times tables. Please practise these at home. A multiplication grid will be stuck into the children’s homework books for their use.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New curriculum means there is a focus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applying the knowledge and methods taught during maths lessons, using word problems, challenges and setting up role plays; the children will be able to apply their learning to real life examples and explain how they know an answer is correct.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Fractions </a:t>
            </a:r>
            <a:r>
              <a:rPr lang="mr-IN"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looking at fractions are part of a number,</a:t>
            </a:r>
            <a:r>
              <a:rPr lang="en-GB" sz="1200" kern="1200" baseline="0" dirty="0">
                <a:solidFill>
                  <a:schemeClr val="tx1"/>
                </a:solidFill>
                <a:effectLst/>
                <a:latin typeface="+mn-lt"/>
                <a:ea typeface="+mn-ea"/>
                <a:cs typeface="+mn-cs"/>
              </a:rPr>
              <a:t> adding and subtracting fractions and ordering fractions. </a:t>
            </a:r>
            <a:r>
              <a:rPr lang="en-GB" dirty="0"/>
              <a:t/>
            </a:r>
            <a:br>
              <a:rPr lang="en-GB" dirty="0"/>
            </a:br>
            <a:endParaRPr lang="en-GB" dirty="0"/>
          </a:p>
          <a:p>
            <a:endParaRPr lang="en-GB" dirty="0"/>
          </a:p>
          <a:p>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11</a:t>
            </a:fld>
            <a:endParaRPr lang="en-US"/>
          </a:p>
        </p:txBody>
      </p:sp>
    </p:spTree>
    <p:extLst>
      <p:ext uri="{BB962C8B-B14F-4D97-AF65-F5344CB8AC3E}">
        <p14:creationId xmlns:p14="http://schemas.microsoft.com/office/powerpoint/2010/main" val="1426960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12</a:t>
            </a:fld>
            <a:endParaRPr lang="en-US"/>
          </a:p>
        </p:txBody>
      </p:sp>
    </p:spTree>
    <p:extLst>
      <p:ext uri="{BB962C8B-B14F-4D97-AF65-F5344CB8AC3E}">
        <p14:creationId xmlns:p14="http://schemas.microsoft.com/office/powerpoint/2010/main" val="2138148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 RE lessons, we will continue to teach Philosophy for Children to facilitate critical and deeper thinking and provide opportunities for children to practise these skills across the curriculum.  </a:t>
            </a:r>
          </a:p>
        </p:txBody>
      </p:sp>
      <p:sp>
        <p:nvSpPr>
          <p:cNvPr id="4" name="Slide Number Placeholder 3"/>
          <p:cNvSpPr>
            <a:spLocks noGrp="1"/>
          </p:cNvSpPr>
          <p:nvPr>
            <p:ph type="sldNum" sz="quarter" idx="10"/>
          </p:nvPr>
        </p:nvSpPr>
        <p:spPr/>
        <p:txBody>
          <a:bodyPr/>
          <a:lstStyle/>
          <a:p>
            <a:fld id="{2C161E7E-8C28-854E-B7A8-6061738ED3D5}" type="slidenum">
              <a:rPr lang="en-US" smtClean="0"/>
              <a:t>13</a:t>
            </a:fld>
            <a:endParaRPr lang="en-US"/>
          </a:p>
        </p:txBody>
      </p:sp>
    </p:spTree>
    <p:extLst>
      <p:ext uri="{BB962C8B-B14F-4D97-AF65-F5344CB8AC3E}">
        <p14:creationId xmlns:p14="http://schemas.microsoft.com/office/powerpoint/2010/main" val="648990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 RE lessons, we will continue to teach Philosophy for Children to facilitate critical and deeper thinking and provide opportunities for children to practise these skills across the curriculum.  </a:t>
            </a:r>
          </a:p>
        </p:txBody>
      </p:sp>
      <p:sp>
        <p:nvSpPr>
          <p:cNvPr id="4" name="Slide Number Placeholder 3"/>
          <p:cNvSpPr>
            <a:spLocks noGrp="1"/>
          </p:cNvSpPr>
          <p:nvPr>
            <p:ph type="sldNum" sz="quarter" idx="10"/>
          </p:nvPr>
        </p:nvSpPr>
        <p:spPr/>
        <p:txBody>
          <a:bodyPr/>
          <a:lstStyle/>
          <a:p>
            <a:fld id="{2C161E7E-8C28-854E-B7A8-6061738ED3D5}" type="slidenum">
              <a:rPr lang="en-US" smtClean="0"/>
              <a:t>14</a:t>
            </a:fld>
            <a:endParaRPr lang="en-US"/>
          </a:p>
        </p:txBody>
      </p:sp>
    </p:spTree>
    <p:extLst>
      <p:ext uri="{BB962C8B-B14F-4D97-AF65-F5344CB8AC3E}">
        <p14:creationId xmlns:p14="http://schemas.microsoft.com/office/powerpoint/2010/main" val="898732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Mr</a:t>
            </a:r>
            <a:r>
              <a:rPr lang="en-US" baseline="0" dirty="0"/>
              <a:t> smith - I will hand over and collect the children at the end of the day on Wednesday. </a:t>
            </a:r>
          </a:p>
          <a:p>
            <a:endParaRPr lang="en-US" baseline="0" dirty="0"/>
          </a:p>
          <a:p>
            <a:r>
              <a:rPr lang="en-US" baseline="0" dirty="0"/>
              <a:t>All </a:t>
            </a:r>
            <a:r>
              <a:rPr lang="en-US" baseline="0" dirty="0" err="1"/>
              <a:t>chidlren</a:t>
            </a:r>
            <a:r>
              <a:rPr lang="en-US" baseline="0" dirty="0"/>
              <a:t> will get the </a:t>
            </a:r>
            <a:r>
              <a:rPr lang="en-US" baseline="0" dirty="0" err="1"/>
              <a:t>oppourtunity</a:t>
            </a:r>
            <a:r>
              <a:rPr lang="en-US" baseline="0" dirty="0"/>
              <a:t> to participate in district sport events if they want to </a:t>
            </a:r>
            <a:r>
              <a:rPr lang="mr-IN" baseline="0" dirty="0"/>
              <a:t>–</a:t>
            </a:r>
            <a:r>
              <a:rPr lang="en-US" baseline="0" dirty="0"/>
              <a:t> so don</a:t>
            </a:r>
            <a:r>
              <a:rPr lang="mr-IN" baseline="0" dirty="0"/>
              <a:t>’</a:t>
            </a:r>
            <a:r>
              <a:rPr lang="en-US" baseline="0" dirty="0"/>
              <a:t>t worry if your child </a:t>
            </a:r>
            <a:r>
              <a:rPr lang="en-US" baseline="0" dirty="0" err="1"/>
              <a:t>isnt</a:t>
            </a:r>
            <a:r>
              <a:rPr lang="en-US" baseline="0" dirty="0"/>
              <a:t> picked for something right away. </a:t>
            </a:r>
            <a:r>
              <a:rPr lang="en-US" baseline="0" dirty="0" err="1"/>
              <a:t>Mr</a:t>
            </a:r>
            <a:r>
              <a:rPr lang="en-US" baseline="0" dirty="0"/>
              <a:t> Smith is in charge of picking the children for this. </a:t>
            </a:r>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15</a:t>
            </a:fld>
            <a:endParaRPr lang="en-US"/>
          </a:p>
        </p:txBody>
      </p:sp>
    </p:spTree>
    <p:extLst>
      <p:ext uri="{BB962C8B-B14F-4D97-AF65-F5344CB8AC3E}">
        <p14:creationId xmlns:p14="http://schemas.microsoft.com/office/powerpoint/2010/main" val="66443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Navy/blue tracksuit bottoms - important for the winter months</a:t>
            </a:r>
          </a:p>
          <a:p>
            <a:r>
              <a:rPr lang="en-US" dirty="0"/>
              <a:t>Trainers </a:t>
            </a:r>
            <a:r>
              <a:rPr lang="mr-IN" dirty="0"/>
              <a:t>–</a:t>
            </a:r>
            <a:r>
              <a:rPr lang="en-US" dirty="0"/>
              <a:t> not </a:t>
            </a:r>
            <a:r>
              <a:rPr lang="en-US" dirty="0" err="1"/>
              <a:t>plimpsoles</a:t>
            </a:r>
            <a:r>
              <a:rPr lang="en-US" dirty="0"/>
              <a:t> for outdoor PE</a:t>
            </a:r>
          </a:p>
          <a:p>
            <a:r>
              <a:rPr lang="en-US" dirty="0"/>
              <a:t>Spare socks </a:t>
            </a:r>
            <a:r>
              <a:rPr lang="mr-IN" dirty="0"/>
              <a:t>–</a:t>
            </a:r>
            <a:r>
              <a:rPr lang="en-US" dirty="0"/>
              <a:t> girls will not be allowed to do PE in their tights</a:t>
            </a:r>
          </a:p>
          <a:p>
            <a:r>
              <a:rPr lang="en-US" dirty="0"/>
              <a:t>Earrings </a:t>
            </a:r>
            <a:r>
              <a:rPr lang="mr-IN" dirty="0"/>
              <a:t>–</a:t>
            </a:r>
            <a:r>
              <a:rPr lang="en-US" dirty="0"/>
              <a:t> please</a:t>
            </a:r>
            <a:r>
              <a:rPr lang="en-US" baseline="0" dirty="0"/>
              <a:t> encourage the girls to learn to take their earrings out on their own as much as possible, we advise that children do not do PE in their earrings, although we know this </a:t>
            </a:r>
            <a:r>
              <a:rPr lang="en-US" baseline="0" dirty="0" err="1"/>
              <a:t>isnt</a:t>
            </a:r>
            <a:r>
              <a:rPr lang="en-US" baseline="0" dirty="0"/>
              <a:t> always possible.</a:t>
            </a:r>
          </a:p>
          <a:p>
            <a:endParaRPr lang="en-US" baseline="0" dirty="0"/>
          </a:p>
          <a:p>
            <a:r>
              <a:rPr lang="en-US" baseline="0" dirty="0"/>
              <a:t>If anyone has any spare or old PE that they don</a:t>
            </a:r>
            <a:r>
              <a:rPr lang="mr-IN" baseline="0" dirty="0"/>
              <a:t>’</a:t>
            </a:r>
            <a:r>
              <a:rPr lang="en-US" baseline="0" dirty="0"/>
              <a:t>t need anymore, could they please bring it in to have as a class spare. </a:t>
            </a:r>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16</a:t>
            </a:fld>
            <a:endParaRPr lang="en-US"/>
          </a:p>
        </p:txBody>
      </p:sp>
    </p:spTree>
    <p:extLst>
      <p:ext uri="{BB962C8B-B14F-4D97-AF65-F5344CB8AC3E}">
        <p14:creationId xmlns:p14="http://schemas.microsoft.com/office/powerpoint/2010/main" val="2883726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Animals </a:t>
            </a:r>
            <a:r>
              <a:rPr lang="en-US" dirty="0" err="1"/>
              <a:t>inc</a:t>
            </a:r>
            <a:r>
              <a:rPr lang="en-US" baseline="0" dirty="0"/>
              <a:t> - children have designed a character who </a:t>
            </a:r>
            <a:r>
              <a:rPr lang="en-US" baseline="0" dirty="0" err="1"/>
              <a:t>doesn</a:t>
            </a:r>
            <a:r>
              <a:rPr lang="mr-IN" baseline="0" dirty="0"/>
              <a:t>’</a:t>
            </a:r>
            <a:r>
              <a:rPr lang="en-US" baseline="0" dirty="0"/>
              <a:t>t eat </a:t>
            </a:r>
            <a:r>
              <a:rPr lang="mr-IN" baseline="0" dirty="0"/>
              <a:t>–</a:t>
            </a:r>
            <a:r>
              <a:rPr lang="en-US" baseline="0" dirty="0"/>
              <a:t> but gets their energy and food from other sources. </a:t>
            </a:r>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17</a:t>
            </a:fld>
            <a:endParaRPr lang="en-US"/>
          </a:p>
        </p:txBody>
      </p:sp>
    </p:spTree>
    <p:extLst>
      <p:ext uri="{BB962C8B-B14F-4D97-AF65-F5344CB8AC3E}">
        <p14:creationId xmlns:p14="http://schemas.microsoft.com/office/powerpoint/2010/main" val="1673309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18</a:t>
            </a:fld>
            <a:endParaRPr lang="en-US"/>
          </a:p>
        </p:txBody>
      </p:sp>
    </p:spTree>
    <p:extLst>
      <p:ext uri="{BB962C8B-B14F-4D97-AF65-F5344CB8AC3E}">
        <p14:creationId xmlns:p14="http://schemas.microsoft.com/office/powerpoint/2010/main" val="1182547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19</a:t>
            </a:fld>
            <a:endParaRPr lang="en-US"/>
          </a:p>
        </p:txBody>
      </p:sp>
    </p:spTree>
    <p:extLst>
      <p:ext uri="{BB962C8B-B14F-4D97-AF65-F5344CB8AC3E}">
        <p14:creationId xmlns:p14="http://schemas.microsoft.com/office/powerpoint/2010/main" val="412051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20</a:t>
            </a:fld>
            <a:endParaRPr lang="en-US"/>
          </a:p>
        </p:txBody>
      </p:sp>
    </p:spTree>
    <p:extLst>
      <p:ext uri="{BB962C8B-B14F-4D97-AF65-F5344CB8AC3E}">
        <p14:creationId xmlns:p14="http://schemas.microsoft.com/office/powerpoint/2010/main" val="1131239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2</a:t>
            </a:fld>
            <a:endParaRPr lang="en-US"/>
          </a:p>
        </p:txBody>
      </p:sp>
    </p:spTree>
    <p:extLst>
      <p:ext uri="{BB962C8B-B14F-4D97-AF65-F5344CB8AC3E}">
        <p14:creationId xmlns:p14="http://schemas.microsoft.com/office/powerpoint/2010/main" val="1873762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dirty="0"/>
              <a:t>If you have any special knowledge or expertise in any of these topics, please feel free to let me know!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GB" dirty="0"/>
          </a:p>
          <a:p>
            <a:pPr lvl="1"/>
            <a:r>
              <a:rPr lang="en-GB" dirty="0"/>
              <a:t>They will also be learning about the discovery of Tutankhamun, creating their own version of his Death Mask and will learn to write sentences in Hieroglyphics. </a:t>
            </a:r>
          </a:p>
          <a:p>
            <a:pPr lvl="1"/>
            <a:r>
              <a:rPr lang="en-GB" dirty="0"/>
              <a:t>In the next few weeks the children will be bringing home their own mummified apple, which we have started to mummify using similar techniques to the Egyptians. We will also be making bread using an Ancient Egyptian recipe. </a:t>
            </a:r>
          </a:p>
          <a:p>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21</a:t>
            </a:fld>
            <a:endParaRPr lang="en-US"/>
          </a:p>
        </p:txBody>
      </p:sp>
    </p:spTree>
    <p:extLst>
      <p:ext uri="{BB962C8B-B14F-4D97-AF65-F5344CB8AC3E}">
        <p14:creationId xmlns:p14="http://schemas.microsoft.com/office/powerpoint/2010/main" val="1099738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dirty="0"/>
              <a:t>This</a:t>
            </a:r>
            <a:r>
              <a:rPr lang="en-GB" baseline="0" dirty="0"/>
              <a:t> year at Nutfield Church, our expressive arts program will be linked with our KUW topic. So this term we will be: </a:t>
            </a:r>
            <a:endParaRPr lang="en-GB" dirty="0"/>
          </a:p>
          <a:p>
            <a:endParaRPr lang="en-US" dirty="0"/>
          </a:p>
          <a:p>
            <a:endParaRPr lang="en-US" dirty="0"/>
          </a:p>
          <a:p>
            <a:r>
              <a:rPr lang="en-US" dirty="0"/>
              <a:t>We will also be focusing</a:t>
            </a:r>
            <a:r>
              <a:rPr lang="en-US" baseline="0" dirty="0"/>
              <a:t> on </a:t>
            </a:r>
            <a:r>
              <a:rPr lang="en-US" baseline="0" dirty="0" err="1"/>
              <a:t>scultpure</a:t>
            </a:r>
            <a:r>
              <a:rPr lang="en-US" baseline="0" dirty="0"/>
              <a:t>, collage, printing and textiles this year. </a:t>
            </a:r>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22</a:t>
            </a:fld>
            <a:endParaRPr lang="en-US"/>
          </a:p>
        </p:txBody>
      </p:sp>
    </p:spTree>
    <p:extLst>
      <p:ext uri="{BB962C8B-B14F-4D97-AF65-F5344CB8AC3E}">
        <p14:creationId xmlns:p14="http://schemas.microsoft.com/office/powerpoint/2010/main" val="934770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write</a:t>
            </a:r>
            <a:r>
              <a:rPr lang="en-GB" baseline="0" dirty="0"/>
              <a:t> comment in reading record book</a:t>
            </a:r>
          </a:p>
          <a:p>
            <a:r>
              <a:rPr lang="en-GB" baseline="0" dirty="0" err="1"/>
              <a:t>Responsibitly</a:t>
            </a:r>
            <a:r>
              <a:rPr lang="en-GB" baseline="0" dirty="0"/>
              <a:t> – children responsible for taking books home – we are reminding them as getting ready to go home</a:t>
            </a:r>
            <a:endParaRPr lang="en-GB" dirty="0"/>
          </a:p>
        </p:txBody>
      </p:sp>
      <p:sp>
        <p:nvSpPr>
          <p:cNvPr id="4" name="Slide Number Placeholder 3"/>
          <p:cNvSpPr>
            <a:spLocks noGrp="1"/>
          </p:cNvSpPr>
          <p:nvPr>
            <p:ph type="sldNum" sz="quarter" idx="10"/>
          </p:nvPr>
        </p:nvSpPr>
        <p:spPr/>
        <p:txBody>
          <a:bodyPr/>
          <a:lstStyle/>
          <a:p>
            <a:fld id="{2C161E7E-8C28-854E-B7A8-6061738ED3D5}" type="slidenum">
              <a:rPr lang="en-US" smtClean="0"/>
              <a:t>26</a:t>
            </a:fld>
            <a:endParaRPr lang="en-US"/>
          </a:p>
        </p:txBody>
      </p:sp>
    </p:spTree>
    <p:extLst>
      <p:ext uri="{BB962C8B-B14F-4D97-AF65-F5344CB8AC3E}">
        <p14:creationId xmlns:p14="http://schemas.microsoft.com/office/powerpoint/2010/main" val="4219893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write</a:t>
            </a:r>
            <a:r>
              <a:rPr lang="en-GB" baseline="0" dirty="0"/>
              <a:t> comment in reading record book</a:t>
            </a:r>
          </a:p>
          <a:p>
            <a:r>
              <a:rPr lang="en-GB" baseline="0" dirty="0" err="1"/>
              <a:t>Responsibitly</a:t>
            </a:r>
            <a:r>
              <a:rPr lang="en-GB" baseline="0" dirty="0"/>
              <a:t> – children responsible for taking books home – we are reminding them as getting ready to go home</a:t>
            </a:r>
            <a:endParaRPr lang="en-GB" dirty="0"/>
          </a:p>
        </p:txBody>
      </p:sp>
      <p:sp>
        <p:nvSpPr>
          <p:cNvPr id="4" name="Slide Number Placeholder 3"/>
          <p:cNvSpPr>
            <a:spLocks noGrp="1"/>
          </p:cNvSpPr>
          <p:nvPr>
            <p:ph type="sldNum" sz="quarter" idx="10"/>
          </p:nvPr>
        </p:nvSpPr>
        <p:spPr/>
        <p:txBody>
          <a:bodyPr/>
          <a:lstStyle/>
          <a:p>
            <a:fld id="{2C161E7E-8C28-854E-B7A8-6061738ED3D5}" type="slidenum">
              <a:rPr lang="en-US" smtClean="0"/>
              <a:t>27</a:t>
            </a:fld>
            <a:endParaRPr lang="en-US"/>
          </a:p>
        </p:txBody>
      </p:sp>
    </p:spTree>
    <p:extLst>
      <p:ext uri="{BB962C8B-B14F-4D97-AF65-F5344CB8AC3E}">
        <p14:creationId xmlns:p14="http://schemas.microsoft.com/office/powerpoint/2010/main" val="2207056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write</a:t>
            </a:r>
            <a:r>
              <a:rPr lang="en-GB" baseline="0" dirty="0"/>
              <a:t> comment in reading record book</a:t>
            </a:r>
          </a:p>
          <a:p>
            <a:r>
              <a:rPr lang="en-GB" baseline="0" dirty="0" err="1"/>
              <a:t>Responsibitly</a:t>
            </a:r>
            <a:r>
              <a:rPr lang="en-GB" baseline="0" dirty="0"/>
              <a:t> – children responsible for taking books home – we are reminding them as getting ready to go home</a:t>
            </a:r>
            <a:endParaRPr lang="en-GB" dirty="0"/>
          </a:p>
        </p:txBody>
      </p:sp>
      <p:sp>
        <p:nvSpPr>
          <p:cNvPr id="4" name="Slide Number Placeholder 3"/>
          <p:cNvSpPr>
            <a:spLocks noGrp="1"/>
          </p:cNvSpPr>
          <p:nvPr>
            <p:ph type="sldNum" sz="quarter" idx="10"/>
          </p:nvPr>
        </p:nvSpPr>
        <p:spPr/>
        <p:txBody>
          <a:bodyPr/>
          <a:lstStyle/>
          <a:p>
            <a:fld id="{2C161E7E-8C28-854E-B7A8-6061738ED3D5}" type="slidenum">
              <a:rPr lang="en-US" smtClean="0"/>
              <a:t>33</a:t>
            </a:fld>
            <a:endParaRPr lang="en-US"/>
          </a:p>
        </p:txBody>
      </p:sp>
    </p:spTree>
    <p:extLst>
      <p:ext uri="{BB962C8B-B14F-4D97-AF65-F5344CB8AC3E}">
        <p14:creationId xmlns:p14="http://schemas.microsoft.com/office/powerpoint/2010/main" val="3976171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write</a:t>
            </a:r>
            <a:r>
              <a:rPr lang="en-GB" baseline="0" dirty="0"/>
              <a:t> comment in reading record book</a:t>
            </a:r>
          </a:p>
          <a:p>
            <a:r>
              <a:rPr lang="en-GB" baseline="0" dirty="0" err="1"/>
              <a:t>Responsibitly</a:t>
            </a:r>
            <a:r>
              <a:rPr lang="en-GB" baseline="0" dirty="0"/>
              <a:t> – children responsible for taking books home – we are reminding them as getting ready to go home</a:t>
            </a:r>
            <a:endParaRPr lang="en-GB" dirty="0"/>
          </a:p>
        </p:txBody>
      </p:sp>
      <p:sp>
        <p:nvSpPr>
          <p:cNvPr id="4" name="Slide Number Placeholder 3"/>
          <p:cNvSpPr>
            <a:spLocks noGrp="1"/>
          </p:cNvSpPr>
          <p:nvPr>
            <p:ph type="sldNum" sz="quarter" idx="10"/>
          </p:nvPr>
        </p:nvSpPr>
        <p:spPr/>
        <p:txBody>
          <a:bodyPr/>
          <a:lstStyle/>
          <a:p>
            <a:fld id="{2C161E7E-8C28-854E-B7A8-6061738ED3D5}" type="slidenum">
              <a:rPr lang="en-US" smtClean="0"/>
              <a:t>34</a:t>
            </a:fld>
            <a:endParaRPr lang="en-US"/>
          </a:p>
        </p:txBody>
      </p:sp>
    </p:spTree>
    <p:extLst>
      <p:ext uri="{BB962C8B-B14F-4D97-AF65-F5344CB8AC3E}">
        <p14:creationId xmlns:p14="http://schemas.microsoft.com/office/powerpoint/2010/main" val="1419990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Upper School, children are not provided with a snack for </a:t>
            </a:r>
            <a:r>
              <a:rPr lang="en-GB" dirty="0" err="1"/>
              <a:t>breaktime</a:t>
            </a:r>
            <a:r>
              <a:rPr lang="en-GB" dirty="0"/>
              <a:t>. </a:t>
            </a:r>
          </a:p>
          <a:p>
            <a:r>
              <a:rPr lang="en-GB" dirty="0"/>
              <a:t>Please include a healthy snack for the children in their school bags. </a:t>
            </a:r>
          </a:p>
          <a:p>
            <a:r>
              <a:rPr lang="en-GB" dirty="0"/>
              <a:t>We don</a:t>
            </a:r>
            <a:r>
              <a:rPr lang="mr-IN" dirty="0"/>
              <a:t>’</a:t>
            </a:r>
            <a:r>
              <a:rPr lang="en-GB" dirty="0"/>
              <a:t>t have a water fountain in the Upper School, so all children will need a named water bottle. </a:t>
            </a:r>
          </a:p>
          <a:p>
            <a:r>
              <a:rPr lang="en-GB" dirty="0"/>
              <a:t>There are a few cups if</a:t>
            </a:r>
            <a:r>
              <a:rPr lang="en-GB" baseline="0" dirty="0"/>
              <a:t> the children forget in the morning. </a:t>
            </a:r>
            <a:endParaRPr lang="en-GB" dirty="0"/>
          </a:p>
        </p:txBody>
      </p:sp>
      <p:sp>
        <p:nvSpPr>
          <p:cNvPr id="4" name="Slide Number Placeholder 3"/>
          <p:cNvSpPr>
            <a:spLocks noGrp="1"/>
          </p:cNvSpPr>
          <p:nvPr>
            <p:ph type="sldNum" sz="quarter" idx="10"/>
          </p:nvPr>
        </p:nvSpPr>
        <p:spPr/>
        <p:txBody>
          <a:bodyPr/>
          <a:lstStyle/>
          <a:p>
            <a:fld id="{2C161E7E-8C28-854E-B7A8-6061738ED3D5}" type="slidenum">
              <a:rPr lang="en-US" smtClean="0"/>
              <a:t>35</a:t>
            </a:fld>
            <a:endParaRPr lang="en-US"/>
          </a:p>
        </p:txBody>
      </p:sp>
    </p:spTree>
    <p:extLst>
      <p:ext uri="{BB962C8B-B14F-4D97-AF65-F5344CB8AC3E}">
        <p14:creationId xmlns:p14="http://schemas.microsoft.com/office/powerpoint/2010/main" val="2404529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36</a:t>
            </a:fld>
            <a:endParaRPr lang="en-US"/>
          </a:p>
        </p:txBody>
      </p:sp>
    </p:spTree>
    <p:extLst>
      <p:ext uri="{BB962C8B-B14F-4D97-AF65-F5344CB8AC3E}">
        <p14:creationId xmlns:p14="http://schemas.microsoft.com/office/powerpoint/2010/main" val="1126710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3</a:t>
            </a:fld>
            <a:endParaRPr lang="en-US"/>
          </a:p>
        </p:txBody>
      </p:sp>
    </p:spTree>
    <p:extLst>
      <p:ext uri="{BB962C8B-B14F-4D97-AF65-F5344CB8AC3E}">
        <p14:creationId xmlns:p14="http://schemas.microsoft.com/office/powerpoint/2010/main" val="3434106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Our English lessons will centre around a variety of high quality texts, which will enable the children to explore a vast range of genres and concepts. We</a:t>
            </a:r>
            <a:r>
              <a:rPr lang="en-GB" sz="1200" kern="1200" baseline="0" dirty="0">
                <a:solidFill>
                  <a:schemeClr val="tx1"/>
                </a:solidFill>
                <a:effectLst/>
                <a:latin typeface="+mn-lt"/>
                <a:ea typeface="+mn-ea"/>
                <a:cs typeface="+mn-cs"/>
              </a:rPr>
              <a:t> study a different book every half term.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I must stress that you don</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t go and buy or read the books once it is revealed what they are </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the scheme of work revolves around mystery and as a class we work through the book to enable the children to be creative as possible. For example, until Monday, we had only read 1 paragraph of The Pied Piper.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addition to reading and writing, English will be taught through a range of different medias (drama, art and role play)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There will be many an opportunity for the children to perform! The</a:t>
            </a:r>
            <a:r>
              <a:rPr lang="en-GB" sz="1200" kern="1200" baseline="0" dirty="0">
                <a:solidFill>
                  <a:schemeClr val="tx1"/>
                </a:solidFill>
                <a:effectLst/>
                <a:latin typeface="+mn-lt"/>
                <a:ea typeface="+mn-ea"/>
                <a:cs typeface="+mn-cs"/>
              </a:rPr>
              <a:t> picture is of the children being told their was a rat running under their feet.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addition, there will also be a focus on grammar and punctuation and applying this to reading and writing, this will be done during English lessons and through Guided Reading sessions. </a:t>
            </a:r>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4</a:t>
            </a:fld>
            <a:endParaRPr lang="en-US"/>
          </a:p>
        </p:txBody>
      </p:sp>
    </p:spTree>
    <p:extLst>
      <p:ext uri="{BB962C8B-B14F-4D97-AF65-F5344CB8AC3E}">
        <p14:creationId xmlns:p14="http://schemas.microsoft.com/office/powerpoint/2010/main" val="450981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Our English lessons will centre around a variety of high quality texts, which will enable the children to explore a vast range of genres and concepts. We</a:t>
            </a:r>
            <a:r>
              <a:rPr lang="en-GB" sz="1200" kern="1200" baseline="0" dirty="0">
                <a:solidFill>
                  <a:schemeClr val="tx1"/>
                </a:solidFill>
                <a:effectLst/>
                <a:latin typeface="+mn-lt"/>
                <a:ea typeface="+mn-ea"/>
                <a:cs typeface="+mn-cs"/>
              </a:rPr>
              <a:t> study a different book every half term.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I must stress that you don</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t go and buy or read the books once it is revealed what they are </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the scheme of work revolves around mystery and as a class we work through the book to enable the children to be creative as possible. For example, until Monday, we had only read 1 paragraph of The Pied Piper.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addition to reading and writing, English will be taught through a range of different medias (drama, art and role play)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There will be many an opportunity for the children to perform! The</a:t>
            </a:r>
            <a:r>
              <a:rPr lang="en-GB" sz="1200" kern="1200" baseline="0" dirty="0">
                <a:solidFill>
                  <a:schemeClr val="tx1"/>
                </a:solidFill>
                <a:effectLst/>
                <a:latin typeface="+mn-lt"/>
                <a:ea typeface="+mn-ea"/>
                <a:cs typeface="+mn-cs"/>
              </a:rPr>
              <a:t> picture is of the children being told their was a rat running under their feet.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addition, there will also be a focus on grammar and punctuation and applying this to reading and writing, this will be done during English lessons and through Guided Reading sessions. </a:t>
            </a:r>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5</a:t>
            </a:fld>
            <a:endParaRPr lang="en-US"/>
          </a:p>
        </p:txBody>
      </p:sp>
    </p:spTree>
    <p:extLst>
      <p:ext uri="{BB962C8B-B14F-4D97-AF65-F5344CB8AC3E}">
        <p14:creationId xmlns:p14="http://schemas.microsoft.com/office/powerpoint/2010/main" val="1986055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Our English lessons will centre around a variety of high quality texts, which will enable the children to explore a vast range of genres and concepts. We</a:t>
            </a:r>
            <a:r>
              <a:rPr lang="en-GB" sz="1200" kern="1200" baseline="0" dirty="0">
                <a:solidFill>
                  <a:schemeClr val="tx1"/>
                </a:solidFill>
                <a:effectLst/>
                <a:latin typeface="+mn-lt"/>
                <a:ea typeface="+mn-ea"/>
                <a:cs typeface="+mn-cs"/>
              </a:rPr>
              <a:t> study a different book every half term.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I must stress that you don</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t go and buy or read the books once it is revealed what they are </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the scheme of work revolves around mystery and as a class we work through the book to enable the children to be creative as possible. For example, until Monday, we had only read 1 paragraph of The Pied Piper.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addition to reading and writing, English will be taught through a range of different medias (drama, art and role play)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There will be many an opportunity for the children to perform! The</a:t>
            </a:r>
            <a:r>
              <a:rPr lang="en-GB" sz="1200" kern="1200" baseline="0" dirty="0">
                <a:solidFill>
                  <a:schemeClr val="tx1"/>
                </a:solidFill>
                <a:effectLst/>
                <a:latin typeface="+mn-lt"/>
                <a:ea typeface="+mn-ea"/>
                <a:cs typeface="+mn-cs"/>
              </a:rPr>
              <a:t> picture is of the children being told their was a rat running under their feet.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addition, there will also be a focus on grammar and punctuation and applying this to reading and writing, this will be done during English lessons and through Guided Reading sessions. </a:t>
            </a:r>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6</a:t>
            </a:fld>
            <a:endParaRPr lang="en-US"/>
          </a:p>
        </p:txBody>
      </p:sp>
    </p:spTree>
    <p:extLst>
      <p:ext uri="{BB962C8B-B14F-4D97-AF65-F5344CB8AC3E}">
        <p14:creationId xmlns:p14="http://schemas.microsoft.com/office/powerpoint/2010/main" val="2698724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Our English lessons will centre around a variety of high quality texts, which will enable the children to explore a vast range of genres and concepts. We</a:t>
            </a:r>
            <a:r>
              <a:rPr lang="en-GB" sz="1200" kern="1200" baseline="0" dirty="0">
                <a:solidFill>
                  <a:schemeClr val="tx1"/>
                </a:solidFill>
                <a:effectLst/>
                <a:latin typeface="+mn-lt"/>
                <a:ea typeface="+mn-ea"/>
                <a:cs typeface="+mn-cs"/>
              </a:rPr>
              <a:t> study a different book every half term.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I must stress that you don</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t go and buy or read the books once it is revealed what they are </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the scheme of work revolves around mystery and as a class we work through the book to enable the children to be creative as possible. For example, until Monday, we had only read 1 paragraph of The Pied Piper.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addition to reading and writing, English will be taught through a range of different medias (drama, art and role play)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There will be many an opportunity for the children to perform! The</a:t>
            </a:r>
            <a:r>
              <a:rPr lang="en-GB" sz="1200" kern="1200" baseline="0" dirty="0">
                <a:solidFill>
                  <a:schemeClr val="tx1"/>
                </a:solidFill>
                <a:effectLst/>
                <a:latin typeface="+mn-lt"/>
                <a:ea typeface="+mn-ea"/>
                <a:cs typeface="+mn-cs"/>
              </a:rPr>
              <a:t> picture is of the children being told their was a rat running under their feet.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addition, there will also be a focus on grammar and punctuation and applying this to reading and writing, this will be done during English lessons and through Guided Reading sessions. </a:t>
            </a:r>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7</a:t>
            </a:fld>
            <a:endParaRPr lang="en-US"/>
          </a:p>
        </p:txBody>
      </p:sp>
    </p:spTree>
    <p:extLst>
      <p:ext uri="{BB962C8B-B14F-4D97-AF65-F5344CB8AC3E}">
        <p14:creationId xmlns:p14="http://schemas.microsoft.com/office/powerpoint/2010/main" val="3933195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term, our focus will be improving our confidence with spelling and using a wider range of vocabulary to ensure that our writing is the best it can be!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Every week, a set of spellings will be sent home</a:t>
            </a:r>
            <a:r>
              <a:rPr lang="en-GB" sz="1200" kern="1200" baseline="0" dirty="0">
                <a:solidFill>
                  <a:schemeClr val="tx1"/>
                </a:solidFill>
                <a:effectLst/>
                <a:latin typeface="+mn-lt"/>
                <a:ea typeface="+mn-ea"/>
                <a:cs typeface="+mn-cs"/>
              </a:rPr>
              <a:t> and tested on a Friday</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a:t>
            </a:r>
            <a:r>
              <a:rPr lang="en-GB" sz="1200" kern="1200" baseline="0" dirty="0">
                <a:solidFill>
                  <a:schemeClr val="tx1"/>
                </a:solidFill>
                <a:effectLst/>
                <a:latin typeface="+mn-lt"/>
                <a:ea typeface="+mn-ea"/>
                <a:cs typeface="+mn-cs"/>
              </a:rPr>
              <a:t> spellings with either be from the 200 high frequency words, words from the Year3/4 curriculum or words that we are using during our topics. </a:t>
            </a:r>
          </a:p>
          <a:p>
            <a:r>
              <a:rPr lang="en-GB" sz="1200" kern="1200" baseline="0" dirty="0">
                <a:solidFill>
                  <a:schemeClr val="tx1"/>
                </a:solidFill>
                <a:effectLst/>
                <a:latin typeface="+mn-lt"/>
                <a:ea typeface="+mn-ea"/>
                <a:cs typeface="+mn-cs"/>
              </a:rPr>
              <a:t>The Year3/4 curriculum list all contain words the children need to be able to spell by the end of Y4, so do not worry too much if the children are struggling with these, there are 2 years for them to learn </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but its nice to get a head start.  </a:t>
            </a:r>
          </a:p>
          <a:p>
            <a:r>
              <a:rPr lang="en-GB" sz="1200" kern="1200" baseline="0" dirty="0">
                <a:solidFill>
                  <a:schemeClr val="tx1"/>
                </a:solidFill>
                <a:effectLst/>
                <a:latin typeface="+mn-lt"/>
                <a:ea typeface="+mn-ea"/>
                <a:cs typeface="+mn-cs"/>
              </a:rPr>
              <a:t>More importantly though is the </a:t>
            </a:r>
            <a:r>
              <a:rPr lang="en-GB" sz="1200" kern="1200" baseline="0" dirty="0" err="1">
                <a:solidFill>
                  <a:schemeClr val="tx1"/>
                </a:solidFill>
                <a:effectLst/>
                <a:latin typeface="+mn-lt"/>
                <a:ea typeface="+mn-ea"/>
                <a:cs typeface="+mn-cs"/>
              </a:rPr>
              <a:t>childrens</a:t>
            </a:r>
            <a:r>
              <a:rPr lang="en-GB" sz="1200" kern="1200" baseline="0" dirty="0">
                <a:solidFill>
                  <a:schemeClr val="tx1"/>
                </a:solidFill>
                <a:effectLst/>
                <a:latin typeface="+mn-lt"/>
                <a:ea typeface="+mn-ea"/>
                <a:cs typeface="+mn-cs"/>
              </a:rPr>
              <a:t> ability to spell these words during writing activities and especially when it comes to being fluent in writing.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We are also having a big push on handwriting this year. By the end of the year the children need to be using horizontal and diagonal strokes to join letters, we are having handwriting practise in our guided reading </a:t>
            </a:r>
            <a:r>
              <a:rPr lang="en-GB" sz="1200" kern="1200" baseline="0" dirty="0" err="1">
                <a:solidFill>
                  <a:schemeClr val="tx1"/>
                </a:solidFill>
                <a:effectLst/>
                <a:latin typeface="+mn-lt"/>
                <a:ea typeface="+mn-ea"/>
                <a:cs typeface="+mn-cs"/>
              </a:rPr>
              <a:t>sesions</a:t>
            </a:r>
            <a:r>
              <a:rPr lang="en-GB" sz="1200" kern="1200" baseline="0" dirty="0">
                <a:solidFill>
                  <a:schemeClr val="tx1"/>
                </a:solidFill>
                <a:effectLst/>
                <a:latin typeface="+mn-lt"/>
                <a:ea typeface="+mn-ea"/>
                <a:cs typeface="+mn-cs"/>
              </a:rPr>
              <a:t> and 2/3 times during the week. </a:t>
            </a:r>
          </a:p>
          <a:p>
            <a:endParaRPr lang="en-GB" sz="1200" kern="1200" baseline="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8</a:t>
            </a:fld>
            <a:endParaRPr lang="en-US"/>
          </a:p>
        </p:txBody>
      </p:sp>
    </p:spTree>
    <p:extLst>
      <p:ext uri="{BB962C8B-B14F-4D97-AF65-F5344CB8AC3E}">
        <p14:creationId xmlns:p14="http://schemas.microsoft.com/office/powerpoint/2010/main" val="1535938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will start the term by extending our knowledge and recapping place value and our number bonds. </a:t>
            </a:r>
            <a:r>
              <a:rPr lang="en-GB" dirty="0"/>
              <a:t>Understanding place</a:t>
            </a:r>
            <a:r>
              <a:rPr lang="en-GB" baseline="0" dirty="0"/>
              <a:t> value </a:t>
            </a:r>
            <a:r>
              <a:rPr lang="mr-IN" baseline="0" dirty="0"/>
              <a:t>–</a:t>
            </a:r>
            <a:r>
              <a:rPr lang="en-GB" baseline="0" dirty="0"/>
              <a:t> the value of each digit in a number.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These are a key mathematical skill and plays an extremely important role in helping the children to understand and progress in other areas of number.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will also be focusing on adding and subtracting numbers up to 200 mentally and using the inverse to check our answers.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Through the year, the children will continue to recap their 2, 5 and 10 times tables and will begin to learn their 3, 4 and 8 times tables. Please practise these at home. A multiplication grid will be stuck into the children’s homework books for their use.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New curriculum means there is a focus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applying the knowledge and methods taught during maths lessons, using word problems, challenges and setting up role plays; the children will be able to apply their learning to real life examples and explain how they know an answer is correct.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Fractions </a:t>
            </a:r>
            <a:r>
              <a:rPr lang="mr-IN"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looking at fractions are part of a number,</a:t>
            </a:r>
            <a:r>
              <a:rPr lang="en-GB" sz="1200" kern="1200" baseline="0" dirty="0">
                <a:solidFill>
                  <a:schemeClr val="tx1"/>
                </a:solidFill>
                <a:effectLst/>
                <a:latin typeface="+mn-lt"/>
                <a:ea typeface="+mn-ea"/>
                <a:cs typeface="+mn-cs"/>
              </a:rPr>
              <a:t> adding and subtracting fractions and ordering fractions. </a:t>
            </a:r>
            <a:r>
              <a:rPr lang="en-GB" dirty="0"/>
              <a:t/>
            </a:r>
            <a:br>
              <a:rPr lang="en-GB" dirty="0"/>
            </a:br>
            <a:endParaRPr lang="en-GB" dirty="0"/>
          </a:p>
          <a:p>
            <a:endParaRPr lang="en-GB" dirty="0"/>
          </a:p>
          <a:p>
            <a:endParaRPr lang="en-US" dirty="0"/>
          </a:p>
        </p:txBody>
      </p:sp>
      <p:sp>
        <p:nvSpPr>
          <p:cNvPr id="4" name="Slide Number Placeholder 3"/>
          <p:cNvSpPr>
            <a:spLocks noGrp="1"/>
          </p:cNvSpPr>
          <p:nvPr>
            <p:ph type="sldNum" sz="quarter" idx="10"/>
          </p:nvPr>
        </p:nvSpPr>
        <p:spPr/>
        <p:txBody>
          <a:bodyPr/>
          <a:lstStyle/>
          <a:p>
            <a:fld id="{2C161E7E-8C28-854E-B7A8-6061738ED3D5}" type="slidenum">
              <a:rPr lang="en-US" smtClean="0"/>
              <a:t>10</a:t>
            </a:fld>
            <a:endParaRPr lang="en-US"/>
          </a:p>
        </p:txBody>
      </p:sp>
    </p:spTree>
    <p:extLst>
      <p:ext uri="{BB962C8B-B14F-4D97-AF65-F5344CB8AC3E}">
        <p14:creationId xmlns:p14="http://schemas.microsoft.com/office/powerpoint/2010/main" val="3021714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ECD19FB2-3AAB-4D03-B13A-2960828C78E3}" type="datetimeFigureOut">
              <a:rPr lang="en-US" smtClean="0"/>
              <a:t>9/6/2023</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r>
              <a:rPr lang="en-US"/>
              <a:t>
              </a:t>
            </a:r>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6D22F896-40B5-4ADD-8801-0D06FADFA095}" type="slidenum">
              <a:rPr lang="en-US" smtClean="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smtClean="0"/>
              <a:t>9/6/2023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smtClean="0"/>
              <a:t>9/6/2023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smtClean="0"/>
              <a:t>9/6/2023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39F4F5-F4D2-4D2A-AB60-88D37ADCB869}" type="datetimeFigureOut">
              <a:rPr lang="en-US" smtClean="0"/>
              <a:t>9/6/2023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smtClean="0"/>
              <a:t>9/6/2023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smtClean="0"/>
              <a:t>9/6/2023</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smtClean="0"/>
              <a:t>9/6/2023</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smtClean="0"/>
              <a:t>9/6/2023</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smtClean="0"/>
              <a:t>9/6/2023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t>9/6/2023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51CF1133-3259-4C45-BABA-5B62D9C6F78D}" type="datetimeFigureOut">
              <a:rPr lang="en-US" smtClean="0"/>
              <a:t>9/6/2023</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9383348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video" Target="https://www.youtube.com/embed/-ZxZbRVvbYM?feature=oembed" TargetMode="External"/><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Staff</a:t>
            </a:r>
          </a:p>
        </p:txBody>
      </p:sp>
      <p:sp>
        <p:nvSpPr>
          <p:cNvPr id="3" name="Content Placeholder 2"/>
          <p:cNvSpPr>
            <a:spLocks noGrp="1"/>
          </p:cNvSpPr>
          <p:nvPr>
            <p:ph type="body" idx="1"/>
          </p:nvPr>
        </p:nvSpPr>
        <p:spPr/>
        <p:txBody>
          <a:bodyPr>
            <a:normAutofit/>
          </a:bodyPr>
          <a:lstStyle/>
          <a:p>
            <a:r>
              <a:rPr lang="en-US" dirty="0"/>
              <a:t>Miss Mitchell</a:t>
            </a:r>
          </a:p>
          <a:p>
            <a:r>
              <a:rPr lang="en-US" dirty="0"/>
              <a:t>Miss Murray</a:t>
            </a:r>
          </a:p>
          <a:p>
            <a:r>
              <a:rPr lang="en-US" dirty="0" err="1"/>
              <a:t>Mr</a:t>
            </a:r>
            <a:r>
              <a:rPr lang="en-US" dirty="0"/>
              <a:t> Tsang</a:t>
            </a:r>
          </a:p>
        </p:txBody>
      </p:sp>
      <p:sp>
        <p:nvSpPr>
          <p:cNvPr id="4" name="Title 1"/>
          <p:cNvSpPr txBox="1">
            <a:spLocks/>
          </p:cNvSpPr>
          <p:nvPr/>
        </p:nvSpPr>
        <p:spPr>
          <a:xfrm>
            <a:off x="3047188" y="1699228"/>
            <a:ext cx="5847687" cy="1641490"/>
          </a:xfrm>
          <a:prstGeom prst="rect">
            <a:avLst/>
          </a:prstGeom>
        </p:spPr>
        <p:txBody>
          <a:bodyPr vert="horz" lIns="91440" tIns="45720" rIns="91440" bIns="45720" rtlCol="0" anchor="b">
            <a:prstTxWarp prst="textArchUp">
              <a:avLst/>
            </a:prstTxWarp>
            <a:normAutofit/>
          </a:bodyPr>
          <a:lstStyle>
            <a:lvl1pPr algn="l" defTabSz="914400" rtl="0" eaLnBrk="1" latinLnBrk="0" hangingPunct="1">
              <a:lnSpc>
                <a:spcPct val="85000"/>
              </a:lnSpc>
              <a:spcBef>
                <a:spcPct val="0"/>
              </a:spcBef>
              <a:buNone/>
              <a:defRPr sz="7200" b="0" kern="1200" spc="-50" baseline="0">
                <a:solidFill>
                  <a:schemeClr val="tx1"/>
                </a:solidFill>
                <a:latin typeface="+mj-lt"/>
                <a:ea typeface="+mj-ea"/>
                <a:cs typeface="+mj-cs"/>
              </a:defRPr>
            </a:lvl1pPr>
          </a:lstStyle>
          <a:p>
            <a:r>
              <a:rPr lang="en-US" dirty="0">
                <a:latin typeface="Calibri" charset="0"/>
                <a:ea typeface="Calibri" charset="0"/>
                <a:cs typeface="Calibri" charset="0"/>
              </a:rPr>
              <a:t>Welcome to Year 2!</a:t>
            </a:r>
          </a:p>
        </p:txBody>
      </p:sp>
    </p:spTree>
    <p:extLst>
      <p:ext uri="{BB962C8B-B14F-4D97-AF65-F5344CB8AC3E}">
        <p14:creationId xmlns:p14="http://schemas.microsoft.com/office/powerpoint/2010/main" val="1414072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alphaModFix amt="20000"/>
          </a:blip>
          <a:srcRect r="6818"/>
          <a:stretch/>
        </p:blipFill>
        <p:spPr>
          <a:xfrm>
            <a:off x="4907259" y="26914"/>
            <a:ext cx="6365344" cy="6831086"/>
          </a:xfrm>
          <a:prstGeom prst="rect">
            <a:avLst/>
          </a:prstGeom>
        </p:spPr>
      </p:pic>
      <p:sp>
        <p:nvSpPr>
          <p:cNvPr id="2" name="Title 1"/>
          <p:cNvSpPr>
            <a:spLocks noGrp="1"/>
          </p:cNvSpPr>
          <p:nvPr>
            <p:ph type="title"/>
          </p:nvPr>
        </p:nvSpPr>
        <p:spPr/>
        <p:txBody>
          <a:bodyPr/>
          <a:lstStyle/>
          <a:p>
            <a:r>
              <a:rPr lang="en-US" dirty="0" err="1"/>
              <a:t>Maths</a:t>
            </a:r>
            <a:endParaRPr lang="en-US" dirty="0"/>
          </a:p>
        </p:txBody>
      </p:sp>
      <p:pic>
        <p:nvPicPr>
          <p:cNvPr id="6" name="Picture 5">
            <a:extLst>
              <a:ext uri="{FF2B5EF4-FFF2-40B4-BE49-F238E27FC236}">
                <a16:creationId xmlns:a16="http://schemas.microsoft.com/office/drawing/2014/main" id="{F53AE329-CFF0-ADA2-C94B-75C1AD1E2976}"/>
              </a:ext>
            </a:extLst>
          </p:cNvPr>
          <p:cNvPicPr>
            <a:picLocks noChangeAspect="1"/>
          </p:cNvPicPr>
          <p:nvPr/>
        </p:nvPicPr>
        <p:blipFill>
          <a:blip r:embed="rId4"/>
          <a:stretch>
            <a:fillRect/>
          </a:stretch>
        </p:blipFill>
        <p:spPr>
          <a:xfrm>
            <a:off x="578583" y="1691322"/>
            <a:ext cx="4994683" cy="4136601"/>
          </a:xfrm>
          <a:prstGeom prst="rect">
            <a:avLst/>
          </a:prstGeom>
        </p:spPr>
      </p:pic>
      <p:pic>
        <p:nvPicPr>
          <p:cNvPr id="8" name="Picture 7">
            <a:extLst>
              <a:ext uri="{FF2B5EF4-FFF2-40B4-BE49-F238E27FC236}">
                <a16:creationId xmlns:a16="http://schemas.microsoft.com/office/drawing/2014/main" id="{F8172205-1EAD-B59C-64E0-F574E1567C0D}"/>
              </a:ext>
            </a:extLst>
          </p:cNvPr>
          <p:cNvPicPr>
            <a:picLocks noChangeAspect="1"/>
          </p:cNvPicPr>
          <p:nvPr/>
        </p:nvPicPr>
        <p:blipFill>
          <a:blip r:embed="rId5"/>
          <a:stretch>
            <a:fillRect/>
          </a:stretch>
        </p:blipFill>
        <p:spPr>
          <a:xfrm>
            <a:off x="6045667" y="1495411"/>
            <a:ext cx="4908845" cy="4715710"/>
          </a:xfrm>
          <a:prstGeom prst="rect">
            <a:avLst/>
          </a:prstGeom>
        </p:spPr>
      </p:pic>
    </p:spTree>
    <p:extLst>
      <p:ext uri="{BB962C8B-B14F-4D97-AF65-F5344CB8AC3E}">
        <p14:creationId xmlns:p14="http://schemas.microsoft.com/office/powerpoint/2010/main" val="3669377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61872" y="1828800"/>
            <a:ext cx="8595360" cy="4763386"/>
          </a:xfrm>
        </p:spPr>
        <p:txBody>
          <a:bodyPr>
            <a:normAutofit/>
          </a:bodyPr>
          <a:lstStyle/>
          <a:p>
            <a:pPr marL="274320" lvl="1" indent="0">
              <a:buNone/>
            </a:pPr>
            <a:endParaRPr lang="en-US" dirty="0"/>
          </a:p>
          <a:p>
            <a:endParaRPr lang="en-US" dirty="0"/>
          </a:p>
        </p:txBody>
      </p:sp>
      <p:pic>
        <p:nvPicPr>
          <p:cNvPr id="8" name="Picture 7">
            <a:extLst>
              <a:ext uri="{FF2B5EF4-FFF2-40B4-BE49-F238E27FC236}">
                <a16:creationId xmlns:a16="http://schemas.microsoft.com/office/drawing/2014/main" id="{462FE70D-C749-18BA-D6A0-C330FC79AAE1}"/>
              </a:ext>
            </a:extLst>
          </p:cNvPr>
          <p:cNvPicPr>
            <a:picLocks noChangeAspect="1"/>
          </p:cNvPicPr>
          <p:nvPr/>
        </p:nvPicPr>
        <p:blipFill>
          <a:blip r:embed="rId3"/>
          <a:stretch>
            <a:fillRect/>
          </a:stretch>
        </p:blipFill>
        <p:spPr>
          <a:xfrm>
            <a:off x="641859" y="265814"/>
            <a:ext cx="10132821" cy="6370469"/>
          </a:xfrm>
          <a:prstGeom prst="rect">
            <a:avLst/>
          </a:prstGeom>
        </p:spPr>
      </p:pic>
      <p:sp>
        <p:nvSpPr>
          <p:cNvPr id="10" name="Title 9">
            <a:extLst>
              <a:ext uri="{FF2B5EF4-FFF2-40B4-BE49-F238E27FC236}">
                <a16:creationId xmlns:a16="http://schemas.microsoft.com/office/drawing/2014/main" id="{E4F84070-24A4-2A0D-FC3E-65ECE98230A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662844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duotone>
              <a:schemeClr val="accent3">
                <a:shade val="45000"/>
                <a:satMod val="135000"/>
              </a:schemeClr>
              <a:prstClr val="white"/>
            </a:duotone>
            <a:alphaModFix amt="50000"/>
          </a:blip>
          <a:stretch>
            <a:fillRect/>
          </a:stretch>
        </p:blipFill>
        <p:spPr>
          <a:xfrm>
            <a:off x="3773239" y="0"/>
            <a:ext cx="7577112" cy="6819401"/>
          </a:xfrm>
          <a:prstGeom prst="rect">
            <a:avLst/>
          </a:prstGeom>
        </p:spPr>
      </p:pic>
      <p:sp>
        <p:nvSpPr>
          <p:cNvPr id="7" name="Title 1"/>
          <p:cNvSpPr>
            <a:spLocks noGrp="1"/>
          </p:cNvSpPr>
          <p:nvPr>
            <p:ph type="title"/>
          </p:nvPr>
        </p:nvSpPr>
        <p:spPr>
          <a:xfrm>
            <a:off x="1261872" y="365760"/>
            <a:ext cx="9692640" cy="1325562"/>
          </a:xfrm>
        </p:spPr>
        <p:txBody>
          <a:bodyPr>
            <a:normAutofit/>
          </a:bodyPr>
          <a:lstStyle/>
          <a:p>
            <a:r>
              <a:rPr lang="en-US" sz="4400" dirty="0"/>
              <a:t>RE</a:t>
            </a:r>
          </a:p>
        </p:txBody>
      </p:sp>
      <p:sp>
        <p:nvSpPr>
          <p:cNvPr id="8" name="Content Placeholder 2"/>
          <p:cNvSpPr txBox="1">
            <a:spLocks/>
          </p:cNvSpPr>
          <p:nvPr/>
        </p:nvSpPr>
        <p:spPr>
          <a:xfrm>
            <a:off x="1261872" y="1828800"/>
            <a:ext cx="8595360" cy="4351337"/>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200" kern="1200" spc="1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300"/>
              </a:spcBef>
              <a:spcAft>
                <a:spcPts val="30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300"/>
              </a:spcBef>
              <a:spcAft>
                <a:spcPts val="30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285750" indent="-285750">
              <a:buFont typeface="Arial" charset="0"/>
              <a:buChar char="•"/>
            </a:pPr>
            <a:r>
              <a:rPr lang="en-GB" sz="2400" dirty="0">
                <a:solidFill>
                  <a:schemeClr val="tx1"/>
                </a:solidFill>
              </a:rPr>
              <a:t>Judaism  - Why are they having a Jewish party ?</a:t>
            </a:r>
          </a:p>
          <a:p>
            <a:pPr marL="285750" indent="-285750">
              <a:buFont typeface="Arial" charset="0"/>
              <a:buChar char="•"/>
            </a:pPr>
            <a:r>
              <a:rPr lang="en-GB" sz="2400" dirty="0">
                <a:solidFill>
                  <a:schemeClr val="tx1"/>
                </a:solidFill>
              </a:rPr>
              <a:t>What are God’s rules for living?</a:t>
            </a:r>
          </a:p>
          <a:p>
            <a:pPr marL="285750" indent="-285750">
              <a:buFont typeface="Arial" charset="0"/>
              <a:buChar char="•"/>
            </a:pPr>
            <a:r>
              <a:rPr lang="en-GB" sz="2400" dirty="0">
                <a:solidFill>
                  <a:schemeClr val="tx1"/>
                </a:solidFill>
              </a:rPr>
              <a:t>Where is the light of Christmas?</a:t>
            </a:r>
          </a:p>
          <a:p>
            <a:pPr marL="285750" indent="-285750">
              <a:buFont typeface="Arial" charset="0"/>
              <a:buChar char="•"/>
            </a:pPr>
            <a:r>
              <a:rPr lang="en-GB" sz="2400" dirty="0">
                <a:solidFill>
                  <a:schemeClr val="tx1"/>
                </a:solidFill>
              </a:rPr>
              <a:t>Why did Jesus teach the Lord’s Prayer as the way to pray?</a:t>
            </a:r>
          </a:p>
          <a:p>
            <a:pPr marL="285750" indent="-285750">
              <a:buFont typeface="Arial" charset="0"/>
              <a:buChar char="•"/>
            </a:pPr>
            <a:r>
              <a:rPr lang="en-GB" sz="2400" dirty="0">
                <a:solidFill>
                  <a:schemeClr val="tx1"/>
                </a:solidFill>
              </a:rPr>
              <a:t>The School’s own Saint Day – St Peter.</a:t>
            </a:r>
          </a:p>
          <a:p>
            <a:pPr marL="285750" indent="-285750">
              <a:buFont typeface="Arial" charset="0"/>
              <a:buChar char="•"/>
            </a:pPr>
            <a:r>
              <a:rPr lang="en-GB" sz="2400" dirty="0">
                <a:solidFill>
                  <a:schemeClr val="tx1"/>
                </a:solidFill>
              </a:rPr>
              <a:t>How do Easter symbols help us to understand the true meaning of Easter?</a:t>
            </a:r>
          </a:p>
          <a:p>
            <a:pPr marL="285750" indent="-285750">
              <a:buFont typeface="Arial" charset="0"/>
              <a:buChar char="•"/>
            </a:pPr>
            <a:r>
              <a:rPr lang="en-GB" sz="2400" dirty="0">
                <a:solidFill>
                  <a:schemeClr val="tx1"/>
                </a:solidFill>
              </a:rPr>
              <a:t>Christian baptism and marriage.</a:t>
            </a:r>
          </a:p>
          <a:p>
            <a:pPr marL="285750" indent="-285750">
              <a:buFont typeface="Arial" charset="0"/>
              <a:buChar char="•"/>
            </a:pPr>
            <a:r>
              <a:rPr lang="en-GB" sz="2400" dirty="0">
                <a:solidFill>
                  <a:schemeClr val="tx1"/>
                </a:solidFill>
              </a:rPr>
              <a:t>What does it mean to be a Muslim?</a:t>
            </a:r>
          </a:p>
        </p:txBody>
      </p:sp>
    </p:spTree>
    <p:extLst>
      <p:ext uri="{BB962C8B-B14F-4D97-AF65-F5344CB8AC3E}">
        <p14:creationId xmlns:p14="http://schemas.microsoft.com/office/powerpoint/2010/main" val="2019837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Wellbeing</a:t>
            </a:r>
          </a:p>
        </p:txBody>
      </p:sp>
      <p:sp>
        <p:nvSpPr>
          <p:cNvPr id="3" name="Content Placeholder 2"/>
          <p:cNvSpPr>
            <a:spLocks noGrp="1"/>
          </p:cNvSpPr>
          <p:nvPr>
            <p:ph idx="1"/>
          </p:nvPr>
        </p:nvSpPr>
        <p:spPr/>
        <p:txBody>
          <a:bodyPr/>
          <a:lstStyle/>
          <a:p>
            <a:r>
              <a:rPr lang="en-GB" dirty="0"/>
              <a:t>We encourage our children to listen and respond with thoughtfulness and respect. </a:t>
            </a:r>
          </a:p>
          <a:p>
            <a:r>
              <a:rPr lang="en-GB" dirty="0"/>
              <a:t>Through our weekly Wellbeing lessons, we will continue to teach Philosophy for Children (P4C)</a:t>
            </a:r>
          </a:p>
          <a:p>
            <a:r>
              <a:rPr lang="en-GB" dirty="0"/>
              <a:t>These wellbeing lessons will also include PSHE, Friendships, PE and The British Values.</a:t>
            </a:r>
          </a:p>
          <a:p>
            <a:endParaRPr lang="en-GB" dirty="0"/>
          </a:p>
        </p:txBody>
      </p:sp>
      <p:pic>
        <p:nvPicPr>
          <p:cNvPr id="5" name="Picture 4">
            <a:extLst>
              <a:ext uri="{FF2B5EF4-FFF2-40B4-BE49-F238E27FC236}">
                <a16:creationId xmlns:a16="http://schemas.microsoft.com/office/drawing/2014/main" id="{77DCCDC4-44FC-6243-A875-F78E5CE4FD1A}"/>
              </a:ext>
            </a:extLst>
          </p:cNvPr>
          <p:cNvPicPr>
            <a:picLocks noChangeAspect="1"/>
          </p:cNvPicPr>
          <p:nvPr/>
        </p:nvPicPr>
        <p:blipFill>
          <a:blip r:embed="rId3">
            <a:extLst>
              <a:ext uri="{BEBA8EAE-BF5A-486C-A8C5-ECC9F3942E4B}">
                <a14:imgProps xmlns:a14="http://schemas.microsoft.com/office/drawing/2010/main">
                  <a14:imgLayer r:embed="rId4">
                    <a14:imgEffect>
                      <a14:artisticMarker/>
                    </a14:imgEffect>
                  </a14:imgLayer>
                </a14:imgProps>
              </a:ext>
            </a:extLst>
          </a:blip>
          <a:stretch>
            <a:fillRect/>
          </a:stretch>
        </p:blipFill>
        <p:spPr>
          <a:xfrm>
            <a:off x="-1" y="3458934"/>
            <a:ext cx="11302585" cy="3399066"/>
          </a:xfrm>
          <a:prstGeom prst="rect">
            <a:avLst/>
          </a:prstGeom>
        </p:spPr>
      </p:pic>
    </p:spTree>
    <p:extLst>
      <p:ext uri="{BB962C8B-B14F-4D97-AF65-F5344CB8AC3E}">
        <p14:creationId xmlns:p14="http://schemas.microsoft.com/office/powerpoint/2010/main" val="1657384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5E2506-24A8-4134-A6EB-8C3A7A3606F6}"/>
              </a:ext>
            </a:extLst>
          </p:cNvPr>
          <p:cNvPicPr>
            <a:picLocks noChangeAspect="1"/>
          </p:cNvPicPr>
          <p:nvPr/>
        </p:nvPicPr>
        <p:blipFill>
          <a:blip r:embed="rId3">
            <a:clrChange>
              <a:clrFrom>
                <a:srgbClr val="E5E5E7"/>
              </a:clrFrom>
              <a:clrTo>
                <a:srgbClr val="E5E5E7">
                  <a:alpha val="0"/>
                </a:srgbClr>
              </a:clrTo>
            </a:clrChange>
          </a:blip>
          <a:stretch>
            <a:fillRect/>
          </a:stretch>
        </p:blipFill>
        <p:spPr>
          <a:xfrm>
            <a:off x="2488964" y="1355824"/>
            <a:ext cx="9776188" cy="5502176"/>
          </a:xfrm>
          <a:prstGeom prst="rect">
            <a:avLst/>
          </a:prstGeom>
        </p:spPr>
      </p:pic>
      <p:sp>
        <p:nvSpPr>
          <p:cNvPr id="2" name="Title 1"/>
          <p:cNvSpPr>
            <a:spLocks noGrp="1"/>
          </p:cNvSpPr>
          <p:nvPr>
            <p:ph type="title"/>
          </p:nvPr>
        </p:nvSpPr>
        <p:spPr/>
        <p:txBody>
          <a:bodyPr/>
          <a:lstStyle/>
          <a:p>
            <a:r>
              <a:rPr lang="en-US" dirty="0"/>
              <a:t>Wellbeing</a:t>
            </a:r>
          </a:p>
        </p:txBody>
      </p:sp>
      <p:sp>
        <p:nvSpPr>
          <p:cNvPr id="3" name="Content Placeholder 2"/>
          <p:cNvSpPr>
            <a:spLocks noGrp="1"/>
          </p:cNvSpPr>
          <p:nvPr>
            <p:ph idx="1"/>
          </p:nvPr>
        </p:nvSpPr>
        <p:spPr/>
        <p:txBody>
          <a:bodyPr/>
          <a:lstStyle/>
          <a:p>
            <a:r>
              <a:rPr lang="en-GB" sz="2400" dirty="0"/>
              <a:t>We are in charge of the planting and growing this year!</a:t>
            </a:r>
          </a:p>
          <a:p>
            <a:r>
              <a:rPr lang="en-GB" sz="2400" dirty="0"/>
              <a:t>The children will learn how to grow herbs, vegetables and possibly some fruits. </a:t>
            </a:r>
          </a:p>
          <a:p>
            <a:r>
              <a:rPr lang="en-GB" sz="2400" dirty="0"/>
              <a:t>We ask that a </a:t>
            </a:r>
            <a:r>
              <a:rPr lang="en-GB" sz="2400" b="1" dirty="0"/>
              <a:t>spare pair of old trainers or wellies are kept in school – please do name them! </a:t>
            </a:r>
            <a:endParaRPr lang="en-GB" sz="2400" dirty="0"/>
          </a:p>
          <a:p>
            <a:endParaRPr lang="en-GB" sz="2400" dirty="0"/>
          </a:p>
        </p:txBody>
      </p:sp>
    </p:spTree>
    <p:extLst>
      <p:ext uri="{BB962C8B-B14F-4D97-AF65-F5344CB8AC3E}">
        <p14:creationId xmlns:p14="http://schemas.microsoft.com/office/powerpoint/2010/main" val="28967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35000"/>
            <a:extLst>
              <a:ext uri="{BEBA8EAE-BF5A-486C-A8C5-ECC9F3942E4B}">
                <a14:imgProps xmlns:a14="http://schemas.microsoft.com/office/drawing/2010/main">
                  <a14:imgLayer r:embed="rId4">
                    <a14:imgEffect>
                      <a14:artisticMarker/>
                    </a14:imgEffect>
                  </a14:imgLayer>
                </a14:imgProps>
              </a:ext>
            </a:extLst>
          </a:blip>
          <a:stretch>
            <a:fillRect/>
          </a:stretch>
        </p:blipFill>
        <p:spPr>
          <a:xfrm>
            <a:off x="-1" y="3458934"/>
            <a:ext cx="11302585" cy="3399066"/>
          </a:xfrm>
          <a:prstGeom prst="rect">
            <a:avLst/>
          </a:prstGeom>
        </p:spPr>
      </p:pic>
      <p:sp>
        <p:nvSpPr>
          <p:cNvPr id="2" name="Title 1"/>
          <p:cNvSpPr>
            <a:spLocks noGrp="1"/>
          </p:cNvSpPr>
          <p:nvPr>
            <p:ph type="title"/>
          </p:nvPr>
        </p:nvSpPr>
        <p:spPr/>
        <p:txBody>
          <a:bodyPr/>
          <a:lstStyle/>
          <a:p>
            <a:r>
              <a:rPr lang="en-US" dirty="0"/>
              <a:t>PE</a:t>
            </a:r>
          </a:p>
        </p:txBody>
      </p:sp>
      <p:sp>
        <p:nvSpPr>
          <p:cNvPr id="3" name="Content Placeholder 2"/>
          <p:cNvSpPr>
            <a:spLocks noGrp="1"/>
          </p:cNvSpPr>
          <p:nvPr>
            <p:ph idx="1"/>
          </p:nvPr>
        </p:nvSpPr>
        <p:spPr/>
        <p:txBody>
          <a:bodyPr/>
          <a:lstStyle/>
          <a:p>
            <a:r>
              <a:rPr lang="en-GB" sz="2400" b="1" u="sng" dirty="0"/>
              <a:t>P.E is</a:t>
            </a:r>
            <a:r>
              <a:rPr lang="en-GB" sz="2400" dirty="0"/>
              <a:t> </a:t>
            </a:r>
            <a:r>
              <a:rPr lang="en-GB" sz="2400" b="1" dirty="0"/>
              <a:t>on Friday afternoon. </a:t>
            </a:r>
            <a:endParaRPr lang="en-GB" sz="2400" dirty="0"/>
          </a:p>
          <a:p>
            <a:r>
              <a:rPr lang="en-GB" sz="2400" dirty="0"/>
              <a:t>It is very important your child has a full P.E. kit in school with them. P.E is compulsory and if a child doesn’t have the correct kit, it means they will have to borrow kit from another child in the school or have to wear the spare class kit.</a:t>
            </a:r>
          </a:p>
          <a:p>
            <a:r>
              <a:rPr lang="en-GB" sz="2400" dirty="0"/>
              <a:t>In addition to shorts and the yellow t-shirt, please could children also have tracksuit bottoms or leggings and a jumper or hoodie (for the winter months) and trainers in their P.E. bags. </a:t>
            </a:r>
          </a:p>
          <a:p>
            <a:r>
              <a:rPr lang="en-GB" sz="2400" dirty="0"/>
              <a:t>Earrings must be removed before the PE lesson. Teachers cannot remove earrings.</a:t>
            </a:r>
          </a:p>
          <a:p>
            <a:endParaRPr lang="en-US" dirty="0"/>
          </a:p>
        </p:txBody>
      </p:sp>
    </p:spTree>
    <p:extLst>
      <p:ext uri="{BB962C8B-B14F-4D97-AF65-F5344CB8AC3E}">
        <p14:creationId xmlns:p14="http://schemas.microsoft.com/office/powerpoint/2010/main" val="803186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09A831-8163-BB4F-B5FB-63C8DD8DB3DF}"/>
              </a:ext>
            </a:extLst>
          </p:cNvPr>
          <p:cNvPicPr>
            <a:picLocks noChangeAspect="1"/>
          </p:cNvPicPr>
          <p:nvPr/>
        </p:nvPicPr>
        <p:blipFill>
          <a:blip r:embed="rId3">
            <a:extLst>
              <a:ext uri="{BEBA8EAE-BF5A-486C-A8C5-ECC9F3942E4B}">
                <a14:imgProps xmlns:a14="http://schemas.microsoft.com/office/drawing/2010/main">
                  <a14:imgLayer r:embed="rId4">
                    <a14:imgEffect>
                      <a14:artisticMarker/>
                    </a14:imgEffect>
                  </a14:imgLayer>
                </a14:imgProps>
              </a:ext>
            </a:extLst>
          </a:blip>
          <a:stretch>
            <a:fillRect/>
          </a:stretch>
        </p:blipFill>
        <p:spPr>
          <a:xfrm>
            <a:off x="-1" y="3458934"/>
            <a:ext cx="11302585" cy="3399066"/>
          </a:xfrm>
          <a:prstGeom prst="rect">
            <a:avLst/>
          </a:prstGeom>
        </p:spPr>
      </p:pic>
      <p:sp>
        <p:nvSpPr>
          <p:cNvPr id="2" name="Title 1"/>
          <p:cNvSpPr>
            <a:spLocks noGrp="1"/>
          </p:cNvSpPr>
          <p:nvPr>
            <p:ph type="title"/>
          </p:nvPr>
        </p:nvSpPr>
        <p:spPr>
          <a:xfrm>
            <a:off x="1261872" y="0"/>
            <a:ext cx="9692640" cy="1325562"/>
          </a:xfrm>
        </p:spPr>
        <p:txBody>
          <a:bodyPr/>
          <a:lstStyle/>
          <a:p>
            <a:r>
              <a:rPr lang="en-US" dirty="0"/>
              <a:t>PE Kit</a:t>
            </a:r>
          </a:p>
        </p:txBody>
      </p:sp>
      <p:sp>
        <p:nvSpPr>
          <p:cNvPr id="3" name="Content Placeholder 2"/>
          <p:cNvSpPr>
            <a:spLocks noGrp="1"/>
          </p:cNvSpPr>
          <p:nvPr>
            <p:ph sz="half" idx="2"/>
          </p:nvPr>
        </p:nvSpPr>
        <p:spPr>
          <a:xfrm>
            <a:off x="1261872" y="1612433"/>
            <a:ext cx="4480560" cy="4846638"/>
          </a:xfrm>
        </p:spPr>
        <p:txBody>
          <a:bodyPr>
            <a:normAutofit/>
          </a:bodyPr>
          <a:lstStyle/>
          <a:p>
            <a:r>
              <a:rPr lang="en-GB" sz="2800" b="1" dirty="0"/>
              <a:t>Earrings (studs only)</a:t>
            </a:r>
            <a:endParaRPr lang="en-GB" sz="2800" dirty="0"/>
          </a:p>
          <a:p>
            <a:r>
              <a:rPr lang="en-GB" sz="2800" b="1" dirty="0"/>
              <a:t>Hair tied back for PE</a:t>
            </a:r>
            <a:endParaRPr lang="en-GB" sz="2800" dirty="0"/>
          </a:p>
          <a:p>
            <a:r>
              <a:rPr lang="en-GB" sz="2800" dirty="0"/>
              <a:t>Navy blue shorts (cotton or nylon)</a:t>
            </a:r>
          </a:p>
          <a:p>
            <a:r>
              <a:rPr lang="en-GB" sz="2800" dirty="0"/>
              <a:t>Yellow t-shirts with logo on</a:t>
            </a:r>
          </a:p>
          <a:p>
            <a:r>
              <a:rPr lang="en-GB" sz="2800" dirty="0"/>
              <a:t>White, black or blue socks</a:t>
            </a:r>
          </a:p>
          <a:p>
            <a:r>
              <a:rPr lang="en-GB" sz="2800" dirty="0"/>
              <a:t>Black or blue trainers</a:t>
            </a:r>
          </a:p>
        </p:txBody>
      </p:sp>
    </p:spTree>
    <p:extLst>
      <p:ext uri="{BB962C8B-B14F-4D97-AF65-F5344CB8AC3E}">
        <p14:creationId xmlns:p14="http://schemas.microsoft.com/office/powerpoint/2010/main" val="1198672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878498" y="4887492"/>
            <a:ext cx="5862073" cy="1638131"/>
          </a:xfrm>
          <a:prstGeom prst="rect">
            <a:avLst/>
          </a:prstGeom>
        </p:spPr>
      </p:pic>
      <p:sp>
        <p:nvSpPr>
          <p:cNvPr id="2" name="Title 1"/>
          <p:cNvSpPr>
            <a:spLocks noGrp="1"/>
          </p:cNvSpPr>
          <p:nvPr>
            <p:ph type="title"/>
          </p:nvPr>
        </p:nvSpPr>
        <p:spPr/>
        <p:txBody>
          <a:bodyPr/>
          <a:lstStyle/>
          <a:p>
            <a:r>
              <a:rPr lang="en-US" dirty="0"/>
              <a:t>Science</a:t>
            </a:r>
          </a:p>
        </p:txBody>
      </p:sp>
      <p:sp>
        <p:nvSpPr>
          <p:cNvPr id="3" name="Content Placeholder 2"/>
          <p:cNvSpPr>
            <a:spLocks noGrp="1"/>
          </p:cNvSpPr>
          <p:nvPr>
            <p:ph idx="1"/>
          </p:nvPr>
        </p:nvSpPr>
        <p:spPr/>
        <p:txBody>
          <a:bodyPr>
            <a:normAutofit/>
          </a:bodyPr>
          <a:lstStyle/>
          <a:p>
            <a:pPr marL="571500" indent="-571500">
              <a:buFont typeface="Arial" panose="020B0604020202020204" pitchFamily="34" charset="0"/>
              <a:buChar char="•"/>
            </a:pPr>
            <a:r>
              <a:rPr lang="en-GB" sz="2000" dirty="0"/>
              <a:t>Animals including Humans</a:t>
            </a:r>
          </a:p>
          <a:p>
            <a:pPr marL="571500" indent="-571500">
              <a:buFont typeface="Arial" panose="020B0604020202020204" pitchFamily="34" charset="0"/>
              <a:buChar char="•"/>
            </a:pPr>
            <a:r>
              <a:rPr lang="en-GB" sz="2000" dirty="0"/>
              <a:t>Living Things and Their Habitats</a:t>
            </a:r>
          </a:p>
          <a:p>
            <a:pPr marL="571500" indent="-571500">
              <a:buFont typeface="Arial" panose="020B0604020202020204" pitchFamily="34" charset="0"/>
              <a:buChar char="•"/>
            </a:pPr>
            <a:r>
              <a:rPr lang="en-GB" sz="2000" dirty="0"/>
              <a:t>Plants</a:t>
            </a:r>
          </a:p>
          <a:p>
            <a:pPr marL="571500" indent="-571500">
              <a:buFont typeface="Arial" panose="020B0604020202020204" pitchFamily="34" charset="0"/>
              <a:buChar char="•"/>
            </a:pPr>
            <a:r>
              <a:rPr lang="en-GB" sz="2000" dirty="0"/>
              <a:t>Use of Everyday Materials</a:t>
            </a:r>
          </a:p>
          <a:p>
            <a:pPr marL="571500" indent="-571500">
              <a:buFont typeface="Arial" panose="020B0604020202020204" pitchFamily="34" charset="0"/>
              <a:buChar char="•"/>
            </a:pPr>
            <a:r>
              <a:rPr lang="en-GB" sz="2000" dirty="0"/>
              <a:t>Famous Scientists</a:t>
            </a:r>
          </a:p>
          <a:p>
            <a:endParaRPr lang="en-US" dirty="0"/>
          </a:p>
        </p:txBody>
      </p:sp>
    </p:spTree>
    <p:extLst>
      <p:ext uri="{BB962C8B-B14F-4D97-AF65-F5344CB8AC3E}">
        <p14:creationId xmlns:p14="http://schemas.microsoft.com/office/powerpoint/2010/main" val="1975472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alphaModFix amt="35000"/>
          </a:blip>
          <a:stretch>
            <a:fillRect/>
          </a:stretch>
        </p:blipFill>
        <p:spPr>
          <a:xfrm>
            <a:off x="0" y="0"/>
            <a:ext cx="11368676" cy="7045377"/>
          </a:xfrm>
          <a:prstGeom prst="rect">
            <a:avLst/>
          </a:prstGeom>
        </p:spPr>
      </p:pic>
      <p:sp>
        <p:nvSpPr>
          <p:cNvPr id="2" name="Title 1"/>
          <p:cNvSpPr>
            <a:spLocks noGrp="1"/>
          </p:cNvSpPr>
          <p:nvPr>
            <p:ph type="title"/>
          </p:nvPr>
        </p:nvSpPr>
        <p:spPr/>
        <p:txBody>
          <a:bodyPr/>
          <a:lstStyle/>
          <a:p>
            <a:r>
              <a:rPr lang="en-US" dirty="0"/>
              <a:t>Science, Computing and D&amp;T</a:t>
            </a:r>
          </a:p>
        </p:txBody>
      </p:sp>
      <p:sp>
        <p:nvSpPr>
          <p:cNvPr id="3" name="Content Placeholder 2"/>
          <p:cNvSpPr>
            <a:spLocks noGrp="1"/>
          </p:cNvSpPr>
          <p:nvPr>
            <p:ph idx="1"/>
          </p:nvPr>
        </p:nvSpPr>
        <p:spPr/>
        <p:txBody>
          <a:bodyPr/>
          <a:lstStyle/>
          <a:p>
            <a:r>
              <a:rPr lang="en-GB" dirty="0"/>
              <a:t>Computing this year will be taught primarily through Science. However, there will be opportunities to use Computing throughout the curriculum.</a:t>
            </a:r>
          </a:p>
          <a:p>
            <a:r>
              <a:rPr lang="en-GB" dirty="0"/>
              <a:t>Children will be able to use Purple Mash throughout the year for homework and in lessons. </a:t>
            </a:r>
          </a:p>
          <a:p>
            <a:r>
              <a:rPr lang="en-GB" dirty="0"/>
              <a:t>Passwords for Purple Mash and </a:t>
            </a:r>
            <a:r>
              <a:rPr lang="en-GB" dirty="0" err="1"/>
              <a:t>MyMaths</a:t>
            </a:r>
            <a:r>
              <a:rPr lang="en-GB" dirty="0"/>
              <a:t> have not changed – all this information will be sent home and stuck in the children's’ reading logs  - ASAP.</a:t>
            </a:r>
          </a:p>
          <a:p>
            <a:r>
              <a:rPr lang="en-GB" dirty="0"/>
              <a:t>We will focus on:</a:t>
            </a:r>
          </a:p>
          <a:p>
            <a:pPr lvl="1"/>
            <a:r>
              <a:rPr lang="en-GB" dirty="0"/>
              <a:t>Basic Skills - Learn how to save and retrieve own work. </a:t>
            </a:r>
          </a:p>
          <a:p>
            <a:pPr lvl="1"/>
            <a:r>
              <a:rPr lang="en-GB" dirty="0"/>
              <a:t>Learn how to change font style, size and colour.</a:t>
            </a:r>
          </a:p>
          <a:p>
            <a:pPr lvl="1"/>
            <a:r>
              <a:rPr lang="en-GB" dirty="0"/>
              <a:t>Use technology safely and respectfully</a:t>
            </a:r>
          </a:p>
          <a:p>
            <a:pPr lvl="1"/>
            <a:r>
              <a:rPr lang="en-GB" dirty="0"/>
              <a:t>Recognise common uses of information technology beyond school</a:t>
            </a:r>
          </a:p>
        </p:txBody>
      </p:sp>
      <p:sp>
        <p:nvSpPr>
          <p:cNvPr id="4" name="Rectangle 3"/>
          <p:cNvSpPr/>
          <p:nvPr/>
        </p:nvSpPr>
        <p:spPr>
          <a:xfrm>
            <a:off x="6534548" y="5579972"/>
            <a:ext cx="6096000" cy="1200329"/>
          </a:xfrm>
          <a:prstGeom prst="rect">
            <a:avLst/>
          </a:prstGeom>
        </p:spPr>
        <p:txBody>
          <a:bodyPr>
            <a:spAutoFit/>
          </a:bodyPr>
          <a:lstStyle/>
          <a:p>
            <a:r>
              <a:rPr lang="en-GB" sz="2400" dirty="0" err="1"/>
              <a:t>MyMaths</a:t>
            </a:r>
            <a:endParaRPr lang="en-GB" sz="2400" dirty="0"/>
          </a:p>
          <a:p>
            <a:r>
              <a:rPr lang="en-GB" sz="2400" dirty="0"/>
              <a:t>School login – </a:t>
            </a:r>
            <a:r>
              <a:rPr lang="en-GB" sz="2400" dirty="0" err="1"/>
              <a:t>nutfield</a:t>
            </a:r>
            <a:r>
              <a:rPr lang="en-GB" sz="2400" dirty="0"/>
              <a:t> </a:t>
            </a:r>
          </a:p>
          <a:p>
            <a:r>
              <a:rPr lang="en-GB" sz="2400" dirty="0"/>
              <a:t>School password – compass 86</a:t>
            </a:r>
          </a:p>
        </p:txBody>
      </p:sp>
    </p:spTree>
    <p:extLst>
      <p:ext uri="{BB962C8B-B14F-4D97-AF65-F5344CB8AC3E}">
        <p14:creationId xmlns:p14="http://schemas.microsoft.com/office/powerpoint/2010/main" val="4279579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41" y="-308896"/>
            <a:ext cx="9692640" cy="1325562"/>
          </a:xfrm>
        </p:spPr>
        <p:txBody>
          <a:bodyPr/>
          <a:lstStyle/>
          <a:p>
            <a:r>
              <a:rPr lang="en-US" dirty="0"/>
              <a:t>Science, Computing and D&amp;T</a:t>
            </a:r>
          </a:p>
        </p:txBody>
      </p:sp>
      <p:sp>
        <p:nvSpPr>
          <p:cNvPr id="3" name="Content Placeholder 2"/>
          <p:cNvSpPr>
            <a:spLocks noGrp="1"/>
          </p:cNvSpPr>
          <p:nvPr>
            <p:ph idx="1"/>
          </p:nvPr>
        </p:nvSpPr>
        <p:spPr>
          <a:xfrm>
            <a:off x="121841" y="1154144"/>
            <a:ext cx="11179572" cy="4773881"/>
          </a:xfrm>
        </p:spPr>
        <p:txBody>
          <a:bodyPr>
            <a:normAutofit/>
          </a:bodyPr>
          <a:lstStyle/>
          <a:p>
            <a:pPr lvl="1"/>
            <a:r>
              <a:rPr lang="en-GB" sz="2400" dirty="0"/>
              <a:t>Autumn – Bird Houses/Animal Habitats</a:t>
            </a:r>
          </a:p>
          <a:p>
            <a:pPr lvl="2"/>
            <a:r>
              <a:rPr lang="en-GB" sz="1800" dirty="0"/>
              <a:t>Design purposeful, functional, appealing products for themselves and other users based on design criteria.</a:t>
            </a:r>
          </a:p>
          <a:p>
            <a:pPr lvl="2"/>
            <a:r>
              <a:rPr lang="en-GB" sz="1800" dirty="0"/>
              <a:t>Build structures, exploring how they can be made stronger, stiffer and more stable.</a:t>
            </a:r>
          </a:p>
          <a:p>
            <a:pPr lvl="1"/>
            <a:r>
              <a:rPr lang="en-GB" sz="2200" dirty="0"/>
              <a:t>Spring</a:t>
            </a:r>
          </a:p>
          <a:p>
            <a:pPr lvl="2"/>
            <a:r>
              <a:rPr lang="en-GB" sz="1800" dirty="0"/>
              <a:t>use the basic principles of a healthy and varied diet to prepare dishes. </a:t>
            </a:r>
          </a:p>
          <a:p>
            <a:pPr lvl="2"/>
            <a:r>
              <a:rPr lang="en-GB" sz="1800" dirty="0"/>
              <a:t>Understand where food comes from. </a:t>
            </a:r>
          </a:p>
          <a:p>
            <a:pPr lvl="2"/>
            <a:r>
              <a:rPr lang="en-GB" sz="1800" dirty="0"/>
              <a:t>Plan and create a healthy savoury meal so that they are able to feed themselves and others a healthy and varied diet. </a:t>
            </a:r>
          </a:p>
          <a:p>
            <a:pPr lvl="1"/>
            <a:r>
              <a:rPr lang="en-GB" sz="2200" dirty="0"/>
              <a:t>Summer - </a:t>
            </a:r>
            <a:r>
              <a:rPr lang="en-GB" sz="2400" dirty="0"/>
              <a:t>Make own instruments out of different materials</a:t>
            </a:r>
            <a:endParaRPr lang="en-GB" sz="2200" dirty="0"/>
          </a:p>
          <a:p>
            <a:pPr lvl="2"/>
            <a:r>
              <a:rPr lang="en-GB" sz="1800" dirty="0"/>
              <a:t>Design purposeful, functional, appealing products for themselves and other users based on design criteria.</a:t>
            </a:r>
          </a:p>
          <a:p>
            <a:pPr lvl="2"/>
            <a:r>
              <a:rPr lang="en-GB" sz="1800" dirty="0"/>
              <a:t>Build structures, exploring how they can be made stronger, stiffer and more stable.</a:t>
            </a:r>
          </a:p>
        </p:txBody>
      </p:sp>
    </p:spTree>
    <p:extLst>
      <p:ext uri="{BB962C8B-B14F-4D97-AF65-F5344CB8AC3E}">
        <p14:creationId xmlns:p14="http://schemas.microsoft.com/office/powerpoint/2010/main" val="1159492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 Values</a:t>
            </a:r>
          </a:p>
        </p:txBody>
      </p:sp>
      <p:sp>
        <p:nvSpPr>
          <p:cNvPr id="3" name="Content Placeholder 2"/>
          <p:cNvSpPr>
            <a:spLocks noGrp="1"/>
          </p:cNvSpPr>
          <p:nvPr>
            <p:ph type="body" idx="1"/>
          </p:nvPr>
        </p:nvSpPr>
        <p:spPr/>
        <p:txBody>
          <a:bodyPr>
            <a:normAutofit/>
          </a:bodyPr>
          <a:lstStyle/>
          <a:p>
            <a:r>
              <a:rPr lang="en-US" dirty="0"/>
              <a:t>Community and Peace </a:t>
            </a:r>
            <a:r>
              <a:rPr lang="mr-IN" dirty="0"/>
              <a:t>–</a:t>
            </a:r>
            <a:r>
              <a:rPr lang="en-US" dirty="0"/>
              <a:t> Autumn </a:t>
            </a:r>
          </a:p>
          <a:p>
            <a:r>
              <a:rPr lang="en-US" dirty="0"/>
              <a:t>Wisdom and Hope - Spring</a:t>
            </a:r>
          </a:p>
          <a:p>
            <a:r>
              <a:rPr lang="en-US" dirty="0"/>
              <a:t>Dignity and Joy - Summer</a:t>
            </a:r>
          </a:p>
        </p:txBody>
      </p:sp>
    </p:spTree>
    <p:extLst>
      <p:ext uri="{BB962C8B-B14F-4D97-AF65-F5344CB8AC3E}">
        <p14:creationId xmlns:p14="http://schemas.microsoft.com/office/powerpoint/2010/main" val="830764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9E50A0-750C-8A72-5C30-B380787CFF2E}"/>
              </a:ext>
            </a:extLst>
          </p:cNvPr>
          <p:cNvSpPr>
            <a:spLocks noGrp="1"/>
          </p:cNvSpPr>
          <p:nvPr>
            <p:ph type="title"/>
          </p:nvPr>
        </p:nvSpPr>
        <p:spPr>
          <a:xfrm>
            <a:off x="849494" y="0"/>
            <a:ext cx="9692640" cy="1325562"/>
          </a:xfrm>
        </p:spPr>
        <p:txBody>
          <a:bodyPr/>
          <a:lstStyle/>
          <a:p>
            <a:r>
              <a:rPr lang="en-US" dirty="0"/>
              <a:t>Online Safety – KS1 </a:t>
            </a:r>
          </a:p>
        </p:txBody>
      </p:sp>
      <p:sp>
        <p:nvSpPr>
          <p:cNvPr id="8" name="Content Placeholder 7">
            <a:extLst>
              <a:ext uri="{FF2B5EF4-FFF2-40B4-BE49-F238E27FC236}">
                <a16:creationId xmlns:a16="http://schemas.microsoft.com/office/drawing/2014/main" id="{00E16B87-2E92-30FB-9269-412C5FE0F29C}"/>
              </a:ext>
            </a:extLst>
          </p:cNvPr>
          <p:cNvSpPr>
            <a:spLocks noGrp="1"/>
          </p:cNvSpPr>
          <p:nvPr>
            <p:ph idx="1"/>
          </p:nvPr>
        </p:nvSpPr>
        <p:spPr>
          <a:xfrm>
            <a:off x="849494" y="1325562"/>
            <a:ext cx="10080634" cy="4351337"/>
          </a:xfrm>
        </p:spPr>
        <p:txBody>
          <a:bodyPr/>
          <a:lstStyle/>
          <a:p>
            <a:r>
              <a:rPr lang="en-US" sz="2000" dirty="0"/>
              <a:t>The children will be accessing Purple Mash, Times Table Rock Stars and </a:t>
            </a:r>
            <a:r>
              <a:rPr lang="en-US" sz="2000" dirty="0" err="1"/>
              <a:t>MyMaths</a:t>
            </a:r>
            <a:r>
              <a:rPr lang="en-US" sz="2000" dirty="0"/>
              <a:t> in school. On these accounts they do not have access to any text, voice or note chat amongst themselves or other people.</a:t>
            </a:r>
          </a:p>
          <a:p>
            <a:r>
              <a:rPr lang="en-US" sz="2000" dirty="0"/>
              <a:t>At Nutfield Church Primary School we have a filtering service, which filters the internet when children or adults search online. This is provided by </a:t>
            </a:r>
            <a:r>
              <a:rPr lang="en-US" sz="2000" dirty="0" smtClean="0"/>
              <a:t>our school </a:t>
            </a:r>
            <a:r>
              <a:rPr lang="en-US" sz="2000" smtClean="0"/>
              <a:t>internet provider.. </a:t>
            </a:r>
            <a:endParaRPr lang="en-US" sz="2000" dirty="0"/>
          </a:p>
          <a:p>
            <a:r>
              <a:rPr lang="en-US" sz="2000" dirty="0"/>
              <a:t>We encourage all children to protect themselves in school online in their first Computing lessons. We do this by teaching the children what to do if something does come up on the iPads: turn their screen off and tell an adult. This is then investigated and reported. </a:t>
            </a:r>
          </a:p>
          <a:p>
            <a:r>
              <a:rPr lang="en-US" sz="2000" dirty="0"/>
              <a:t>Please do visit our Online Safety page on our school website, which is updated frequently, for helpful tips and links. </a:t>
            </a:r>
            <a:endParaRPr lang="en-US" dirty="0"/>
          </a:p>
          <a:p>
            <a:endParaRPr lang="en-US" dirty="0"/>
          </a:p>
        </p:txBody>
      </p:sp>
    </p:spTree>
    <p:extLst>
      <p:ext uri="{BB962C8B-B14F-4D97-AF65-F5344CB8AC3E}">
        <p14:creationId xmlns:p14="http://schemas.microsoft.com/office/powerpoint/2010/main" val="3171284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6620" y="-165181"/>
            <a:ext cx="9692640" cy="1325562"/>
          </a:xfrm>
        </p:spPr>
        <p:txBody>
          <a:bodyPr/>
          <a:lstStyle/>
          <a:p>
            <a:r>
              <a:rPr lang="en-US" dirty="0"/>
              <a:t>Geography and History</a:t>
            </a:r>
          </a:p>
        </p:txBody>
      </p:sp>
      <p:sp>
        <p:nvSpPr>
          <p:cNvPr id="3" name="Content Placeholder 2"/>
          <p:cNvSpPr>
            <a:spLocks noGrp="1"/>
          </p:cNvSpPr>
          <p:nvPr>
            <p:ph idx="1"/>
          </p:nvPr>
        </p:nvSpPr>
        <p:spPr>
          <a:xfrm>
            <a:off x="1276620" y="1297860"/>
            <a:ext cx="8595360" cy="795926"/>
          </a:xfrm>
        </p:spPr>
        <p:txBody>
          <a:bodyPr/>
          <a:lstStyle/>
          <a:p>
            <a:r>
              <a:rPr lang="en-GB" dirty="0"/>
              <a:t>We will be teaching Geography at the start of each term. After half term, we will be teaching History. </a:t>
            </a:r>
          </a:p>
          <a:p>
            <a:pPr marL="0" indent="0">
              <a:buNone/>
            </a:pPr>
            <a:endParaRPr lang="en-GB" dirty="0"/>
          </a:p>
          <a:p>
            <a:endParaRPr lang="en-GB" dirty="0"/>
          </a:p>
        </p:txBody>
      </p:sp>
      <p:graphicFrame>
        <p:nvGraphicFramePr>
          <p:cNvPr id="5" name="Table 4">
            <a:extLst>
              <a:ext uri="{FF2B5EF4-FFF2-40B4-BE49-F238E27FC236}">
                <a16:creationId xmlns:a16="http://schemas.microsoft.com/office/drawing/2014/main" id="{74192D1B-B667-1B41-896E-66134200C3E8}"/>
              </a:ext>
            </a:extLst>
          </p:cNvPr>
          <p:cNvGraphicFramePr>
            <a:graphicFrameLocks noGrp="1"/>
          </p:cNvGraphicFramePr>
          <p:nvPr>
            <p:extLst>
              <p:ext uri="{D42A27DB-BD31-4B8C-83A1-F6EECF244321}">
                <p14:modId xmlns:p14="http://schemas.microsoft.com/office/powerpoint/2010/main" val="2618372795"/>
              </p:ext>
            </p:extLst>
          </p:nvPr>
        </p:nvGraphicFramePr>
        <p:xfrm>
          <a:off x="725268" y="2093785"/>
          <a:ext cx="10103494" cy="2956064"/>
        </p:xfrm>
        <a:graphic>
          <a:graphicData uri="http://schemas.openxmlformats.org/drawingml/2006/table">
            <a:tbl>
              <a:tblPr firstRow="1" firstCol="1" bandRow="1">
                <a:tableStyleId>{5940675A-B579-460E-94D1-54222C63F5DA}</a:tableStyleId>
              </a:tblPr>
              <a:tblGrid>
                <a:gridCol w="1564020">
                  <a:extLst>
                    <a:ext uri="{9D8B030D-6E8A-4147-A177-3AD203B41FA5}">
                      <a16:colId xmlns:a16="http://schemas.microsoft.com/office/drawing/2014/main" val="176820012"/>
                    </a:ext>
                  </a:extLst>
                </a:gridCol>
                <a:gridCol w="1442779">
                  <a:extLst>
                    <a:ext uri="{9D8B030D-6E8A-4147-A177-3AD203B41FA5}">
                      <a16:colId xmlns:a16="http://schemas.microsoft.com/office/drawing/2014/main" val="2427718596"/>
                    </a:ext>
                  </a:extLst>
                </a:gridCol>
                <a:gridCol w="1537752">
                  <a:extLst>
                    <a:ext uri="{9D8B030D-6E8A-4147-A177-3AD203B41FA5}">
                      <a16:colId xmlns:a16="http://schemas.microsoft.com/office/drawing/2014/main" val="1516120317"/>
                    </a:ext>
                  </a:extLst>
                </a:gridCol>
                <a:gridCol w="1471069">
                  <a:extLst>
                    <a:ext uri="{9D8B030D-6E8A-4147-A177-3AD203B41FA5}">
                      <a16:colId xmlns:a16="http://schemas.microsoft.com/office/drawing/2014/main" val="2916166935"/>
                    </a:ext>
                  </a:extLst>
                </a:gridCol>
                <a:gridCol w="1410448">
                  <a:extLst>
                    <a:ext uri="{9D8B030D-6E8A-4147-A177-3AD203B41FA5}">
                      <a16:colId xmlns:a16="http://schemas.microsoft.com/office/drawing/2014/main" val="3877538817"/>
                    </a:ext>
                  </a:extLst>
                </a:gridCol>
                <a:gridCol w="1281123">
                  <a:extLst>
                    <a:ext uri="{9D8B030D-6E8A-4147-A177-3AD203B41FA5}">
                      <a16:colId xmlns:a16="http://schemas.microsoft.com/office/drawing/2014/main" val="1505199679"/>
                    </a:ext>
                  </a:extLst>
                </a:gridCol>
                <a:gridCol w="1396303">
                  <a:extLst>
                    <a:ext uri="{9D8B030D-6E8A-4147-A177-3AD203B41FA5}">
                      <a16:colId xmlns:a16="http://schemas.microsoft.com/office/drawing/2014/main" val="1771692935"/>
                    </a:ext>
                  </a:extLst>
                </a:gridCol>
              </a:tblGrid>
              <a:tr h="515936">
                <a:tc>
                  <a:txBody>
                    <a:bodyPr/>
                    <a:lstStyle/>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GB" sz="1800" b="1" dirty="0">
                          <a:effectLst/>
                        </a:rPr>
                        <a:t>Autumn 1</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GB" sz="1800" b="1" dirty="0">
                          <a:effectLst/>
                        </a:rPr>
                        <a:t>Autumn 2</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GB" sz="1800" b="1" dirty="0">
                          <a:effectLst/>
                        </a:rPr>
                        <a:t>Spring 1</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GB" sz="1800" b="1" dirty="0">
                          <a:effectLst/>
                        </a:rPr>
                        <a:t>Spring 2</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GB" sz="1800" b="1" dirty="0">
                          <a:effectLst/>
                        </a:rPr>
                        <a:t>Summer 1</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GB" sz="1800" b="1" dirty="0">
                          <a:effectLst/>
                        </a:rPr>
                        <a:t>Summer 2</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24154475"/>
                  </a:ext>
                </a:extLst>
              </a:tr>
              <a:tr h="1342848">
                <a:tc>
                  <a:txBody>
                    <a:bodyPr/>
                    <a:lstStyle/>
                    <a:p>
                      <a:pPr algn="ctr"/>
                      <a:r>
                        <a:rPr lang="en-GB" sz="1800" b="1" dirty="0">
                          <a:effectLst/>
                        </a:rPr>
                        <a:t> Geography</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Is it really round?</a:t>
                      </a:r>
                    </a:p>
                  </a:txBody>
                  <a:tcPr marL="68580" marR="68580" marT="0" marB="0" anchor="ctr"/>
                </a:tc>
                <a:tc>
                  <a:txBody>
                    <a:bodyPr/>
                    <a:lstStyle/>
                    <a:p>
                      <a:pPr algn="ct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A visit to China</a:t>
                      </a:r>
                    </a:p>
                    <a:p>
                      <a:pPr algn="ct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GB" sz="1800" dirty="0"/>
                        <a:t>Where shall we go?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82821299"/>
                  </a:ext>
                </a:extLst>
              </a:tr>
              <a:tr h="760327">
                <a:tc>
                  <a:txBody>
                    <a:bodyPr/>
                    <a:lstStyle/>
                    <a:p>
                      <a:pPr algn="ctr"/>
                      <a:r>
                        <a:rPr lang="en-GB" sz="1800" b="1" dirty="0">
                          <a:effectLst/>
                          <a:latin typeface="Calibri" panose="020F0502020204030204" pitchFamily="34" charset="0"/>
                          <a:ea typeface="Calibri" panose="020F0502020204030204" pitchFamily="34" charset="0"/>
                          <a:cs typeface="Times New Roman" panose="02020603050405020304" pitchFamily="18" charset="0"/>
                        </a:rPr>
                        <a:t>History</a:t>
                      </a:r>
                    </a:p>
                  </a:txBody>
                  <a:tcPr marL="68580" marR="68580" marT="0" marB="0" anchor="ctr"/>
                </a:tc>
                <a:tc>
                  <a:txBody>
                    <a:bodyPr/>
                    <a:lstStyle/>
                    <a:p>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r>
                        <a:rPr lang="en-GB" sz="1800" dirty="0"/>
                        <a:t>Gunpowder Plot </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GB" sz="1800" dirty="0"/>
                        <a:t>Women who made a difference </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GB" sz="1800" dirty="0"/>
                        <a:t>What it was like to be a child during WWII </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7491581"/>
                  </a:ext>
                </a:extLst>
              </a:tr>
            </a:tbl>
          </a:graphicData>
        </a:graphic>
      </p:graphicFrame>
      <p:sp>
        <p:nvSpPr>
          <p:cNvPr id="6" name="TextBox 5">
            <a:extLst>
              <a:ext uri="{FF2B5EF4-FFF2-40B4-BE49-F238E27FC236}">
                <a16:creationId xmlns:a16="http://schemas.microsoft.com/office/drawing/2014/main" id="{737DB67A-776A-0327-4AAD-B3748D140E78}"/>
              </a:ext>
            </a:extLst>
          </p:cNvPr>
          <p:cNvSpPr txBox="1"/>
          <p:nvPr/>
        </p:nvSpPr>
        <p:spPr>
          <a:xfrm>
            <a:off x="3043084" y="5244589"/>
            <a:ext cx="6105832" cy="1477328"/>
          </a:xfrm>
          <a:prstGeom prst="rect">
            <a:avLst/>
          </a:prstGeom>
          <a:noFill/>
        </p:spPr>
        <p:txBody>
          <a:bodyPr wrap="square">
            <a:spAutoFit/>
          </a:bodyPr>
          <a:lstStyle/>
          <a:p>
            <a:pPr algn="ctr"/>
            <a:r>
              <a:rPr lang="en-GB" sz="1800" dirty="0"/>
              <a:t>It is our aim to make learning fun for your children.</a:t>
            </a:r>
          </a:p>
          <a:p>
            <a:pPr algn="ctr"/>
            <a:r>
              <a:rPr lang="en-GB" sz="1800" dirty="0"/>
              <a:t>We want to create a buzz for learning.</a:t>
            </a:r>
          </a:p>
          <a:p>
            <a:pPr algn="ctr"/>
            <a:r>
              <a:rPr lang="en-GB" sz="1800" dirty="0"/>
              <a:t>We will create this through theme days, trips and exciting lessons.</a:t>
            </a:r>
          </a:p>
          <a:p>
            <a:pPr algn="ctr"/>
            <a:r>
              <a:rPr lang="en-GB" sz="1800" dirty="0"/>
              <a:t>Please help us to nurture this excitement.</a:t>
            </a:r>
          </a:p>
        </p:txBody>
      </p:sp>
    </p:spTree>
    <p:extLst>
      <p:ext uri="{BB962C8B-B14F-4D97-AF65-F5344CB8AC3E}">
        <p14:creationId xmlns:p14="http://schemas.microsoft.com/office/powerpoint/2010/main" val="1611923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alphaModFix amt="20000"/>
          </a:blip>
          <a:stretch>
            <a:fillRect/>
          </a:stretch>
        </p:blipFill>
        <p:spPr>
          <a:xfrm>
            <a:off x="844375" y="0"/>
            <a:ext cx="10110137" cy="6908304"/>
          </a:xfrm>
          <a:prstGeom prst="rect">
            <a:avLst/>
          </a:prstGeom>
        </p:spPr>
      </p:pic>
      <p:sp>
        <p:nvSpPr>
          <p:cNvPr id="9" name="Title 1"/>
          <p:cNvSpPr>
            <a:spLocks noGrp="1"/>
          </p:cNvSpPr>
          <p:nvPr>
            <p:ph type="title"/>
          </p:nvPr>
        </p:nvSpPr>
        <p:spPr>
          <a:xfrm>
            <a:off x="1261872" y="365760"/>
            <a:ext cx="9692640" cy="1325562"/>
          </a:xfrm>
        </p:spPr>
        <p:txBody>
          <a:bodyPr>
            <a:normAutofit/>
          </a:bodyPr>
          <a:lstStyle/>
          <a:p>
            <a:r>
              <a:rPr lang="en-US" sz="4400" dirty="0"/>
              <a:t>Expressive Arts</a:t>
            </a:r>
          </a:p>
        </p:txBody>
      </p:sp>
      <p:sp>
        <p:nvSpPr>
          <p:cNvPr id="10" name="Content Placeholder 2"/>
          <p:cNvSpPr txBox="1">
            <a:spLocks/>
          </p:cNvSpPr>
          <p:nvPr/>
        </p:nvSpPr>
        <p:spPr>
          <a:xfrm>
            <a:off x="1261872" y="1828800"/>
            <a:ext cx="9268476" cy="4351337"/>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200" kern="1200" spc="1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300"/>
              </a:spcBef>
              <a:spcAft>
                <a:spcPts val="30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300"/>
              </a:spcBef>
              <a:spcAft>
                <a:spcPts val="30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300"/>
              </a:spcBef>
              <a:spcAft>
                <a:spcPts val="30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a:spcBef>
                <a:spcPts val="200"/>
              </a:spcBef>
            </a:pPr>
            <a:r>
              <a:rPr lang="en-GB" sz="2000" dirty="0">
                <a:solidFill>
                  <a:schemeClr val="tx1"/>
                </a:solidFill>
              </a:rPr>
              <a:t>Our Art will be linked to our curriculum but also to specific artists such as Clarice Cliff.</a:t>
            </a:r>
          </a:p>
          <a:p>
            <a:pPr>
              <a:spcBef>
                <a:spcPts val="200"/>
              </a:spcBef>
            </a:pPr>
            <a:r>
              <a:rPr lang="en-GB" sz="2000" dirty="0">
                <a:solidFill>
                  <a:schemeClr val="tx1"/>
                </a:solidFill>
              </a:rPr>
              <a:t>We will be looking at:</a:t>
            </a:r>
          </a:p>
          <a:p>
            <a:pPr marL="285750" indent="-285750">
              <a:spcBef>
                <a:spcPts val="200"/>
              </a:spcBef>
              <a:buFont typeface="Arial" panose="020B0604020202020204" pitchFamily="34" charset="0"/>
              <a:buChar char="•"/>
            </a:pPr>
            <a:r>
              <a:rPr lang="en-GB" sz="2000" dirty="0">
                <a:solidFill>
                  <a:schemeClr val="tx1"/>
                </a:solidFill>
              </a:rPr>
              <a:t>Mixing colours</a:t>
            </a:r>
          </a:p>
          <a:p>
            <a:pPr marL="285750" indent="-285750">
              <a:spcBef>
                <a:spcPts val="200"/>
              </a:spcBef>
              <a:buFont typeface="Arial" panose="020B0604020202020204" pitchFamily="34" charset="0"/>
              <a:buChar char="•"/>
            </a:pPr>
            <a:r>
              <a:rPr lang="en-GB" sz="2000" dirty="0">
                <a:solidFill>
                  <a:schemeClr val="tx1"/>
                </a:solidFill>
              </a:rPr>
              <a:t>Use of colour </a:t>
            </a:r>
          </a:p>
          <a:p>
            <a:pPr marL="285750" indent="-285750">
              <a:spcBef>
                <a:spcPts val="200"/>
              </a:spcBef>
              <a:buFont typeface="Arial" panose="020B0604020202020204" pitchFamily="34" charset="0"/>
              <a:buChar char="•"/>
            </a:pPr>
            <a:r>
              <a:rPr lang="en-GB" sz="2000" dirty="0">
                <a:solidFill>
                  <a:schemeClr val="tx1"/>
                </a:solidFill>
              </a:rPr>
              <a:t>Drawing and sketching techniques </a:t>
            </a:r>
          </a:p>
          <a:p>
            <a:pPr marL="285750" indent="-285750">
              <a:spcBef>
                <a:spcPts val="200"/>
              </a:spcBef>
              <a:buFont typeface="Arial" panose="020B0604020202020204" pitchFamily="34" charset="0"/>
              <a:buChar char="•"/>
            </a:pPr>
            <a:r>
              <a:rPr lang="en-GB" sz="2000" dirty="0">
                <a:solidFill>
                  <a:schemeClr val="tx1"/>
                </a:solidFill>
              </a:rPr>
              <a:t>Clay sculpturing</a:t>
            </a:r>
          </a:p>
          <a:p>
            <a:pPr marL="285750" indent="-285750">
              <a:spcBef>
                <a:spcPts val="200"/>
              </a:spcBef>
              <a:buFont typeface="Arial" panose="020B0604020202020204" pitchFamily="34" charset="0"/>
              <a:buChar char="•"/>
            </a:pPr>
            <a:r>
              <a:rPr lang="en-GB" sz="2000" dirty="0">
                <a:solidFill>
                  <a:schemeClr val="tx1"/>
                </a:solidFill>
              </a:rPr>
              <a:t>African animals</a:t>
            </a:r>
          </a:p>
          <a:p>
            <a:pPr marL="285750" indent="-285750">
              <a:spcBef>
                <a:spcPts val="200"/>
              </a:spcBef>
              <a:buFont typeface="Arial" panose="020B0604020202020204" pitchFamily="34" charset="0"/>
              <a:buChar char="•"/>
            </a:pPr>
            <a:r>
              <a:rPr lang="en-GB" sz="2000" dirty="0">
                <a:solidFill>
                  <a:schemeClr val="tx1"/>
                </a:solidFill>
              </a:rPr>
              <a:t>African landscapes</a:t>
            </a:r>
          </a:p>
          <a:p>
            <a:pPr marL="285750" indent="-285750">
              <a:buFont typeface="Arial" charset="0"/>
              <a:buChar char="•"/>
            </a:pPr>
            <a:r>
              <a:rPr lang="en-GB" sz="2800" dirty="0">
                <a:solidFill>
                  <a:schemeClr val="tx1"/>
                </a:solidFill>
              </a:rPr>
              <a:t>We use a programme called ‘Charanga.’ This allows children to explore music through voice, recorders and percussion instruments. </a:t>
            </a:r>
          </a:p>
          <a:p>
            <a:pPr marL="285750" indent="-285750">
              <a:buFont typeface="Arial" charset="0"/>
              <a:buChar char="•"/>
            </a:pPr>
            <a:r>
              <a:rPr lang="en-GB" sz="2800" dirty="0">
                <a:solidFill>
                  <a:schemeClr val="tx1"/>
                </a:solidFill>
              </a:rPr>
              <a:t>In Autumn 2 we will start to learn the songs for the KS1 Nativity.</a:t>
            </a:r>
          </a:p>
        </p:txBody>
      </p:sp>
    </p:spTree>
    <p:extLst>
      <p:ext uri="{BB962C8B-B14F-4D97-AF65-F5344CB8AC3E}">
        <p14:creationId xmlns:p14="http://schemas.microsoft.com/office/powerpoint/2010/main" val="580145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991983-DD22-4D43-83B3-9854FDE85BD3}"/>
              </a:ext>
            </a:extLst>
          </p:cNvPr>
          <p:cNvSpPr>
            <a:spLocks noGrp="1"/>
          </p:cNvSpPr>
          <p:nvPr>
            <p:ph type="ctrTitle"/>
          </p:nvPr>
        </p:nvSpPr>
        <p:spPr/>
        <p:txBody>
          <a:bodyPr/>
          <a:lstStyle/>
          <a:p>
            <a:r>
              <a:rPr lang="en-US" dirty="0"/>
              <a:t>Last few notices</a:t>
            </a:r>
          </a:p>
        </p:txBody>
      </p:sp>
      <p:sp>
        <p:nvSpPr>
          <p:cNvPr id="8" name="Subtitle 7">
            <a:extLst>
              <a:ext uri="{FF2B5EF4-FFF2-40B4-BE49-F238E27FC236}">
                <a16:creationId xmlns:a16="http://schemas.microsoft.com/office/drawing/2014/main" id="{7413A15D-A748-7045-9837-B28C16DB70DC}"/>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69565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7FAB2-5D74-4192-B550-405C17A09EB8}"/>
              </a:ext>
            </a:extLst>
          </p:cNvPr>
          <p:cNvSpPr>
            <a:spLocks noGrp="1"/>
          </p:cNvSpPr>
          <p:nvPr>
            <p:ph type="title"/>
          </p:nvPr>
        </p:nvSpPr>
        <p:spPr/>
        <p:txBody>
          <a:bodyPr/>
          <a:lstStyle/>
          <a:p>
            <a:r>
              <a:rPr lang="en-GB" dirty="0"/>
              <a:t>SATs (Special Challenges)	</a:t>
            </a:r>
          </a:p>
        </p:txBody>
      </p:sp>
      <p:sp>
        <p:nvSpPr>
          <p:cNvPr id="3" name="Content Placeholder 2">
            <a:extLst>
              <a:ext uri="{FF2B5EF4-FFF2-40B4-BE49-F238E27FC236}">
                <a16:creationId xmlns:a16="http://schemas.microsoft.com/office/drawing/2014/main" id="{890133B5-6A95-4BC4-BEE5-CD7566B9B2DD}"/>
              </a:ext>
            </a:extLst>
          </p:cNvPr>
          <p:cNvSpPr>
            <a:spLocks noGrp="1"/>
          </p:cNvSpPr>
          <p:nvPr>
            <p:ph sz="half" idx="1"/>
          </p:nvPr>
        </p:nvSpPr>
        <p:spPr/>
        <p:txBody>
          <a:bodyPr>
            <a:normAutofit fontScale="92500"/>
          </a:bodyPr>
          <a:lstStyle/>
          <a:p>
            <a:r>
              <a:rPr lang="en-GB" sz="2400" dirty="0"/>
              <a:t>First thing you need to remember is…. Don’t worry!</a:t>
            </a:r>
          </a:p>
          <a:p>
            <a:r>
              <a:rPr lang="en-GB" sz="2400" dirty="0"/>
              <a:t>We want the children to be happy, successfully and well-rounded.</a:t>
            </a:r>
          </a:p>
          <a:p>
            <a:r>
              <a:rPr lang="en-GB" sz="2400" dirty="0"/>
              <a:t>SATS assessments will take place in the summer term. Children are assessed in Reading, Writing, EGPS, Maths (reasoning and arithmetic)</a:t>
            </a:r>
          </a:p>
          <a:p>
            <a:r>
              <a:rPr lang="en-GB" sz="2400" dirty="0"/>
              <a:t>More details will come during the school SATS meeting.</a:t>
            </a:r>
          </a:p>
        </p:txBody>
      </p:sp>
      <p:sp>
        <p:nvSpPr>
          <p:cNvPr id="4" name="Content Placeholder 3">
            <a:extLst>
              <a:ext uri="{FF2B5EF4-FFF2-40B4-BE49-F238E27FC236}">
                <a16:creationId xmlns:a16="http://schemas.microsoft.com/office/drawing/2014/main" id="{F4BD55E6-A740-4508-BFC5-DB4B65ADB955}"/>
              </a:ext>
            </a:extLst>
          </p:cNvPr>
          <p:cNvSpPr>
            <a:spLocks noGrp="1"/>
          </p:cNvSpPr>
          <p:nvPr>
            <p:ph sz="half" idx="2"/>
          </p:nvPr>
        </p:nvSpPr>
        <p:spPr/>
        <p:txBody>
          <a:bodyPr>
            <a:normAutofit fontScale="92500"/>
          </a:bodyPr>
          <a:lstStyle/>
          <a:p>
            <a:r>
              <a:rPr lang="en-GB" dirty="0"/>
              <a:t>There is a SATs meeting for Parents and Carers on Thursday 16</a:t>
            </a:r>
            <a:r>
              <a:rPr lang="en-GB" baseline="30000" dirty="0"/>
              <a:t>th</a:t>
            </a:r>
            <a:r>
              <a:rPr lang="en-GB" dirty="0"/>
              <a:t> November 2023 at 3.30pm in the Hall. </a:t>
            </a:r>
          </a:p>
        </p:txBody>
      </p:sp>
    </p:spTree>
    <p:extLst>
      <p:ext uri="{BB962C8B-B14F-4D97-AF65-F5344CB8AC3E}">
        <p14:creationId xmlns:p14="http://schemas.microsoft.com/office/powerpoint/2010/main" val="332763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0DDEB-BD18-42BE-A139-7FC20BF2AB7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6A5083E-F5B9-474E-A11A-E8545C2AF3ED}"/>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E4748917-D58A-4E27-91A0-A1CF4E50A855}"/>
              </a:ext>
            </a:extLst>
          </p:cNvPr>
          <p:cNvSpPr>
            <a:spLocks noGrp="1"/>
          </p:cNvSpPr>
          <p:nvPr>
            <p:ph sz="half" idx="2"/>
          </p:nvPr>
        </p:nvSpPr>
        <p:spPr/>
        <p:txBody>
          <a:bodyPr/>
          <a:lstStyle/>
          <a:p>
            <a:endParaRPr lang="en-GB"/>
          </a:p>
        </p:txBody>
      </p:sp>
      <p:sp>
        <p:nvSpPr>
          <p:cNvPr id="5" name="Title 1">
            <a:extLst>
              <a:ext uri="{FF2B5EF4-FFF2-40B4-BE49-F238E27FC236}">
                <a16:creationId xmlns:a16="http://schemas.microsoft.com/office/drawing/2014/main" id="{93766B89-E0D2-4703-9411-A0F8409507FD}"/>
              </a:ext>
            </a:extLst>
          </p:cNvPr>
          <p:cNvSpPr txBox="1">
            <a:spLocks/>
          </p:cNvSpPr>
          <p:nvPr/>
        </p:nvSpPr>
        <p:spPr>
          <a:xfrm>
            <a:off x="609598" y="478895"/>
            <a:ext cx="10960100" cy="99430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GB"/>
              <a:t>Groupings</a:t>
            </a:r>
            <a:endParaRPr lang="en-GB" dirty="0"/>
          </a:p>
        </p:txBody>
      </p:sp>
      <p:sp>
        <p:nvSpPr>
          <p:cNvPr id="6" name="Content Placeholder 2">
            <a:extLst>
              <a:ext uri="{FF2B5EF4-FFF2-40B4-BE49-F238E27FC236}">
                <a16:creationId xmlns:a16="http://schemas.microsoft.com/office/drawing/2014/main" id="{67F002F6-BE78-4CB5-AF7D-815249A7DC07}"/>
              </a:ext>
            </a:extLst>
          </p:cNvPr>
          <p:cNvSpPr txBox="1">
            <a:spLocks/>
          </p:cNvSpPr>
          <p:nvPr/>
        </p:nvSpPr>
        <p:spPr>
          <a:xfrm>
            <a:off x="1007535" y="1513946"/>
            <a:ext cx="10176933" cy="4578880"/>
          </a:xfrm>
          <a:prstGeom prst="rect">
            <a:avLst/>
          </a:prstGeom>
        </p:spPr>
        <p:txBody>
          <a:bodyPr vert="horz" lIns="91440" tIns="45720" rIns="91440" bIns="45720" rtlCol="0">
            <a:normAutofit fontScale="92500" lnSpcReduction="2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285750" indent="-285750"/>
            <a:r>
              <a:rPr lang="en-GB" sz="2400"/>
              <a:t>Children have Phonics, Maths and English every morning.</a:t>
            </a:r>
          </a:p>
          <a:p>
            <a:endParaRPr lang="en-GB" sz="1050"/>
          </a:p>
          <a:p>
            <a:pPr marL="342900" indent="-342900"/>
            <a:r>
              <a:rPr lang="en-GB" sz="2400"/>
              <a:t>Children may be grouped for these subjects.</a:t>
            </a:r>
          </a:p>
          <a:p>
            <a:endParaRPr lang="en-GB" sz="1050"/>
          </a:p>
          <a:p>
            <a:pPr marL="285750" indent="-285750"/>
            <a:r>
              <a:rPr lang="en-GB" sz="2400"/>
              <a:t>If they are, children are initially grouped according to data from the previous year, and this is subject to change as the year progresses.</a:t>
            </a:r>
          </a:p>
          <a:p>
            <a:endParaRPr lang="en-GB" sz="1050"/>
          </a:p>
          <a:p>
            <a:pPr marL="285750" indent="-285750"/>
            <a:r>
              <a:rPr lang="en-GB" sz="2400"/>
              <a:t>There are three categories: children working towards the expected standard, children working at the expected standard and children working at greater depth within the expected standard. Independent classwork is differentiated to support the needs and ability of your child.</a:t>
            </a:r>
          </a:p>
          <a:p>
            <a:endParaRPr lang="en-GB" sz="1050"/>
          </a:p>
          <a:p>
            <a:pPr marL="285750" indent="-285750"/>
            <a:r>
              <a:rPr lang="en-GB" sz="2400"/>
              <a:t>Groups are flexible – they are reviewed and monitored regularly.</a:t>
            </a:r>
            <a:endParaRPr lang="en-GB" sz="2400" dirty="0"/>
          </a:p>
        </p:txBody>
      </p:sp>
    </p:spTree>
    <p:extLst>
      <p:ext uri="{BB962C8B-B14F-4D97-AF65-F5344CB8AC3E}">
        <p14:creationId xmlns:p14="http://schemas.microsoft.com/office/powerpoint/2010/main" val="1241262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Homework 	</a:t>
            </a:r>
          </a:p>
        </p:txBody>
      </p:sp>
      <p:sp>
        <p:nvSpPr>
          <p:cNvPr id="3" name="Content Placeholder 2"/>
          <p:cNvSpPr>
            <a:spLocks noGrp="1"/>
          </p:cNvSpPr>
          <p:nvPr>
            <p:ph sz="half" idx="1"/>
          </p:nvPr>
        </p:nvSpPr>
        <p:spPr>
          <a:xfrm>
            <a:off x="1261872" y="1828800"/>
            <a:ext cx="3708334" cy="1600200"/>
          </a:xfrm>
        </p:spPr>
        <p:txBody>
          <a:bodyPr>
            <a:normAutofit/>
          </a:bodyPr>
          <a:lstStyle/>
          <a:p>
            <a:pPr marL="0" indent="0">
              <a:buNone/>
            </a:pPr>
            <a:r>
              <a:rPr lang="en-GB" sz="2000" dirty="0"/>
              <a:t>Times Table Rock Stars</a:t>
            </a:r>
          </a:p>
          <a:p>
            <a:pPr marL="0" indent="0">
              <a:buNone/>
            </a:pPr>
            <a:r>
              <a:rPr lang="en-GB" sz="2000" dirty="0"/>
              <a:t>10 Spellings set on Purple Mash</a:t>
            </a:r>
          </a:p>
          <a:p>
            <a:pPr marL="0" indent="0">
              <a:buNone/>
            </a:pPr>
            <a:r>
              <a:rPr lang="en-GB" sz="2000" dirty="0"/>
              <a:t>15 minutes of daily Reading</a:t>
            </a:r>
          </a:p>
        </p:txBody>
      </p:sp>
    </p:spTree>
    <p:extLst>
      <p:ext uri="{BB962C8B-B14F-4D97-AF65-F5344CB8AC3E}">
        <p14:creationId xmlns:p14="http://schemas.microsoft.com/office/powerpoint/2010/main" val="262683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nline Media 7" descr="What is Times Tables Rock Stars? Parents and Carers Guide">
            <a:hlinkClick r:id="" action="ppaction://media"/>
            <a:extLst>
              <a:ext uri="{FF2B5EF4-FFF2-40B4-BE49-F238E27FC236}">
                <a16:creationId xmlns:a16="http://schemas.microsoft.com/office/drawing/2014/main" id="{CF100F74-BB74-E620-F657-CF7D482D51D3}"/>
              </a:ext>
            </a:extLst>
          </p:cNvPr>
          <p:cNvPicPr>
            <a:picLocks noRot="1" noChangeAspect="1"/>
          </p:cNvPicPr>
          <p:nvPr>
            <a:videoFile r:link="rId1"/>
          </p:nvPr>
        </p:nvPicPr>
        <p:blipFill>
          <a:blip r:embed="rId4"/>
          <a:stretch>
            <a:fillRect/>
          </a:stretch>
        </p:blipFill>
        <p:spPr>
          <a:xfrm>
            <a:off x="795037" y="655176"/>
            <a:ext cx="9818845" cy="5547647"/>
          </a:xfrm>
          <a:prstGeom prst="rect">
            <a:avLst/>
          </a:prstGeom>
        </p:spPr>
      </p:pic>
      <p:sp>
        <p:nvSpPr>
          <p:cNvPr id="10" name="Title 9">
            <a:extLst>
              <a:ext uri="{FF2B5EF4-FFF2-40B4-BE49-F238E27FC236}">
                <a16:creationId xmlns:a16="http://schemas.microsoft.com/office/drawing/2014/main" id="{3BD2292A-16CC-8D6C-16AA-FF96DB3B71D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14004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D219A-FD61-B674-A6F6-6D6B29617B5B}"/>
              </a:ext>
            </a:extLst>
          </p:cNvPr>
          <p:cNvSpPr>
            <a:spLocks noGrp="1"/>
          </p:cNvSpPr>
          <p:nvPr>
            <p:ph type="title"/>
          </p:nvPr>
        </p:nvSpPr>
        <p:spPr/>
        <p:txBody>
          <a:bodyPr/>
          <a:lstStyle/>
          <a:p>
            <a:r>
              <a:rPr lang="en-US" dirty="0" err="1"/>
              <a:t>play.ttrockstars.com</a:t>
            </a:r>
            <a:r>
              <a:rPr lang="en-US" dirty="0"/>
              <a:t>/</a:t>
            </a:r>
          </a:p>
        </p:txBody>
      </p:sp>
      <p:pic>
        <p:nvPicPr>
          <p:cNvPr id="10" name="Picture 9">
            <a:extLst>
              <a:ext uri="{FF2B5EF4-FFF2-40B4-BE49-F238E27FC236}">
                <a16:creationId xmlns:a16="http://schemas.microsoft.com/office/drawing/2014/main" id="{78EFE81F-CFB6-C42F-D8F3-4A2EB07FCAC9}"/>
              </a:ext>
            </a:extLst>
          </p:cNvPr>
          <p:cNvPicPr>
            <a:picLocks noChangeAspect="1"/>
          </p:cNvPicPr>
          <p:nvPr/>
        </p:nvPicPr>
        <p:blipFill>
          <a:blip r:embed="rId2"/>
          <a:stretch>
            <a:fillRect/>
          </a:stretch>
        </p:blipFill>
        <p:spPr>
          <a:xfrm>
            <a:off x="1887794" y="1861332"/>
            <a:ext cx="7772400" cy="4255280"/>
          </a:xfrm>
          <a:prstGeom prst="rect">
            <a:avLst/>
          </a:prstGeom>
        </p:spPr>
      </p:pic>
      <p:sp>
        <p:nvSpPr>
          <p:cNvPr id="11" name="Oval 10">
            <a:extLst>
              <a:ext uri="{FF2B5EF4-FFF2-40B4-BE49-F238E27FC236}">
                <a16:creationId xmlns:a16="http://schemas.microsoft.com/office/drawing/2014/main" id="{0E03B47B-1690-CE7A-577C-AE0B5DEBE1AF}"/>
              </a:ext>
            </a:extLst>
          </p:cNvPr>
          <p:cNvSpPr/>
          <p:nvPr/>
        </p:nvSpPr>
        <p:spPr>
          <a:xfrm>
            <a:off x="5007078" y="3988972"/>
            <a:ext cx="1533832" cy="819002"/>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2719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12844D-AE9F-489E-8F1A-82FB0AB4E8BA}"/>
              </a:ext>
            </a:extLst>
          </p:cNvPr>
          <p:cNvPicPr>
            <a:picLocks noChangeAspect="1"/>
          </p:cNvPicPr>
          <p:nvPr/>
        </p:nvPicPr>
        <p:blipFill>
          <a:blip r:embed="rId2"/>
          <a:stretch>
            <a:fillRect/>
          </a:stretch>
        </p:blipFill>
        <p:spPr>
          <a:xfrm>
            <a:off x="2209800" y="252873"/>
            <a:ext cx="7772400" cy="2601640"/>
          </a:xfrm>
          <a:prstGeom prst="rect">
            <a:avLst/>
          </a:prstGeom>
        </p:spPr>
      </p:pic>
      <p:sp>
        <p:nvSpPr>
          <p:cNvPr id="4" name="Oval 3">
            <a:extLst>
              <a:ext uri="{FF2B5EF4-FFF2-40B4-BE49-F238E27FC236}">
                <a16:creationId xmlns:a16="http://schemas.microsoft.com/office/drawing/2014/main" id="{FE59C472-4040-54D5-F4C2-39B46B387056}"/>
              </a:ext>
            </a:extLst>
          </p:cNvPr>
          <p:cNvSpPr/>
          <p:nvPr/>
        </p:nvSpPr>
        <p:spPr>
          <a:xfrm>
            <a:off x="5329084" y="1530871"/>
            <a:ext cx="1533832" cy="819002"/>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C26E084-BFCB-B6AD-7EF6-C414622C52FA}"/>
              </a:ext>
            </a:extLst>
          </p:cNvPr>
          <p:cNvPicPr>
            <a:picLocks noChangeAspect="1"/>
          </p:cNvPicPr>
          <p:nvPr/>
        </p:nvPicPr>
        <p:blipFill>
          <a:blip r:embed="rId3"/>
          <a:stretch>
            <a:fillRect/>
          </a:stretch>
        </p:blipFill>
        <p:spPr>
          <a:xfrm>
            <a:off x="2940050" y="3032740"/>
            <a:ext cx="6311900" cy="3454400"/>
          </a:xfrm>
          <a:prstGeom prst="rect">
            <a:avLst/>
          </a:prstGeom>
        </p:spPr>
      </p:pic>
    </p:spTree>
    <p:extLst>
      <p:ext uri="{BB962C8B-B14F-4D97-AF65-F5344CB8AC3E}">
        <p14:creationId xmlns:p14="http://schemas.microsoft.com/office/powerpoint/2010/main" val="2386232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41E5346-EC06-014A-AE15-7490F5122F53}"/>
              </a:ext>
            </a:extLst>
          </p:cNvPr>
          <p:cNvSpPr>
            <a:spLocks noGrp="1"/>
          </p:cNvSpPr>
          <p:nvPr>
            <p:ph type="title"/>
          </p:nvPr>
        </p:nvSpPr>
        <p:spPr>
          <a:xfrm>
            <a:off x="521131" y="-2934273"/>
            <a:ext cx="9418320" cy="4041648"/>
          </a:xfrm>
        </p:spPr>
        <p:txBody>
          <a:bodyPr/>
          <a:lstStyle/>
          <a:p>
            <a:r>
              <a:rPr lang="en-US" dirty="0"/>
              <a:t>Our Timetable</a:t>
            </a:r>
          </a:p>
        </p:txBody>
      </p:sp>
      <p:pic>
        <p:nvPicPr>
          <p:cNvPr id="3" name="Picture 2">
            <a:extLst>
              <a:ext uri="{FF2B5EF4-FFF2-40B4-BE49-F238E27FC236}">
                <a16:creationId xmlns:a16="http://schemas.microsoft.com/office/drawing/2014/main" id="{048784B2-F5A0-6610-2E0C-CD51424D200D}"/>
              </a:ext>
            </a:extLst>
          </p:cNvPr>
          <p:cNvPicPr>
            <a:picLocks noChangeAspect="1"/>
          </p:cNvPicPr>
          <p:nvPr/>
        </p:nvPicPr>
        <p:blipFill>
          <a:blip r:embed="rId3"/>
          <a:stretch>
            <a:fillRect/>
          </a:stretch>
        </p:blipFill>
        <p:spPr>
          <a:xfrm>
            <a:off x="1344340" y="1107375"/>
            <a:ext cx="8791178" cy="5102022"/>
          </a:xfrm>
          <a:prstGeom prst="rect">
            <a:avLst/>
          </a:prstGeom>
        </p:spPr>
      </p:pic>
    </p:spTree>
    <p:extLst>
      <p:ext uri="{BB962C8B-B14F-4D97-AF65-F5344CB8AC3E}">
        <p14:creationId xmlns:p14="http://schemas.microsoft.com/office/powerpoint/2010/main" val="19342610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ADCCFA-FC47-EC79-2B10-881F1DA23B57}"/>
              </a:ext>
            </a:extLst>
          </p:cNvPr>
          <p:cNvPicPr>
            <a:picLocks noChangeAspect="1"/>
          </p:cNvPicPr>
          <p:nvPr/>
        </p:nvPicPr>
        <p:blipFill>
          <a:blip r:embed="rId2"/>
          <a:stretch>
            <a:fillRect/>
          </a:stretch>
        </p:blipFill>
        <p:spPr>
          <a:xfrm>
            <a:off x="6096000" y="0"/>
            <a:ext cx="4807324" cy="6858000"/>
          </a:xfrm>
          <a:prstGeom prst="rect">
            <a:avLst/>
          </a:prstGeom>
        </p:spPr>
      </p:pic>
      <p:pic>
        <p:nvPicPr>
          <p:cNvPr id="8" name="Picture 7">
            <a:extLst>
              <a:ext uri="{FF2B5EF4-FFF2-40B4-BE49-F238E27FC236}">
                <a16:creationId xmlns:a16="http://schemas.microsoft.com/office/drawing/2014/main" id="{03AD983B-7503-E6E7-DF4D-1C874B1EDD24}"/>
              </a:ext>
            </a:extLst>
          </p:cNvPr>
          <p:cNvPicPr>
            <a:picLocks noChangeAspect="1"/>
          </p:cNvPicPr>
          <p:nvPr/>
        </p:nvPicPr>
        <p:blipFill>
          <a:blip r:embed="rId3"/>
          <a:stretch>
            <a:fillRect/>
          </a:stretch>
        </p:blipFill>
        <p:spPr>
          <a:xfrm>
            <a:off x="176980" y="518755"/>
            <a:ext cx="5558650" cy="5601825"/>
          </a:xfrm>
          <a:prstGeom prst="rect">
            <a:avLst/>
          </a:prstGeom>
        </p:spPr>
      </p:pic>
      <p:sp>
        <p:nvSpPr>
          <p:cNvPr id="10" name="Oval 9">
            <a:extLst>
              <a:ext uri="{FF2B5EF4-FFF2-40B4-BE49-F238E27FC236}">
                <a16:creationId xmlns:a16="http://schemas.microsoft.com/office/drawing/2014/main" id="{2DEA724C-9B60-C847-0403-91EA38662B12}"/>
              </a:ext>
            </a:extLst>
          </p:cNvPr>
          <p:cNvSpPr/>
          <p:nvPr/>
        </p:nvSpPr>
        <p:spPr>
          <a:xfrm>
            <a:off x="3126658" y="3319667"/>
            <a:ext cx="2403986" cy="1886514"/>
          </a:xfrm>
          <a:prstGeom prst="ellipse">
            <a:avLst/>
          </a:pr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04734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E50991-1823-E798-1198-29E9FE57DB0E}"/>
              </a:ext>
            </a:extLst>
          </p:cNvPr>
          <p:cNvPicPr>
            <a:picLocks noChangeAspect="1"/>
          </p:cNvPicPr>
          <p:nvPr/>
        </p:nvPicPr>
        <p:blipFill>
          <a:blip r:embed="rId2"/>
          <a:stretch>
            <a:fillRect/>
          </a:stretch>
        </p:blipFill>
        <p:spPr>
          <a:xfrm>
            <a:off x="486697" y="547020"/>
            <a:ext cx="11059920" cy="5868528"/>
          </a:xfrm>
          <a:prstGeom prst="rect">
            <a:avLst/>
          </a:prstGeom>
        </p:spPr>
      </p:pic>
    </p:spTree>
    <p:extLst>
      <p:ext uri="{BB962C8B-B14F-4D97-AF65-F5344CB8AC3E}">
        <p14:creationId xmlns:p14="http://schemas.microsoft.com/office/powerpoint/2010/main" val="2629598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ECE267-CB58-FF7B-EC37-B9C591AF51CE}"/>
              </a:ext>
            </a:extLst>
          </p:cNvPr>
          <p:cNvPicPr>
            <a:picLocks noChangeAspect="1"/>
          </p:cNvPicPr>
          <p:nvPr/>
        </p:nvPicPr>
        <p:blipFill>
          <a:blip r:embed="rId2"/>
          <a:stretch>
            <a:fillRect/>
          </a:stretch>
        </p:blipFill>
        <p:spPr>
          <a:xfrm>
            <a:off x="491270" y="250722"/>
            <a:ext cx="4815428" cy="4763729"/>
          </a:xfrm>
          <a:prstGeom prst="rect">
            <a:avLst/>
          </a:prstGeom>
        </p:spPr>
      </p:pic>
      <p:sp>
        <p:nvSpPr>
          <p:cNvPr id="5" name="Oval 4">
            <a:extLst>
              <a:ext uri="{FF2B5EF4-FFF2-40B4-BE49-F238E27FC236}">
                <a16:creationId xmlns:a16="http://schemas.microsoft.com/office/drawing/2014/main" id="{9A047628-1EDC-4CA2-B52C-BA98116A0AB8}"/>
              </a:ext>
            </a:extLst>
          </p:cNvPr>
          <p:cNvSpPr/>
          <p:nvPr/>
        </p:nvSpPr>
        <p:spPr>
          <a:xfrm>
            <a:off x="609599" y="3019499"/>
            <a:ext cx="4522839" cy="81900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5294748-8A72-B2ED-6424-2FD489FCB910}"/>
              </a:ext>
            </a:extLst>
          </p:cNvPr>
          <p:cNvPicPr>
            <a:picLocks noChangeAspect="1"/>
          </p:cNvPicPr>
          <p:nvPr/>
        </p:nvPicPr>
        <p:blipFill>
          <a:blip r:embed="rId3"/>
          <a:stretch>
            <a:fillRect/>
          </a:stretch>
        </p:blipFill>
        <p:spPr>
          <a:xfrm>
            <a:off x="4211292" y="1485027"/>
            <a:ext cx="7772400" cy="5122251"/>
          </a:xfrm>
          <a:prstGeom prst="rect">
            <a:avLst/>
          </a:prstGeom>
        </p:spPr>
      </p:pic>
      <p:sp>
        <p:nvSpPr>
          <p:cNvPr id="8" name="Oval 7">
            <a:extLst>
              <a:ext uri="{FF2B5EF4-FFF2-40B4-BE49-F238E27FC236}">
                <a16:creationId xmlns:a16="http://schemas.microsoft.com/office/drawing/2014/main" id="{D54FB193-3040-6ACD-12C8-F1D69B8BAED1}"/>
              </a:ext>
            </a:extLst>
          </p:cNvPr>
          <p:cNvSpPr/>
          <p:nvPr/>
        </p:nvSpPr>
        <p:spPr>
          <a:xfrm>
            <a:off x="6776019" y="2390234"/>
            <a:ext cx="2642945" cy="247673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8042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Homework 	</a:t>
            </a:r>
          </a:p>
        </p:txBody>
      </p:sp>
      <p:sp>
        <p:nvSpPr>
          <p:cNvPr id="3" name="Content Placeholder 2"/>
          <p:cNvSpPr>
            <a:spLocks noGrp="1"/>
          </p:cNvSpPr>
          <p:nvPr>
            <p:ph sz="half" idx="1"/>
          </p:nvPr>
        </p:nvSpPr>
        <p:spPr>
          <a:xfrm>
            <a:off x="1261872" y="1828800"/>
            <a:ext cx="9799418" cy="4188542"/>
          </a:xfrm>
        </p:spPr>
        <p:txBody>
          <a:bodyPr>
            <a:normAutofit/>
          </a:bodyPr>
          <a:lstStyle/>
          <a:p>
            <a:r>
              <a:rPr lang="en-GB" sz="2000" dirty="0"/>
              <a:t>The initial Gig will give the children all the times tables. </a:t>
            </a:r>
          </a:p>
          <a:p>
            <a:r>
              <a:rPr lang="en-GB" sz="2000" dirty="0"/>
              <a:t>It starts with the 10s, 2s and 5s. It will then generate questions for the 3s and works up to 12 x 12. </a:t>
            </a:r>
          </a:p>
          <a:p>
            <a:r>
              <a:rPr lang="en-GB" sz="2000" dirty="0"/>
              <a:t>If your child gets to the 3s and does not know the answer, they can either leave the timer to run out or put in random answers. </a:t>
            </a:r>
          </a:p>
          <a:p>
            <a:r>
              <a:rPr lang="en-GB" sz="2000" dirty="0"/>
              <a:t>From their results, the algorithm devises a program that suits the child's current ability and helps them progress through their other times tables. </a:t>
            </a:r>
          </a:p>
          <a:p>
            <a:r>
              <a:rPr lang="en-GB" sz="2000" dirty="0"/>
              <a:t>Once the children have completed the Gig, they will not be able to complete another for a month.</a:t>
            </a:r>
          </a:p>
        </p:txBody>
      </p:sp>
    </p:spTree>
    <p:extLst>
      <p:ext uri="{BB962C8B-B14F-4D97-AF65-F5344CB8AC3E}">
        <p14:creationId xmlns:p14="http://schemas.microsoft.com/office/powerpoint/2010/main" val="976813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Homework 	</a:t>
            </a:r>
          </a:p>
        </p:txBody>
      </p:sp>
      <p:sp>
        <p:nvSpPr>
          <p:cNvPr id="3" name="Content Placeholder 2"/>
          <p:cNvSpPr>
            <a:spLocks noGrp="1"/>
          </p:cNvSpPr>
          <p:nvPr>
            <p:ph sz="half" idx="1"/>
          </p:nvPr>
        </p:nvSpPr>
        <p:spPr>
          <a:xfrm>
            <a:off x="1261872" y="1828800"/>
            <a:ext cx="9799418" cy="4188542"/>
          </a:xfrm>
        </p:spPr>
        <p:txBody>
          <a:bodyPr>
            <a:normAutofit/>
          </a:bodyPr>
          <a:lstStyle/>
          <a:p>
            <a:r>
              <a:rPr lang="en-GB" sz="2000" dirty="0"/>
              <a:t>You can check their progress and attainment by checking their heat maps: </a:t>
            </a:r>
          </a:p>
        </p:txBody>
      </p:sp>
      <p:pic>
        <p:nvPicPr>
          <p:cNvPr id="5" name="Picture 4">
            <a:extLst>
              <a:ext uri="{FF2B5EF4-FFF2-40B4-BE49-F238E27FC236}">
                <a16:creationId xmlns:a16="http://schemas.microsoft.com/office/drawing/2014/main" id="{7158465A-6F06-4527-E244-C1792B6D73FB}"/>
              </a:ext>
            </a:extLst>
          </p:cNvPr>
          <p:cNvPicPr>
            <a:picLocks noChangeAspect="1"/>
          </p:cNvPicPr>
          <p:nvPr/>
        </p:nvPicPr>
        <p:blipFill>
          <a:blip r:embed="rId3"/>
          <a:stretch>
            <a:fillRect/>
          </a:stretch>
        </p:blipFill>
        <p:spPr>
          <a:xfrm>
            <a:off x="1261872" y="2303697"/>
            <a:ext cx="2367827" cy="4188543"/>
          </a:xfrm>
          <a:prstGeom prst="rect">
            <a:avLst/>
          </a:prstGeom>
        </p:spPr>
      </p:pic>
      <p:sp>
        <p:nvSpPr>
          <p:cNvPr id="6" name="Oval 5">
            <a:extLst>
              <a:ext uri="{FF2B5EF4-FFF2-40B4-BE49-F238E27FC236}">
                <a16:creationId xmlns:a16="http://schemas.microsoft.com/office/drawing/2014/main" id="{24A69381-C838-DB22-4AFF-7C2A2712E0D6}"/>
              </a:ext>
            </a:extLst>
          </p:cNvPr>
          <p:cNvSpPr/>
          <p:nvPr/>
        </p:nvSpPr>
        <p:spPr>
          <a:xfrm>
            <a:off x="1643581" y="4029138"/>
            <a:ext cx="1143865" cy="73766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AB19638-CFC8-F9D1-C020-AB5FC2DF1B76}"/>
              </a:ext>
            </a:extLst>
          </p:cNvPr>
          <p:cNvPicPr>
            <a:picLocks noChangeAspect="1"/>
          </p:cNvPicPr>
          <p:nvPr/>
        </p:nvPicPr>
        <p:blipFill>
          <a:blip r:embed="rId4"/>
          <a:stretch>
            <a:fillRect/>
          </a:stretch>
        </p:blipFill>
        <p:spPr>
          <a:xfrm>
            <a:off x="4844471" y="2303697"/>
            <a:ext cx="5703948" cy="4117459"/>
          </a:xfrm>
          <a:prstGeom prst="rect">
            <a:avLst/>
          </a:prstGeom>
        </p:spPr>
      </p:pic>
    </p:spTree>
    <p:extLst>
      <p:ext uri="{BB962C8B-B14F-4D97-AF65-F5344CB8AC3E}">
        <p14:creationId xmlns:p14="http://schemas.microsoft.com/office/powerpoint/2010/main" val="3507832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5000"/>
          </a:blip>
          <a:stretch>
            <a:fillRect/>
          </a:stretch>
        </p:blipFill>
        <p:spPr>
          <a:xfrm>
            <a:off x="4422098" y="-26425"/>
            <a:ext cx="6889017" cy="6884425"/>
          </a:xfrm>
          <a:prstGeom prst="rect">
            <a:avLst/>
          </a:prstGeom>
        </p:spPr>
      </p:pic>
      <p:sp>
        <p:nvSpPr>
          <p:cNvPr id="2" name="Title 1"/>
          <p:cNvSpPr>
            <a:spLocks noGrp="1"/>
          </p:cNvSpPr>
          <p:nvPr>
            <p:ph type="title"/>
          </p:nvPr>
        </p:nvSpPr>
        <p:spPr/>
        <p:txBody>
          <a:bodyPr/>
          <a:lstStyle/>
          <a:p>
            <a:r>
              <a:rPr lang="en-US" dirty="0"/>
              <a:t>Snacks and Water bottles</a:t>
            </a:r>
          </a:p>
        </p:txBody>
      </p:sp>
      <p:sp>
        <p:nvSpPr>
          <p:cNvPr id="3" name="Content Placeholder 2"/>
          <p:cNvSpPr>
            <a:spLocks noGrp="1"/>
          </p:cNvSpPr>
          <p:nvPr>
            <p:ph idx="1"/>
          </p:nvPr>
        </p:nvSpPr>
        <p:spPr>
          <a:xfrm>
            <a:off x="1261871" y="1828800"/>
            <a:ext cx="9578193" cy="4351337"/>
          </a:xfrm>
        </p:spPr>
        <p:txBody>
          <a:bodyPr/>
          <a:lstStyle/>
          <a:p>
            <a:r>
              <a:rPr lang="en-GB" sz="2400" b="1" u="sng" dirty="0"/>
              <a:t>Fruit</a:t>
            </a:r>
          </a:p>
          <a:p>
            <a:r>
              <a:rPr lang="en-GB" sz="2400" dirty="0"/>
              <a:t>Children in KS1 are given fruit at snack time. However, the fruit varies from day to day and is not always to everyone’s liking so you may wish to send in your own fruit for snack.</a:t>
            </a:r>
          </a:p>
          <a:p>
            <a:r>
              <a:rPr lang="en-GB" sz="2400" b="1" u="sng" dirty="0"/>
              <a:t>Water</a:t>
            </a:r>
          </a:p>
          <a:p>
            <a:r>
              <a:rPr lang="en-GB" sz="2400" dirty="0"/>
              <a:t>Please ensure pupils have a named water bottle with them.</a:t>
            </a:r>
          </a:p>
          <a:p>
            <a:endParaRPr lang="en-US" dirty="0"/>
          </a:p>
          <a:p>
            <a:endParaRPr lang="en-US" dirty="0"/>
          </a:p>
        </p:txBody>
      </p:sp>
      <p:pic>
        <p:nvPicPr>
          <p:cNvPr id="4" name="Picture 3"/>
          <p:cNvPicPr>
            <a:picLocks noChangeAspect="1"/>
          </p:cNvPicPr>
          <p:nvPr/>
        </p:nvPicPr>
        <p:blipFill>
          <a:blip r:embed="rId4"/>
          <a:stretch>
            <a:fillRect/>
          </a:stretch>
        </p:blipFill>
        <p:spPr>
          <a:xfrm rot="5400000">
            <a:off x="940971" y="4217493"/>
            <a:ext cx="1957645" cy="2938170"/>
          </a:xfrm>
          <a:prstGeom prst="rect">
            <a:avLst/>
          </a:prstGeom>
        </p:spPr>
      </p:pic>
    </p:spTree>
    <p:extLst>
      <p:ext uri="{BB962C8B-B14F-4D97-AF65-F5344CB8AC3E}">
        <p14:creationId xmlns:p14="http://schemas.microsoft.com/office/powerpoint/2010/main" val="481158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Uniform</a:t>
            </a:r>
          </a:p>
        </p:txBody>
      </p:sp>
      <p:sp>
        <p:nvSpPr>
          <p:cNvPr id="3" name="Content Placeholder 2"/>
          <p:cNvSpPr>
            <a:spLocks noGrp="1"/>
          </p:cNvSpPr>
          <p:nvPr>
            <p:ph sz="half" idx="2"/>
          </p:nvPr>
        </p:nvSpPr>
        <p:spPr>
          <a:xfrm>
            <a:off x="1261871" y="1863556"/>
            <a:ext cx="6521679" cy="4628684"/>
          </a:xfrm>
        </p:spPr>
        <p:txBody>
          <a:bodyPr/>
          <a:lstStyle/>
          <a:p>
            <a:r>
              <a:rPr lang="en-US" dirty="0"/>
              <a:t>Blue Nutfield Church jumper/cardigan</a:t>
            </a:r>
          </a:p>
          <a:p>
            <a:r>
              <a:rPr lang="en-US" dirty="0"/>
              <a:t>Nutfield Church Fleece</a:t>
            </a:r>
          </a:p>
          <a:p>
            <a:r>
              <a:rPr lang="en-US" dirty="0"/>
              <a:t>Yellow Nutfield Church polo shirt</a:t>
            </a:r>
          </a:p>
          <a:p>
            <a:r>
              <a:rPr lang="en-US" dirty="0"/>
              <a:t>Grey pinafore, skirt or trousers</a:t>
            </a:r>
          </a:p>
          <a:p>
            <a:r>
              <a:rPr lang="en-US" dirty="0"/>
              <a:t>Blue summer dress</a:t>
            </a:r>
          </a:p>
          <a:p>
            <a:r>
              <a:rPr lang="en-US" dirty="0"/>
              <a:t>White, Black or Grey socks</a:t>
            </a:r>
          </a:p>
          <a:p>
            <a:r>
              <a:rPr lang="en-US" dirty="0"/>
              <a:t>Black shoes</a:t>
            </a:r>
          </a:p>
          <a:p>
            <a:r>
              <a:rPr lang="en-US" dirty="0"/>
              <a:t>Hair bands and clips must be blue or navy</a:t>
            </a:r>
          </a:p>
          <a:p>
            <a:r>
              <a:rPr lang="en-US" dirty="0"/>
              <a:t>Spare trainers or wellies for all outdoor learning. </a:t>
            </a:r>
          </a:p>
        </p:txBody>
      </p:sp>
    </p:spTree>
    <p:extLst>
      <p:ext uri="{BB962C8B-B14F-4D97-AF65-F5344CB8AC3E}">
        <p14:creationId xmlns:p14="http://schemas.microsoft.com/office/powerpoint/2010/main" val="393035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0E968278-7384-E14B-83C1-9BFF5F3F3290}"/>
              </a:ext>
            </a:extLst>
          </p:cNvPr>
          <p:cNvSpPr>
            <a:spLocks noGrp="1"/>
          </p:cNvSpPr>
          <p:nvPr>
            <p:ph type="title"/>
          </p:nvPr>
        </p:nvSpPr>
        <p:spPr>
          <a:xfrm>
            <a:off x="169342" y="-300744"/>
            <a:ext cx="9692640" cy="1325562"/>
          </a:xfrm>
        </p:spPr>
        <p:txBody>
          <a:bodyPr/>
          <a:lstStyle/>
          <a:p>
            <a:r>
              <a:rPr lang="en-GB" altLang="en-US" dirty="0"/>
              <a:t>Attendance</a:t>
            </a:r>
          </a:p>
        </p:txBody>
      </p:sp>
      <p:sp>
        <p:nvSpPr>
          <p:cNvPr id="29699" name="Content Placeholder 2">
            <a:extLst>
              <a:ext uri="{FF2B5EF4-FFF2-40B4-BE49-F238E27FC236}">
                <a16:creationId xmlns:a16="http://schemas.microsoft.com/office/drawing/2014/main" id="{55064C04-594E-774E-B929-0F69F1941456}"/>
              </a:ext>
            </a:extLst>
          </p:cNvPr>
          <p:cNvSpPr>
            <a:spLocks noGrp="1"/>
          </p:cNvSpPr>
          <p:nvPr>
            <p:ph idx="1"/>
          </p:nvPr>
        </p:nvSpPr>
        <p:spPr>
          <a:xfrm>
            <a:off x="169342" y="1097555"/>
            <a:ext cx="11052840" cy="1550642"/>
          </a:xfrm>
        </p:spPr>
        <p:txBody>
          <a:bodyPr>
            <a:normAutofit fontScale="85000" lnSpcReduction="20000"/>
          </a:bodyPr>
          <a:lstStyle/>
          <a:p>
            <a:r>
              <a:rPr lang="en-GB" altLang="en-US" sz="2400" dirty="0"/>
              <a:t>It is incredibly important for the children to attend school everyday. </a:t>
            </a:r>
          </a:p>
          <a:p>
            <a:r>
              <a:rPr lang="en-GB" altLang="en-US" sz="2400" dirty="0"/>
              <a:t>We love seeing the children and teaching them everyday! </a:t>
            </a:r>
          </a:p>
          <a:p>
            <a:r>
              <a:rPr lang="en-GB" altLang="en-US" sz="2400" dirty="0"/>
              <a:t>If they are unwell, telephone the Office to let us know if your child is unwell and will not be attending school. </a:t>
            </a:r>
          </a:p>
          <a:p>
            <a:endParaRPr lang="en-GB" altLang="en-US" sz="2400" dirty="0"/>
          </a:p>
          <a:p>
            <a:endParaRPr lang="en-GB" altLang="en-US" sz="2400" dirty="0"/>
          </a:p>
          <a:p>
            <a:pPr marL="0" indent="0">
              <a:buNone/>
            </a:pPr>
            <a:endParaRPr lang="en-GB" altLang="en-US" sz="2400" dirty="0"/>
          </a:p>
        </p:txBody>
      </p:sp>
      <p:sp>
        <p:nvSpPr>
          <p:cNvPr id="3" name="Title 1">
            <a:extLst>
              <a:ext uri="{FF2B5EF4-FFF2-40B4-BE49-F238E27FC236}">
                <a16:creationId xmlns:a16="http://schemas.microsoft.com/office/drawing/2014/main" id="{97B44735-F899-1530-3C11-435C3F76AB9E}"/>
              </a:ext>
            </a:extLst>
          </p:cNvPr>
          <p:cNvSpPr txBox="1">
            <a:spLocks/>
          </p:cNvSpPr>
          <p:nvPr/>
        </p:nvSpPr>
        <p:spPr>
          <a:xfrm>
            <a:off x="169342" y="2103438"/>
            <a:ext cx="9692640"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GB" altLang="en-US" dirty="0"/>
              <a:t>Pick up and Drop off</a:t>
            </a:r>
          </a:p>
        </p:txBody>
      </p:sp>
      <p:sp>
        <p:nvSpPr>
          <p:cNvPr id="4" name="Content Placeholder 2">
            <a:extLst>
              <a:ext uri="{FF2B5EF4-FFF2-40B4-BE49-F238E27FC236}">
                <a16:creationId xmlns:a16="http://schemas.microsoft.com/office/drawing/2014/main" id="{11263592-AC46-C24E-AB83-6E7432EE3714}"/>
              </a:ext>
            </a:extLst>
          </p:cNvPr>
          <p:cNvSpPr txBox="1">
            <a:spLocks/>
          </p:cNvSpPr>
          <p:nvPr/>
        </p:nvSpPr>
        <p:spPr>
          <a:xfrm>
            <a:off x="169342" y="3574474"/>
            <a:ext cx="11159718" cy="3087584"/>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defRPr/>
            </a:pPr>
            <a:r>
              <a:rPr lang="en-GB" sz="2000" dirty="0"/>
              <a:t>Any information can be send either through a note with your child OR email the office.</a:t>
            </a:r>
          </a:p>
          <a:p>
            <a:pPr>
              <a:defRPr/>
            </a:pPr>
            <a:r>
              <a:rPr lang="en-GB" sz="2000" dirty="0"/>
              <a:t>Please let us know who is picking up your child if it is not you. </a:t>
            </a:r>
          </a:p>
          <a:p>
            <a:pPr>
              <a:defRPr/>
            </a:pPr>
            <a:r>
              <a:rPr lang="en-GB" sz="2000" dirty="0"/>
              <a:t>If there is a long-standing arrangement, please let the office know through email and myself know.</a:t>
            </a:r>
          </a:p>
          <a:p>
            <a:pPr>
              <a:defRPr/>
            </a:pPr>
            <a:r>
              <a:rPr lang="en-GB" sz="2000" dirty="0"/>
              <a:t>Children need to be dropped off 8.40am– 8.50am and picked up at 3.15pm. </a:t>
            </a:r>
          </a:p>
          <a:p>
            <a:pPr>
              <a:defRPr/>
            </a:pPr>
            <a:r>
              <a:rPr lang="en-GB" sz="2000" dirty="0"/>
              <a:t>We start our learning at 8.50am. </a:t>
            </a:r>
          </a:p>
          <a:p>
            <a:pPr>
              <a:defRPr/>
            </a:pPr>
            <a:endParaRPr lang="en-GB" dirty="0"/>
          </a:p>
        </p:txBody>
      </p:sp>
    </p:spTree>
    <p:extLst>
      <p:ext uri="{BB962C8B-B14F-4D97-AF65-F5344CB8AC3E}">
        <p14:creationId xmlns:p14="http://schemas.microsoft.com/office/powerpoint/2010/main" val="396527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a:extLst>
              <a:ext uri="{FF2B5EF4-FFF2-40B4-BE49-F238E27FC236}">
                <a16:creationId xmlns:a16="http://schemas.microsoft.com/office/drawing/2014/main" id="{0EC9929B-2238-5443-AB16-EB18CF4BE674}"/>
              </a:ext>
            </a:extLst>
          </p:cNvPr>
          <p:cNvSpPr>
            <a:spLocks noGrp="1" noChangeArrowheads="1"/>
          </p:cNvSpPr>
          <p:nvPr>
            <p:ph type="title"/>
          </p:nvPr>
        </p:nvSpPr>
        <p:spPr/>
        <p:txBody>
          <a:bodyPr/>
          <a:lstStyle/>
          <a:p>
            <a:pPr eaLnBrk="1" hangingPunct="1"/>
            <a:r>
              <a:rPr lang="en-GB" altLang="en-US" dirty="0"/>
              <a:t>Contact</a:t>
            </a:r>
          </a:p>
        </p:txBody>
      </p:sp>
      <p:sp>
        <p:nvSpPr>
          <p:cNvPr id="26626" name="Rectangle 3">
            <a:extLst>
              <a:ext uri="{FF2B5EF4-FFF2-40B4-BE49-F238E27FC236}">
                <a16:creationId xmlns:a16="http://schemas.microsoft.com/office/drawing/2014/main" id="{F4647150-A02A-A645-9EA5-3624940DFB28}"/>
              </a:ext>
            </a:extLst>
          </p:cNvPr>
          <p:cNvSpPr>
            <a:spLocks noGrp="1" noChangeArrowheads="1"/>
          </p:cNvSpPr>
          <p:nvPr>
            <p:ph idx="1"/>
          </p:nvPr>
        </p:nvSpPr>
        <p:spPr>
          <a:xfrm>
            <a:off x="1261872" y="1828800"/>
            <a:ext cx="6273665" cy="4913523"/>
          </a:xfrm>
        </p:spPr>
        <p:txBody>
          <a:bodyPr>
            <a:normAutofit/>
          </a:bodyPr>
          <a:lstStyle/>
          <a:p>
            <a:r>
              <a:rPr lang="en-GB" altLang="en-US" sz="2400" dirty="0"/>
              <a:t>Please do contact me if you have any questions either through the office or catch me on the playground at the end of the day. </a:t>
            </a:r>
          </a:p>
          <a:p>
            <a:r>
              <a:rPr lang="en-GB" altLang="en-US" sz="2400" dirty="0"/>
              <a:t>Do keep up to date with Miss Woods’ newsletters and the Homework letters for information regarding changes in the school day. </a:t>
            </a:r>
          </a:p>
          <a:p>
            <a:endParaRPr lang="en-GB" altLang="en-US" sz="2400" dirty="0"/>
          </a:p>
        </p:txBody>
      </p:sp>
      <p:pic>
        <p:nvPicPr>
          <p:cNvPr id="4" name="Picture 3">
            <a:extLst>
              <a:ext uri="{FF2B5EF4-FFF2-40B4-BE49-F238E27FC236}">
                <a16:creationId xmlns:a16="http://schemas.microsoft.com/office/drawing/2014/main" id="{A2F9C894-ABF7-9D42-B0C7-36EA83E1BE87}"/>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6237262" y="2416987"/>
            <a:ext cx="5842000" cy="4203700"/>
          </a:xfrm>
          <a:prstGeom prst="rect">
            <a:avLst/>
          </a:prstGeom>
        </p:spPr>
      </p:pic>
    </p:spTree>
    <p:extLst>
      <p:ext uri="{BB962C8B-B14F-4D97-AF65-F5344CB8AC3E}">
        <p14:creationId xmlns:p14="http://schemas.microsoft.com/office/powerpoint/2010/main" val="4176672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English</a:t>
            </a:r>
          </a:p>
        </p:txBody>
      </p:sp>
      <p:sp>
        <p:nvSpPr>
          <p:cNvPr id="3" name="Content Placeholder 2"/>
          <p:cNvSpPr>
            <a:spLocks noGrp="1"/>
          </p:cNvSpPr>
          <p:nvPr>
            <p:ph idx="1"/>
          </p:nvPr>
        </p:nvSpPr>
        <p:spPr>
          <a:xfrm>
            <a:off x="1261871" y="1828800"/>
            <a:ext cx="9406129" cy="4351337"/>
          </a:xfrm>
        </p:spPr>
        <p:txBody>
          <a:bodyPr/>
          <a:lstStyle/>
          <a:p>
            <a:r>
              <a:rPr lang="en-GB" dirty="0"/>
              <a:t>Every term we study a different book and this half term our book is “Jim and the Beanstalk”</a:t>
            </a:r>
          </a:p>
          <a:p>
            <a:r>
              <a:rPr lang="en-GB" dirty="0"/>
              <a:t>This year we are studying a variety of different books that explore different concepts and genre. </a:t>
            </a:r>
            <a:endParaRPr lang="en-US" dirty="0"/>
          </a:p>
          <a:p>
            <a:r>
              <a:rPr lang="en-US" dirty="0"/>
              <a:t>Grammar and punctuation focus in both reading and writing. </a:t>
            </a:r>
          </a:p>
          <a:p>
            <a:r>
              <a:rPr lang="en-US" dirty="0"/>
              <a:t>Lots of drama, role play and art. </a:t>
            </a:r>
          </a:p>
        </p:txBody>
      </p:sp>
      <p:pic>
        <p:nvPicPr>
          <p:cNvPr id="5" name="Content Placeholder 4">
            <a:extLst>
              <a:ext uri="{FF2B5EF4-FFF2-40B4-BE49-F238E27FC236}">
                <a16:creationId xmlns:a16="http://schemas.microsoft.com/office/drawing/2014/main" id="{0EC8D343-005A-C5CB-5055-530C879A08DF}"/>
              </a:ext>
            </a:extLst>
          </p:cNvPr>
          <p:cNvPicPr>
            <a:picLocks noChangeAspect="1"/>
          </p:cNvPicPr>
          <p:nvPr/>
        </p:nvPicPr>
        <p:blipFill>
          <a:blip r:embed="rId3"/>
          <a:stretch>
            <a:fillRect/>
          </a:stretch>
        </p:blipFill>
        <p:spPr>
          <a:xfrm>
            <a:off x="6108192" y="3216454"/>
            <a:ext cx="4677160" cy="3101161"/>
          </a:xfrm>
          <a:prstGeom prst="rect">
            <a:avLst/>
          </a:prstGeom>
        </p:spPr>
      </p:pic>
    </p:spTree>
    <p:extLst>
      <p:ext uri="{BB962C8B-B14F-4D97-AF65-F5344CB8AC3E}">
        <p14:creationId xmlns:p14="http://schemas.microsoft.com/office/powerpoint/2010/main" val="1031411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50000"/>
          </a:blip>
          <a:stretch>
            <a:fillRect/>
          </a:stretch>
        </p:blipFill>
        <p:spPr>
          <a:xfrm>
            <a:off x="6573012" y="3903191"/>
            <a:ext cx="4381500" cy="2857500"/>
          </a:xfrm>
          <a:prstGeom prst="rect">
            <a:avLst/>
          </a:prstGeom>
        </p:spPr>
      </p:pic>
      <p:sp>
        <p:nvSpPr>
          <p:cNvPr id="2" name="Title 1"/>
          <p:cNvSpPr>
            <a:spLocks noGrp="1"/>
          </p:cNvSpPr>
          <p:nvPr>
            <p:ph type="title"/>
          </p:nvPr>
        </p:nvSpPr>
        <p:spPr/>
        <p:txBody>
          <a:bodyPr/>
          <a:lstStyle/>
          <a:p>
            <a:r>
              <a:rPr lang="en-US" dirty="0"/>
              <a:t>Reading</a:t>
            </a:r>
          </a:p>
        </p:txBody>
      </p:sp>
      <p:sp>
        <p:nvSpPr>
          <p:cNvPr id="3" name="Content Placeholder 2"/>
          <p:cNvSpPr>
            <a:spLocks noGrp="1"/>
          </p:cNvSpPr>
          <p:nvPr>
            <p:ph idx="1"/>
          </p:nvPr>
        </p:nvSpPr>
        <p:spPr>
          <a:xfrm>
            <a:off x="1261871" y="1828800"/>
            <a:ext cx="9406129" cy="4351337"/>
          </a:xfrm>
        </p:spPr>
        <p:txBody>
          <a:bodyPr>
            <a:normAutofit/>
          </a:bodyPr>
          <a:lstStyle/>
          <a:p>
            <a:pPr marL="457200" indent="-457200">
              <a:buFont typeface="Arial" panose="020B0604020202020204" pitchFamily="34" charset="0"/>
              <a:buChar char="•"/>
            </a:pPr>
            <a:r>
              <a:rPr lang="en-GB" sz="2400" dirty="0"/>
              <a:t>Please read with your child every night and record this in their reading record. </a:t>
            </a:r>
          </a:p>
          <a:p>
            <a:pPr marL="457200" indent="-457200">
              <a:buFont typeface="Arial" panose="020B0604020202020204" pitchFamily="34" charset="0"/>
              <a:buChar char="•"/>
            </a:pPr>
            <a:r>
              <a:rPr lang="en-GB" sz="2400" dirty="0"/>
              <a:t>Reading records will be checked daily and books changed if needed. </a:t>
            </a:r>
          </a:p>
          <a:p>
            <a:pPr marL="457200" indent="-457200">
              <a:buFont typeface="Arial" panose="020B0604020202020204" pitchFamily="34" charset="0"/>
              <a:buChar char="•"/>
            </a:pPr>
            <a:r>
              <a:rPr lang="en-GB" sz="2400" dirty="0"/>
              <a:t>We will listen to the children read every week. This will also happen in our Guided Reading sessions. </a:t>
            </a:r>
          </a:p>
          <a:p>
            <a:pPr marL="457200" indent="-457200">
              <a:buFont typeface="Arial" panose="020B0604020202020204" pitchFamily="34" charset="0"/>
              <a:buChar char="•"/>
            </a:pPr>
            <a:r>
              <a:rPr lang="en-GB" sz="2400" dirty="0"/>
              <a:t>Once a child becomes a ‘Independent Reader’ they may bring in suitable books in from home, or choose from the selection we have in the classroom.</a:t>
            </a:r>
          </a:p>
        </p:txBody>
      </p:sp>
    </p:spTree>
    <p:extLst>
      <p:ext uri="{BB962C8B-B14F-4D97-AF65-F5344CB8AC3E}">
        <p14:creationId xmlns:p14="http://schemas.microsoft.com/office/powerpoint/2010/main" val="2142513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07736F-4320-A15D-C281-FF5C2740FED1}"/>
              </a:ext>
            </a:extLst>
          </p:cNvPr>
          <p:cNvPicPr>
            <a:picLocks noChangeAspect="1"/>
          </p:cNvPicPr>
          <p:nvPr/>
        </p:nvPicPr>
        <p:blipFill>
          <a:blip r:embed="rId3">
            <a:alphaModFix amt="50000"/>
          </a:blip>
          <a:stretch>
            <a:fillRect/>
          </a:stretch>
        </p:blipFill>
        <p:spPr>
          <a:xfrm>
            <a:off x="6573012" y="3903191"/>
            <a:ext cx="4381500" cy="2857500"/>
          </a:xfrm>
          <a:prstGeom prst="rect">
            <a:avLst/>
          </a:prstGeom>
        </p:spPr>
      </p:pic>
      <p:sp>
        <p:nvSpPr>
          <p:cNvPr id="2" name="Title 1"/>
          <p:cNvSpPr>
            <a:spLocks noGrp="1"/>
          </p:cNvSpPr>
          <p:nvPr>
            <p:ph type="title"/>
          </p:nvPr>
        </p:nvSpPr>
        <p:spPr>
          <a:xfrm>
            <a:off x="1249680" y="0"/>
            <a:ext cx="9692640" cy="1325562"/>
          </a:xfrm>
        </p:spPr>
        <p:txBody>
          <a:bodyPr/>
          <a:lstStyle/>
          <a:p>
            <a:r>
              <a:rPr lang="en-US" dirty="0"/>
              <a:t>Helping with Reading</a:t>
            </a:r>
          </a:p>
        </p:txBody>
      </p:sp>
      <p:sp>
        <p:nvSpPr>
          <p:cNvPr id="3" name="Content Placeholder 2"/>
          <p:cNvSpPr>
            <a:spLocks noGrp="1"/>
          </p:cNvSpPr>
          <p:nvPr>
            <p:ph idx="1"/>
          </p:nvPr>
        </p:nvSpPr>
        <p:spPr>
          <a:xfrm>
            <a:off x="1249680" y="1542361"/>
            <a:ext cx="9406129" cy="4777273"/>
          </a:xfrm>
        </p:spPr>
        <p:txBody>
          <a:bodyPr>
            <a:normAutofit/>
          </a:bodyPr>
          <a:lstStyle/>
          <a:p>
            <a:pPr marL="0" indent="0">
              <a:buNone/>
            </a:pPr>
            <a:r>
              <a:rPr lang="en-GB" sz="2000" b="1" u="sng" dirty="0"/>
              <a:t>Literal Questions:</a:t>
            </a:r>
          </a:p>
          <a:p>
            <a:pPr lvl="1"/>
            <a:r>
              <a:rPr lang="en-GB" sz="2000" dirty="0"/>
              <a:t>These are simple questions where children are asked a fact from within the story (i.e., the information is literally within the text). For example: </a:t>
            </a:r>
          </a:p>
          <a:p>
            <a:pPr lvl="2"/>
            <a:r>
              <a:rPr lang="en-GB" sz="1800" dirty="0"/>
              <a:t>“What was the pirate’s name?” </a:t>
            </a:r>
          </a:p>
          <a:p>
            <a:pPr lvl="2"/>
            <a:r>
              <a:rPr lang="en-GB" sz="1800" dirty="0"/>
              <a:t>“Can you remember who was on the boat?” </a:t>
            </a:r>
          </a:p>
          <a:p>
            <a:pPr lvl="2"/>
            <a:r>
              <a:rPr lang="en-GB" sz="1800" dirty="0"/>
              <a:t>“What happened after they got off the boat?” </a:t>
            </a:r>
          </a:p>
          <a:p>
            <a:pPr marL="0" indent="0">
              <a:buNone/>
            </a:pPr>
            <a:r>
              <a:rPr lang="en-GB" sz="2000" b="1" u="sng" dirty="0"/>
              <a:t>Inference Questions</a:t>
            </a:r>
          </a:p>
          <a:p>
            <a:pPr>
              <a:spcBef>
                <a:spcPts val="200"/>
              </a:spcBef>
            </a:pPr>
            <a:r>
              <a:rPr lang="en-GB" sz="2000" dirty="0"/>
              <a:t>Inference questions need children to look beyond the text and give information that was not specifically provided, but which was implied (i.e., children need to ‘read between the lines’).  For example: </a:t>
            </a:r>
          </a:p>
          <a:p>
            <a:pPr lvl="1"/>
            <a:r>
              <a:rPr lang="en-GB" sz="1800" dirty="0"/>
              <a:t>“What do you think happened next?” </a:t>
            </a:r>
          </a:p>
          <a:p>
            <a:pPr lvl="1"/>
            <a:r>
              <a:rPr lang="en-GB" sz="1800" dirty="0"/>
              <a:t>“Why do you think he did that?”  </a:t>
            </a:r>
          </a:p>
          <a:p>
            <a:pPr lvl="1"/>
            <a:r>
              <a:rPr lang="en-GB" sz="1800" dirty="0"/>
              <a:t>“How do you think the pirate felt when he was left behind?”</a:t>
            </a:r>
          </a:p>
        </p:txBody>
      </p:sp>
    </p:spTree>
    <p:extLst>
      <p:ext uri="{BB962C8B-B14F-4D97-AF65-F5344CB8AC3E}">
        <p14:creationId xmlns:p14="http://schemas.microsoft.com/office/powerpoint/2010/main" val="2395642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07736F-4320-A15D-C281-FF5C2740FED1}"/>
              </a:ext>
            </a:extLst>
          </p:cNvPr>
          <p:cNvPicPr>
            <a:picLocks noChangeAspect="1"/>
          </p:cNvPicPr>
          <p:nvPr/>
        </p:nvPicPr>
        <p:blipFill>
          <a:blip r:embed="rId3">
            <a:alphaModFix amt="50000"/>
          </a:blip>
          <a:stretch>
            <a:fillRect/>
          </a:stretch>
        </p:blipFill>
        <p:spPr>
          <a:xfrm>
            <a:off x="6573012" y="3903191"/>
            <a:ext cx="4381500" cy="2857500"/>
          </a:xfrm>
          <a:prstGeom prst="rect">
            <a:avLst/>
          </a:prstGeom>
        </p:spPr>
      </p:pic>
      <p:sp>
        <p:nvSpPr>
          <p:cNvPr id="2" name="Title 1"/>
          <p:cNvSpPr>
            <a:spLocks noGrp="1"/>
          </p:cNvSpPr>
          <p:nvPr>
            <p:ph type="title"/>
          </p:nvPr>
        </p:nvSpPr>
        <p:spPr>
          <a:xfrm>
            <a:off x="1249680" y="0"/>
            <a:ext cx="9692640" cy="1325562"/>
          </a:xfrm>
        </p:spPr>
        <p:txBody>
          <a:bodyPr/>
          <a:lstStyle/>
          <a:p>
            <a:r>
              <a:rPr lang="en-US" dirty="0"/>
              <a:t>Helping with Reading</a:t>
            </a:r>
          </a:p>
        </p:txBody>
      </p:sp>
      <p:sp>
        <p:nvSpPr>
          <p:cNvPr id="3" name="Content Placeholder 2"/>
          <p:cNvSpPr>
            <a:spLocks noGrp="1"/>
          </p:cNvSpPr>
          <p:nvPr>
            <p:ph idx="1"/>
          </p:nvPr>
        </p:nvSpPr>
        <p:spPr>
          <a:xfrm>
            <a:off x="1249680" y="1542361"/>
            <a:ext cx="9406129" cy="4777273"/>
          </a:xfrm>
        </p:spPr>
        <p:txBody>
          <a:bodyPr>
            <a:normAutofit/>
          </a:bodyPr>
          <a:lstStyle/>
          <a:p>
            <a:pPr marL="0" indent="0">
              <a:buNone/>
            </a:pPr>
            <a:r>
              <a:rPr lang="en-GB" sz="2000" b="1" u="sng" dirty="0"/>
              <a:t>Evaluative Questions:</a:t>
            </a:r>
          </a:p>
          <a:p>
            <a:r>
              <a:rPr lang="en-GB" sz="2000" dirty="0"/>
              <a:t>Evaluative questions require children to read behind and beyond the lines. For example: </a:t>
            </a:r>
          </a:p>
          <a:p>
            <a:pPr lvl="1"/>
            <a:r>
              <a:rPr lang="en-GB" sz="1800" dirty="0"/>
              <a:t>“Do you think he should have done that?” </a:t>
            </a:r>
          </a:p>
          <a:p>
            <a:pPr lvl="1"/>
            <a:r>
              <a:rPr lang="en-GB" sz="1800" dirty="0"/>
              <a:t>“Do you think the Pirates were very different from each other?”</a:t>
            </a:r>
          </a:p>
        </p:txBody>
      </p:sp>
      <p:sp>
        <p:nvSpPr>
          <p:cNvPr id="6" name="TextBox 5">
            <a:extLst>
              <a:ext uri="{FF2B5EF4-FFF2-40B4-BE49-F238E27FC236}">
                <a16:creationId xmlns:a16="http://schemas.microsoft.com/office/drawing/2014/main" id="{06F18EE3-3DC2-E953-87AB-95DBDF27CA3A}"/>
              </a:ext>
            </a:extLst>
          </p:cNvPr>
          <p:cNvSpPr txBox="1"/>
          <p:nvPr/>
        </p:nvSpPr>
        <p:spPr>
          <a:xfrm>
            <a:off x="1410697" y="3930997"/>
            <a:ext cx="5001299" cy="1938992"/>
          </a:xfrm>
          <a:prstGeom prst="rect">
            <a:avLst/>
          </a:prstGeom>
          <a:noFill/>
        </p:spPr>
        <p:txBody>
          <a:bodyPr wrap="square">
            <a:spAutoFit/>
          </a:bodyPr>
          <a:lstStyle/>
          <a:p>
            <a:pPr algn="ctr"/>
            <a:r>
              <a:rPr lang="en-GB" sz="2400" dirty="0"/>
              <a:t>Take time to think about the questions and discussions that you have with your child as you read with them, but most importantly, enjoy sharing these stories together.</a:t>
            </a:r>
          </a:p>
        </p:txBody>
      </p:sp>
    </p:spTree>
    <p:extLst>
      <p:ext uri="{BB962C8B-B14F-4D97-AF65-F5344CB8AC3E}">
        <p14:creationId xmlns:p14="http://schemas.microsoft.com/office/powerpoint/2010/main" val="2096624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Spelling and Handwriting</a:t>
            </a:r>
          </a:p>
        </p:txBody>
      </p:sp>
      <p:sp>
        <p:nvSpPr>
          <p:cNvPr id="3" name="Content Placeholder 2"/>
          <p:cNvSpPr>
            <a:spLocks noGrp="1"/>
          </p:cNvSpPr>
          <p:nvPr>
            <p:ph idx="1"/>
          </p:nvPr>
        </p:nvSpPr>
        <p:spPr/>
        <p:txBody>
          <a:bodyPr/>
          <a:lstStyle/>
          <a:p>
            <a:r>
              <a:rPr lang="en-US" dirty="0"/>
              <a:t>Weekly spelling homework and spelling tests </a:t>
            </a:r>
          </a:p>
          <a:p>
            <a:r>
              <a:rPr lang="en-GB" dirty="0"/>
              <a:t>It is important for the children to be able to spell fluently for writing activities during lessons. </a:t>
            </a:r>
            <a:endParaRPr lang="en-US" dirty="0"/>
          </a:p>
          <a:p>
            <a:r>
              <a:rPr lang="en-US" dirty="0"/>
              <a:t>Use the diagonal and horizontal strokes that are needed to join letters and increase the legibility, consistency and quality of their handwriting. Handwriting practice every day this term. </a:t>
            </a:r>
            <a:br>
              <a:rPr lang="en-US" dirty="0"/>
            </a:br>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461" y="4286485"/>
            <a:ext cx="4019178" cy="113460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039" y="5153470"/>
            <a:ext cx="4081200" cy="113477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1872" y="4375304"/>
            <a:ext cx="2475386" cy="1249048"/>
          </a:xfrm>
          <a:prstGeom prst="rect">
            <a:avLst/>
          </a:prstGeom>
        </p:spPr>
      </p:pic>
    </p:spTree>
    <p:extLst>
      <p:ext uri="{BB962C8B-B14F-4D97-AF65-F5344CB8AC3E}">
        <p14:creationId xmlns:p14="http://schemas.microsoft.com/office/powerpoint/2010/main" val="368972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14026-AF20-748F-E833-C2017FDB4332}"/>
              </a:ext>
            </a:extLst>
          </p:cNvPr>
          <p:cNvSpPr>
            <a:spLocks noGrp="1"/>
          </p:cNvSpPr>
          <p:nvPr>
            <p:ph type="title"/>
          </p:nvPr>
        </p:nvSpPr>
        <p:spPr/>
        <p:txBody>
          <a:bodyPr/>
          <a:lstStyle/>
          <a:p>
            <a:r>
              <a:rPr lang="en-US" dirty="0"/>
              <a:t>Writing</a:t>
            </a:r>
          </a:p>
        </p:txBody>
      </p:sp>
      <p:pic>
        <p:nvPicPr>
          <p:cNvPr id="5" name="Picture 4">
            <a:extLst>
              <a:ext uri="{FF2B5EF4-FFF2-40B4-BE49-F238E27FC236}">
                <a16:creationId xmlns:a16="http://schemas.microsoft.com/office/drawing/2014/main" id="{7604B807-F81E-47AC-4E19-6C9DC4B18064}"/>
              </a:ext>
            </a:extLst>
          </p:cNvPr>
          <p:cNvPicPr>
            <a:picLocks noChangeAspect="1"/>
          </p:cNvPicPr>
          <p:nvPr/>
        </p:nvPicPr>
        <p:blipFill>
          <a:blip r:embed="rId2"/>
          <a:stretch>
            <a:fillRect/>
          </a:stretch>
        </p:blipFill>
        <p:spPr>
          <a:xfrm>
            <a:off x="1261872" y="1900642"/>
            <a:ext cx="8797083" cy="4351337"/>
          </a:xfrm>
          <a:prstGeom prst="rect">
            <a:avLst/>
          </a:prstGeom>
        </p:spPr>
      </p:pic>
    </p:spTree>
    <p:extLst>
      <p:ext uri="{BB962C8B-B14F-4D97-AF65-F5344CB8AC3E}">
        <p14:creationId xmlns:p14="http://schemas.microsoft.com/office/powerpoint/2010/main" val="1684044546"/>
      </p:ext>
    </p:extLst>
  </p:cSld>
  <p:clrMapOvr>
    <a:masterClrMapping/>
  </p:clrMapOvr>
</p:sld>
</file>

<file path=ppt/theme/theme1.xml><?xml version="1.0" encoding="utf-8"?>
<a:theme xmlns:a="http://schemas.openxmlformats.org/drawingml/2006/main" name="View">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View</Template>
  <TotalTime>2164</TotalTime>
  <Words>3925</Words>
  <Application>Microsoft Office PowerPoint</Application>
  <PresentationFormat>Widescreen</PresentationFormat>
  <Paragraphs>313</Paragraphs>
  <Slides>38</Slides>
  <Notes>27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Calibri Light</vt:lpstr>
      <vt:lpstr>Mangal</vt:lpstr>
      <vt:lpstr>Times New Roman</vt:lpstr>
      <vt:lpstr>Wingdings 2</vt:lpstr>
      <vt:lpstr>View</vt:lpstr>
      <vt:lpstr>Staff</vt:lpstr>
      <vt:lpstr>School Values</vt:lpstr>
      <vt:lpstr>Our Timetable</vt:lpstr>
      <vt:lpstr>English</vt:lpstr>
      <vt:lpstr>Reading</vt:lpstr>
      <vt:lpstr>Helping with Reading</vt:lpstr>
      <vt:lpstr>Helping with Reading</vt:lpstr>
      <vt:lpstr>Spelling and Handwriting</vt:lpstr>
      <vt:lpstr>Writing</vt:lpstr>
      <vt:lpstr>Maths</vt:lpstr>
      <vt:lpstr>PowerPoint Presentation</vt:lpstr>
      <vt:lpstr>RE</vt:lpstr>
      <vt:lpstr>Wellbeing</vt:lpstr>
      <vt:lpstr>Wellbeing</vt:lpstr>
      <vt:lpstr>PE</vt:lpstr>
      <vt:lpstr>PE Kit</vt:lpstr>
      <vt:lpstr>Science</vt:lpstr>
      <vt:lpstr>Science, Computing and D&amp;T</vt:lpstr>
      <vt:lpstr>Science, Computing and D&amp;T</vt:lpstr>
      <vt:lpstr>Online Safety – KS1 </vt:lpstr>
      <vt:lpstr>Geography and History</vt:lpstr>
      <vt:lpstr>Expressive Arts</vt:lpstr>
      <vt:lpstr>Last few notices</vt:lpstr>
      <vt:lpstr>SATs (Special Challenges) </vt:lpstr>
      <vt:lpstr>PowerPoint Presentation</vt:lpstr>
      <vt:lpstr>Homework  </vt:lpstr>
      <vt:lpstr>PowerPoint Presentation</vt:lpstr>
      <vt:lpstr>play.ttrockstars.com/</vt:lpstr>
      <vt:lpstr>PowerPoint Presentation</vt:lpstr>
      <vt:lpstr>PowerPoint Presentation</vt:lpstr>
      <vt:lpstr>PowerPoint Presentation</vt:lpstr>
      <vt:lpstr>PowerPoint Presentation</vt:lpstr>
      <vt:lpstr>Homework  </vt:lpstr>
      <vt:lpstr>Homework  </vt:lpstr>
      <vt:lpstr>Snacks and Water bottles</vt:lpstr>
      <vt:lpstr>Uniform</vt:lpstr>
      <vt:lpstr>Attendance</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3</dc:title>
  <dc:creator>Microsoft Office User</dc:creator>
  <cp:lastModifiedBy>Hall</cp:lastModifiedBy>
  <cp:revision>70</cp:revision>
  <cp:lastPrinted>2023-09-06T11:16:31Z</cp:lastPrinted>
  <dcterms:created xsi:type="dcterms:W3CDTF">2017-09-16T17:57:03Z</dcterms:created>
  <dcterms:modified xsi:type="dcterms:W3CDTF">2023-09-06T13:07:55Z</dcterms:modified>
</cp:coreProperties>
</file>