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0" r:id="rId3"/>
    <p:sldId id="257" r:id="rId4"/>
    <p:sldId id="258" r:id="rId5"/>
    <p:sldId id="259" r:id="rId6"/>
    <p:sldId id="260" r:id="rId7"/>
    <p:sldId id="268" r:id="rId8"/>
    <p:sldId id="269" r:id="rId9"/>
    <p:sldId id="270" r:id="rId10"/>
    <p:sldId id="261" r:id="rId11"/>
    <p:sldId id="262" r:id="rId12"/>
    <p:sldId id="275" r:id="rId13"/>
    <p:sldId id="263" r:id="rId14"/>
    <p:sldId id="264" r:id="rId15"/>
    <p:sldId id="265" r:id="rId16"/>
    <p:sldId id="266" r:id="rId17"/>
    <p:sldId id="267" r:id="rId18"/>
    <p:sldId id="271" r:id="rId19"/>
    <p:sldId id="272" r:id="rId20"/>
    <p:sldId id="273" r:id="rId21"/>
    <p:sldId id="276" r:id="rId22"/>
    <p:sldId id="279" r:id="rId23"/>
    <p:sldId id="277" r:id="rId24"/>
    <p:sldId id="282" r:id="rId25"/>
    <p:sldId id="283" r:id="rId26"/>
    <p:sldId id="284" r:id="rId27"/>
    <p:sldId id="285" r:id="rId28"/>
    <p:sldId id="274"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23" d="100"/>
          <a:sy n="123" d="100"/>
        </p:scale>
        <p:origin x="114" y="1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F483983-C587-4DBD-82BC-230A6EC9C72C}" type="datetimeFigureOut">
              <a:rPr lang="en-GB" smtClean="0"/>
              <a:pPr/>
              <a:t>07/09/2023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1A58AB-9B40-41F1-AF4B-268DD3DB8EBA}" type="slidenum">
              <a:rPr lang="en-GB" smtClean="0"/>
              <a:pPr/>
              <a:t>‹#›</a:t>
            </a:fld>
            <a:endParaRPr lang="en-GB"/>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3975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7F483983-C587-4DBD-82BC-230A6EC9C72C}" type="datetimeFigureOut">
              <a:rPr lang="en-GB" smtClean="0"/>
              <a:pPr/>
              <a:t>07/09/2023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B1A58AB-9B40-41F1-AF4B-268DD3DB8EBA}" type="slidenum">
              <a:rPr lang="en-GB" smtClean="0"/>
              <a:pPr/>
              <a:t>‹#›</a:t>
            </a:fld>
            <a:endParaRPr lang="en-GB"/>
          </a:p>
        </p:txBody>
      </p:sp>
    </p:spTree>
    <p:extLst>
      <p:ext uri="{BB962C8B-B14F-4D97-AF65-F5344CB8AC3E}">
        <p14:creationId xmlns:p14="http://schemas.microsoft.com/office/powerpoint/2010/main" val="2828624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483983-C587-4DBD-82BC-230A6EC9C72C}" type="datetimeFigureOut">
              <a:rPr lang="en-GB" smtClean="0"/>
              <a:pPr/>
              <a:t>07/09/2023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1A58AB-9B40-41F1-AF4B-268DD3DB8EBA}" type="slidenum">
              <a:rPr lang="en-GB" smtClean="0"/>
              <a:pPr/>
              <a:t>‹#›</a:t>
            </a:fld>
            <a:endParaRPr lang="en-GB"/>
          </a:p>
        </p:txBody>
      </p:sp>
    </p:spTree>
    <p:extLst>
      <p:ext uri="{BB962C8B-B14F-4D97-AF65-F5344CB8AC3E}">
        <p14:creationId xmlns:p14="http://schemas.microsoft.com/office/powerpoint/2010/main" val="1393117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483983-C587-4DBD-82BC-230A6EC9C72C}" type="datetimeFigureOut">
              <a:rPr lang="en-GB" smtClean="0"/>
              <a:pPr/>
              <a:t>07/09/2023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1A58AB-9B40-41F1-AF4B-268DD3DB8EBA}" type="slidenum">
              <a:rPr lang="en-GB" smtClean="0"/>
              <a:pPr/>
              <a:t>‹#›</a:t>
            </a:fld>
            <a:endParaRPr lang="en-GB"/>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2208232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483983-C587-4DBD-82BC-230A6EC9C72C}" type="datetimeFigureOut">
              <a:rPr lang="en-GB" smtClean="0"/>
              <a:pPr/>
              <a:t>07/09/2023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1A58AB-9B40-41F1-AF4B-268DD3DB8EBA}" type="slidenum">
              <a:rPr lang="en-GB" smtClean="0"/>
              <a:pPr/>
              <a:t>‹#›</a:t>
            </a:fld>
            <a:endParaRPr lang="en-GB"/>
          </a:p>
        </p:txBody>
      </p:sp>
    </p:spTree>
    <p:extLst>
      <p:ext uri="{BB962C8B-B14F-4D97-AF65-F5344CB8AC3E}">
        <p14:creationId xmlns:p14="http://schemas.microsoft.com/office/powerpoint/2010/main" val="2706441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483983-C587-4DBD-82BC-230A6EC9C72C}" type="datetimeFigureOut">
              <a:rPr lang="en-GB" smtClean="0"/>
              <a:pPr/>
              <a:t>07/09/2023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1A58AB-9B40-41F1-AF4B-268DD3DB8EBA}" type="slidenum">
              <a:rPr lang="en-GB" smtClean="0"/>
              <a:pPr/>
              <a:t>‹#›</a:t>
            </a:fld>
            <a:endParaRPr lang="en-GB"/>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1669115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483983-C587-4DBD-82BC-230A6EC9C72C}" type="datetimeFigureOut">
              <a:rPr lang="en-GB" smtClean="0"/>
              <a:pPr/>
              <a:t>07/09/2023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1A58AB-9B40-41F1-AF4B-268DD3DB8EBA}" type="slidenum">
              <a:rPr lang="en-GB" smtClean="0"/>
              <a:pPr/>
              <a:t>‹#›</a:t>
            </a:fld>
            <a:endParaRPr lang="en-GB"/>
          </a:p>
        </p:txBody>
      </p:sp>
    </p:spTree>
    <p:extLst>
      <p:ext uri="{BB962C8B-B14F-4D97-AF65-F5344CB8AC3E}">
        <p14:creationId xmlns:p14="http://schemas.microsoft.com/office/powerpoint/2010/main" val="946240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483983-C587-4DBD-82BC-230A6EC9C72C}" type="datetimeFigureOut">
              <a:rPr lang="en-GB" smtClean="0"/>
              <a:pPr/>
              <a:t>07/09/2023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1A58AB-9B40-41F1-AF4B-268DD3DB8EBA}" type="slidenum">
              <a:rPr lang="en-GB" smtClean="0"/>
              <a:pPr/>
              <a:t>‹#›</a:t>
            </a:fld>
            <a:endParaRPr lang="en-GB"/>
          </a:p>
        </p:txBody>
      </p:sp>
    </p:spTree>
    <p:extLst>
      <p:ext uri="{BB962C8B-B14F-4D97-AF65-F5344CB8AC3E}">
        <p14:creationId xmlns:p14="http://schemas.microsoft.com/office/powerpoint/2010/main" val="12328203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483983-C587-4DBD-82BC-230A6EC9C72C}" type="datetimeFigureOut">
              <a:rPr lang="en-GB" smtClean="0"/>
              <a:pPr/>
              <a:t>07/09/2023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1A58AB-9B40-41F1-AF4B-268DD3DB8EBA}" type="slidenum">
              <a:rPr lang="en-GB" smtClean="0"/>
              <a:pPr/>
              <a:t>‹#›</a:t>
            </a:fld>
            <a:endParaRPr lang="en-GB"/>
          </a:p>
        </p:txBody>
      </p:sp>
    </p:spTree>
    <p:extLst>
      <p:ext uri="{BB962C8B-B14F-4D97-AF65-F5344CB8AC3E}">
        <p14:creationId xmlns:p14="http://schemas.microsoft.com/office/powerpoint/2010/main" val="901718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483983-C587-4DBD-82BC-230A6EC9C72C}" type="datetimeFigureOut">
              <a:rPr lang="en-GB" smtClean="0"/>
              <a:pPr/>
              <a:t>07/09/2023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1A58AB-9B40-41F1-AF4B-268DD3DB8EBA}" type="slidenum">
              <a:rPr lang="en-GB" smtClean="0"/>
              <a:pPr/>
              <a:t>‹#›</a:t>
            </a:fld>
            <a:endParaRPr lang="en-GB"/>
          </a:p>
        </p:txBody>
      </p:sp>
    </p:spTree>
    <p:extLst>
      <p:ext uri="{BB962C8B-B14F-4D97-AF65-F5344CB8AC3E}">
        <p14:creationId xmlns:p14="http://schemas.microsoft.com/office/powerpoint/2010/main" val="3432009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483983-C587-4DBD-82BC-230A6EC9C72C}" type="datetimeFigureOut">
              <a:rPr lang="en-GB" smtClean="0"/>
              <a:pPr/>
              <a:t>07/09/2023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1A58AB-9B40-41F1-AF4B-268DD3DB8EBA}" type="slidenum">
              <a:rPr lang="en-GB" smtClean="0"/>
              <a:pPr/>
              <a:t>‹#›</a:t>
            </a:fld>
            <a:endParaRPr lang="en-GB"/>
          </a:p>
        </p:txBody>
      </p:sp>
    </p:spTree>
    <p:extLst>
      <p:ext uri="{BB962C8B-B14F-4D97-AF65-F5344CB8AC3E}">
        <p14:creationId xmlns:p14="http://schemas.microsoft.com/office/powerpoint/2010/main" val="1765885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F483983-C587-4DBD-82BC-230A6EC9C72C}" type="datetimeFigureOut">
              <a:rPr lang="en-GB" smtClean="0"/>
              <a:pPr/>
              <a:t>07/09/2023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1A58AB-9B40-41F1-AF4B-268DD3DB8EBA}" type="slidenum">
              <a:rPr lang="en-GB" smtClean="0"/>
              <a:pPr/>
              <a:t>‹#›</a:t>
            </a:fld>
            <a:endParaRPr lang="en-GB"/>
          </a:p>
        </p:txBody>
      </p:sp>
    </p:spTree>
    <p:extLst>
      <p:ext uri="{BB962C8B-B14F-4D97-AF65-F5344CB8AC3E}">
        <p14:creationId xmlns:p14="http://schemas.microsoft.com/office/powerpoint/2010/main" val="295137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F483983-C587-4DBD-82BC-230A6EC9C72C}" type="datetimeFigureOut">
              <a:rPr lang="en-GB" smtClean="0"/>
              <a:pPr/>
              <a:t>07/09/2023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B1A58AB-9B40-41F1-AF4B-268DD3DB8EBA}" type="slidenum">
              <a:rPr lang="en-GB" smtClean="0"/>
              <a:pPr/>
              <a:t>‹#›</a:t>
            </a:fld>
            <a:endParaRPr lang="en-GB"/>
          </a:p>
        </p:txBody>
      </p:sp>
    </p:spTree>
    <p:extLst>
      <p:ext uri="{BB962C8B-B14F-4D97-AF65-F5344CB8AC3E}">
        <p14:creationId xmlns:p14="http://schemas.microsoft.com/office/powerpoint/2010/main" val="2100401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F483983-C587-4DBD-82BC-230A6EC9C72C}" type="datetimeFigureOut">
              <a:rPr lang="en-GB" smtClean="0"/>
              <a:pPr/>
              <a:t>07/09/2023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B1A58AB-9B40-41F1-AF4B-268DD3DB8EBA}" type="slidenum">
              <a:rPr lang="en-GB" smtClean="0"/>
              <a:pPr/>
              <a:t>‹#›</a:t>
            </a:fld>
            <a:endParaRPr lang="en-GB"/>
          </a:p>
        </p:txBody>
      </p:sp>
    </p:spTree>
    <p:extLst>
      <p:ext uri="{BB962C8B-B14F-4D97-AF65-F5344CB8AC3E}">
        <p14:creationId xmlns:p14="http://schemas.microsoft.com/office/powerpoint/2010/main" val="3203151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483983-C587-4DBD-82BC-230A6EC9C72C}" type="datetimeFigureOut">
              <a:rPr lang="en-GB" smtClean="0"/>
              <a:pPr/>
              <a:t>07/09/2023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B1A58AB-9B40-41F1-AF4B-268DD3DB8EBA}" type="slidenum">
              <a:rPr lang="en-GB" smtClean="0"/>
              <a:pPr/>
              <a:t>‹#›</a:t>
            </a:fld>
            <a:endParaRPr lang="en-GB"/>
          </a:p>
        </p:txBody>
      </p:sp>
    </p:spTree>
    <p:extLst>
      <p:ext uri="{BB962C8B-B14F-4D97-AF65-F5344CB8AC3E}">
        <p14:creationId xmlns:p14="http://schemas.microsoft.com/office/powerpoint/2010/main" val="3012407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F483983-C587-4DBD-82BC-230A6EC9C72C}" type="datetimeFigureOut">
              <a:rPr lang="en-GB" smtClean="0"/>
              <a:pPr/>
              <a:t>07/09/2023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1A58AB-9B40-41F1-AF4B-268DD3DB8EBA}" type="slidenum">
              <a:rPr lang="en-GB" smtClean="0"/>
              <a:pPr/>
              <a:t>‹#›</a:t>
            </a:fld>
            <a:endParaRPr lang="en-GB"/>
          </a:p>
        </p:txBody>
      </p:sp>
    </p:spTree>
    <p:extLst>
      <p:ext uri="{BB962C8B-B14F-4D97-AF65-F5344CB8AC3E}">
        <p14:creationId xmlns:p14="http://schemas.microsoft.com/office/powerpoint/2010/main" val="2136024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F483983-C587-4DBD-82BC-230A6EC9C72C}" type="datetimeFigureOut">
              <a:rPr lang="en-GB" smtClean="0"/>
              <a:pPr/>
              <a:t>07/09/2023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1A58AB-9B40-41F1-AF4B-268DD3DB8EBA}" type="slidenum">
              <a:rPr lang="en-GB" smtClean="0"/>
              <a:pPr/>
              <a:t>‹#›</a:t>
            </a:fld>
            <a:endParaRPr lang="en-GB"/>
          </a:p>
        </p:txBody>
      </p:sp>
    </p:spTree>
    <p:extLst>
      <p:ext uri="{BB962C8B-B14F-4D97-AF65-F5344CB8AC3E}">
        <p14:creationId xmlns:p14="http://schemas.microsoft.com/office/powerpoint/2010/main" val="4101618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7F483983-C587-4DBD-82BC-230A6EC9C72C}" type="datetimeFigureOut">
              <a:rPr lang="en-GB" smtClean="0"/>
              <a:pPr/>
              <a:t>07/09/2023</a:t>
            </a:fld>
            <a:endParaRPr lang="en-GB"/>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GB"/>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6B1A58AB-9B40-41F1-AF4B-268DD3DB8EBA}" type="slidenum">
              <a:rPr lang="en-GB" smtClean="0"/>
              <a:pPr/>
              <a:t>‹#›</a:t>
            </a:fld>
            <a:endParaRPr lang="en-GB"/>
          </a:p>
        </p:txBody>
      </p:sp>
    </p:spTree>
    <p:extLst>
      <p:ext uri="{BB962C8B-B14F-4D97-AF65-F5344CB8AC3E}">
        <p14:creationId xmlns:p14="http://schemas.microsoft.com/office/powerpoint/2010/main" val="129770494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jpeg"/></Relationships>
</file>

<file path=ppt/slides/_rels/slide23.xml.rels><?xml version="1.0" encoding="UTF-8" standalone="yes"?>
<Relationships xmlns="http://schemas.openxmlformats.org/package/2006/relationships"><Relationship Id="rId2" Type="http://schemas.openxmlformats.org/officeDocument/2006/relationships/image" Target="../media/image38.tif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mailto:office@nutfield.surrey.sch.u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A227F-F818-487D-8147-234E819CB7CD}"/>
              </a:ext>
            </a:extLst>
          </p:cNvPr>
          <p:cNvSpPr>
            <a:spLocks noGrp="1"/>
          </p:cNvSpPr>
          <p:nvPr>
            <p:ph type="ctrTitle"/>
          </p:nvPr>
        </p:nvSpPr>
        <p:spPr>
          <a:xfrm>
            <a:off x="817215" y="5000105"/>
            <a:ext cx="10338464" cy="1199272"/>
          </a:xfrm>
        </p:spPr>
        <p:txBody>
          <a:bodyPr>
            <a:normAutofit fontScale="90000"/>
          </a:bodyPr>
          <a:lstStyle/>
          <a:p>
            <a:r>
              <a:rPr lang="en-GB" dirty="0"/>
              <a:t>Welcome to Year 3</a:t>
            </a:r>
            <a:br>
              <a:rPr lang="en-GB" dirty="0"/>
            </a:br>
            <a:br>
              <a:rPr lang="en-GB" dirty="0"/>
            </a:br>
            <a:r>
              <a:rPr lang="en-GB" dirty="0"/>
              <a:t>THE Team!</a:t>
            </a:r>
            <a:br>
              <a:rPr lang="en-GB" dirty="0"/>
            </a:br>
            <a:br>
              <a:rPr lang="en-GB" dirty="0"/>
            </a:br>
            <a:r>
              <a:rPr lang="en-GB" dirty="0" err="1"/>
              <a:t>MrS</a:t>
            </a:r>
            <a:r>
              <a:rPr lang="en-GB" dirty="0"/>
              <a:t> CORDEY – CLASS Teacher</a:t>
            </a:r>
            <a:br>
              <a:rPr lang="en-GB" dirty="0"/>
            </a:br>
            <a:br>
              <a:rPr lang="en-GB" dirty="0"/>
            </a:br>
            <a:r>
              <a:rPr lang="en-GB" dirty="0"/>
              <a:t>MRs RUSSELL &amp; MISS LINDSAY – Year 3 CLASS </a:t>
            </a:r>
            <a:r>
              <a:rPr lang="en-GB" dirty="0" err="1"/>
              <a:t>assistantS</a:t>
            </a:r>
            <a:endParaRPr lang="en-GB" dirty="0"/>
          </a:p>
        </p:txBody>
      </p:sp>
    </p:spTree>
    <p:extLst>
      <p:ext uri="{BB962C8B-B14F-4D97-AF65-F5344CB8AC3E}">
        <p14:creationId xmlns:p14="http://schemas.microsoft.com/office/powerpoint/2010/main" val="38372147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C424C-1F10-437F-A6A3-51F4371C519F}"/>
              </a:ext>
            </a:extLst>
          </p:cNvPr>
          <p:cNvSpPr>
            <a:spLocks noGrp="1"/>
          </p:cNvSpPr>
          <p:nvPr>
            <p:ph type="title"/>
          </p:nvPr>
        </p:nvSpPr>
        <p:spPr>
          <a:xfrm>
            <a:off x="684212" y="685800"/>
            <a:ext cx="8534400" cy="1507067"/>
          </a:xfrm>
        </p:spPr>
        <p:txBody>
          <a:bodyPr/>
          <a:lstStyle/>
          <a:p>
            <a:r>
              <a:rPr lang="en-GB" dirty="0"/>
              <a:t>Maths</a:t>
            </a:r>
          </a:p>
        </p:txBody>
      </p:sp>
      <p:sp>
        <p:nvSpPr>
          <p:cNvPr id="3" name="Content Placeholder 2">
            <a:extLst>
              <a:ext uri="{FF2B5EF4-FFF2-40B4-BE49-F238E27FC236}">
                <a16:creationId xmlns:a16="http://schemas.microsoft.com/office/drawing/2014/main" id="{E39417B1-8535-4EAB-856F-17CA934D211F}"/>
              </a:ext>
            </a:extLst>
          </p:cNvPr>
          <p:cNvSpPr>
            <a:spLocks noGrp="1"/>
          </p:cNvSpPr>
          <p:nvPr>
            <p:ph idx="1"/>
          </p:nvPr>
        </p:nvSpPr>
        <p:spPr>
          <a:xfrm>
            <a:off x="702969" y="2556933"/>
            <a:ext cx="8534400" cy="3615267"/>
          </a:xfrm>
        </p:spPr>
        <p:txBody>
          <a:bodyPr/>
          <a:lstStyle/>
          <a:p>
            <a:pPr marL="0" indent="0">
              <a:buNone/>
            </a:pPr>
            <a:r>
              <a:rPr lang="en-GB" dirty="0">
                <a:solidFill>
                  <a:schemeClr val="tx1"/>
                </a:solidFill>
              </a:rPr>
              <a:t>The children will be building on their learning from Year 2 and developing this using new techniques and methods. </a:t>
            </a:r>
          </a:p>
          <a:p>
            <a:pPr marL="0" indent="0">
              <a:buNone/>
            </a:pPr>
            <a:r>
              <a:rPr lang="en-GB" dirty="0">
                <a:solidFill>
                  <a:schemeClr val="tx1"/>
                </a:solidFill>
              </a:rPr>
              <a:t>This term, we will be focusing on place value, addition, subtraction, multiplication and division. These are the five key areas of  the children’s learning in Maths. </a:t>
            </a:r>
          </a:p>
          <a:p>
            <a:pPr marL="0" indent="0">
              <a:buNone/>
            </a:pPr>
            <a:r>
              <a:rPr lang="en-GB" dirty="0">
                <a:solidFill>
                  <a:schemeClr val="tx1"/>
                </a:solidFill>
              </a:rPr>
              <a:t>All of the methods the children will be using throughout the year are found in the White Rose Calculation Policy which is on our website.</a:t>
            </a:r>
          </a:p>
          <a:p>
            <a:pPr marL="0" indent="0">
              <a:buNone/>
            </a:pPr>
            <a:r>
              <a:rPr lang="en-GB" dirty="0"/>
              <a:t>.  </a:t>
            </a:r>
          </a:p>
        </p:txBody>
      </p:sp>
      <p:pic>
        <p:nvPicPr>
          <p:cNvPr id="1026" name="Picture 2" descr="Multiplication and Division symbols; variables Quiz - Quizizz">
            <a:extLst>
              <a:ext uri="{FF2B5EF4-FFF2-40B4-BE49-F238E27FC236}">
                <a16:creationId xmlns:a16="http://schemas.microsoft.com/office/drawing/2014/main" id="{D1C94585-5FA6-452A-88AA-53E7FF384DC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8725"/>
          <a:stretch/>
        </p:blipFill>
        <p:spPr bwMode="auto">
          <a:xfrm>
            <a:off x="8865901" y="449580"/>
            <a:ext cx="2454196" cy="2412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685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C424C-1F10-437F-A6A3-51F4371C519F}"/>
              </a:ext>
            </a:extLst>
          </p:cNvPr>
          <p:cNvSpPr>
            <a:spLocks noGrp="1"/>
          </p:cNvSpPr>
          <p:nvPr>
            <p:ph type="title"/>
          </p:nvPr>
        </p:nvSpPr>
        <p:spPr>
          <a:xfrm>
            <a:off x="684212" y="685800"/>
            <a:ext cx="8534400" cy="1507067"/>
          </a:xfrm>
        </p:spPr>
        <p:txBody>
          <a:bodyPr/>
          <a:lstStyle/>
          <a:p>
            <a:r>
              <a:rPr lang="en-GB" dirty="0"/>
              <a:t>Times tables </a:t>
            </a:r>
          </a:p>
        </p:txBody>
      </p:sp>
      <p:sp>
        <p:nvSpPr>
          <p:cNvPr id="3" name="Content Placeholder 2">
            <a:extLst>
              <a:ext uri="{FF2B5EF4-FFF2-40B4-BE49-F238E27FC236}">
                <a16:creationId xmlns:a16="http://schemas.microsoft.com/office/drawing/2014/main" id="{E39417B1-8535-4EAB-856F-17CA934D211F}"/>
              </a:ext>
            </a:extLst>
          </p:cNvPr>
          <p:cNvSpPr>
            <a:spLocks noGrp="1"/>
          </p:cNvSpPr>
          <p:nvPr>
            <p:ph idx="1"/>
          </p:nvPr>
        </p:nvSpPr>
        <p:spPr>
          <a:xfrm>
            <a:off x="309073" y="2556933"/>
            <a:ext cx="11353043" cy="3615267"/>
          </a:xfrm>
        </p:spPr>
        <p:txBody>
          <a:bodyPr>
            <a:normAutofit/>
          </a:bodyPr>
          <a:lstStyle/>
          <a:p>
            <a:pPr marL="0" indent="0">
              <a:buNone/>
            </a:pPr>
            <a:r>
              <a:rPr lang="en-GB" dirty="0">
                <a:solidFill>
                  <a:schemeClr val="tx1"/>
                </a:solidFill>
              </a:rPr>
              <a:t>The children will be building on their learning from Year 2 and developing this using new techniques and methods. </a:t>
            </a:r>
          </a:p>
          <a:p>
            <a:pPr marL="0" indent="0">
              <a:buNone/>
            </a:pPr>
            <a:r>
              <a:rPr lang="en-GB" dirty="0">
                <a:solidFill>
                  <a:schemeClr val="tx1"/>
                </a:solidFill>
              </a:rPr>
              <a:t>We will be focusing on times tables as it is expected that by the time the children finish Year 4, they should know all of their times tables to 12 x 12. </a:t>
            </a:r>
          </a:p>
          <a:p>
            <a:pPr marL="0" indent="0">
              <a:buNone/>
            </a:pPr>
            <a:r>
              <a:rPr lang="en-GB" dirty="0">
                <a:solidFill>
                  <a:schemeClr val="tx1"/>
                </a:solidFill>
              </a:rPr>
              <a:t>By the end of Year 3, the children should all know their 2, 5,10, 3, 4 and 8 times tables including using the inverse to answer questions. </a:t>
            </a:r>
          </a:p>
          <a:p>
            <a:pPr marL="0" indent="0">
              <a:buNone/>
            </a:pPr>
            <a:r>
              <a:rPr lang="en-GB" dirty="0">
                <a:solidFill>
                  <a:schemeClr val="tx1"/>
                </a:solidFill>
              </a:rPr>
              <a:t>E.g. 45 ÷ 5 = ?</a:t>
            </a:r>
          </a:p>
          <a:p>
            <a:pPr marL="0" indent="0">
              <a:buNone/>
            </a:pPr>
            <a:r>
              <a:rPr lang="en-GB" dirty="0">
                <a:solidFill>
                  <a:schemeClr val="tx1"/>
                </a:solidFill>
              </a:rPr>
              <a:t>We will be learning this using songs, dances and raps and completing games and activities to help the children use this knowledge in every aspect of their Maths learning. </a:t>
            </a:r>
          </a:p>
        </p:txBody>
      </p:sp>
      <p:pic>
        <p:nvPicPr>
          <p:cNvPr id="1026" name="Picture 2" descr="NUMBEROCK | Math Songs &amp; Videos">
            <a:extLst>
              <a:ext uri="{FF2B5EF4-FFF2-40B4-BE49-F238E27FC236}">
                <a16:creationId xmlns:a16="http://schemas.microsoft.com/office/drawing/2014/main" id="{DA0BBD12-0DAB-43F5-9E23-2320A8E37B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2449" y="767026"/>
            <a:ext cx="3094079" cy="174269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yt3.googleusercontent.com/ytc/AOPolaQCwVhq3BJWye-Mc-0Nm4RrO-5srZQ1pC8DADXO=s176-c-k-c0x00ffffff-no-rj">
            <a:extLst>
              <a:ext uri="{FF2B5EF4-FFF2-40B4-BE49-F238E27FC236}">
                <a16:creationId xmlns:a16="http://schemas.microsoft.com/office/drawing/2014/main" id="{1EAD8A90-0204-4392-A3C2-08D38AB825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7908" y="569419"/>
            <a:ext cx="16764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24F609DB-5203-4B63-924F-559BBE9F17F7}"/>
              </a:ext>
            </a:extLst>
          </p:cNvPr>
          <p:cNvPicPr>
            <a:picLocks noChangeAspect="1"/>
          </p:cNvPicPr>
          <p:nvPr/>
        </p:nvPicPr>
        <p:blipFill>
          <a:blip r:embed="rId4"/>
          <a:stretch>
            <a:fillRect/>
          </a:stretch>
        </p:blipFill>
        <p:spPr>
          <a:xfrm>
            <a:off x="3761681" y="258305"/>
            <a:ext cx="1412983" cy="998833"/>
          </a:xfrm>
          <a:prstGeom prst="rect">
            <a:avLst/>
          </a:prstGeom>
        </p:spPr>
      </p:pic>
      <p:pic>
        <p:nvPicPr>
          <p:cNvPr id="1030" name="Picture 6" descr="https://cdn.statically.io/img/ttrockstars.com/wp-content/uploads/2023/01/ttrs-logo-new.png?quality=100&amp;f=auto">
            <a:extLst>
              <a:ext uri="{FF2B5EF4-FFF2-40B4-BE49-F238E27FC236}">
                <a16:creationId xmlns:a16="http://schemas.microsoft.com/office/drawing/2014/main" id="{8D62B8FF-35B5-47F0-BF3C-38FA7EB1A6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68732" y="154413"/>
            <a:ext cx="2735456" cy="1524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52572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6853" y="441543"/>
            <a:ext cx="8534400" cy="1507067"/>
          </a:xfrm>
        </p:spPr>
        <p:txBody>
          <a:bodyPr/>
          <a:lstStyle/>
          <a:p>
            <a:r>
              <a:rPr lang="en-GB" dirty="0"/>
              <a:t>Speaking of multiplication</a:t>
            </a:r>
          </a:p>
        </p:txBody>
      </p:sp>
      <p:sp>
        <p:nvSpPr>
          <p:cNvPr id="1026" name="AutoShape 2" descr="Times Tables Rock Stars: Pla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28" name="AutoShape 4" descr="Times Tables Rock Stars: Pla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30" name="AutoShape 6" descr="data:image/png;base64,iVBORw0KGgoAAAANSUhEUgAAAQIAAADDCAMAAABeUu/HAAABUFBMVEX///8dHRu8vLwAAAAAn+PmAH64uLgAoOQAhb4bGxkAneLBAGoZAADmAHwcHRoZGRdRwvIAHhMQEA3o6OgdGBAYHRn5+fnd3d3gAHsAg7seEwDy8vIeEAANHBTU1NQAm914JVAOYokbEgcUSmTyNZ7oGYglquYjO0VdXVwwaIA5Iy7IyMjDw8MzcIvOzs4AktE4gaE/GSqIiIhAn8hmFTwFdqfHAG2nKW1NGDFEREMaCgB0E0NsbGudnZwAGwApHCBRUVAXQFQ2NjQbJCY6teurq6pIr9omRlQUVne+LX2VlZR6enkPaJOJKFsqKig4ODc7iq0bKjEUFwesBl+JD05fIkHjMpNFGS3ZMY2bC1e2LHgmn9VEps9JtuVZFzb5NaEiV24olMQSO1A9krchdZubKGYZNUR+JVSPDVEAHwDIG3hoJUlWJT4vGiIBIBW5HXAE27IrAAAgAElEQVR4nO19+1cayda2TWtrR4eWBhqxoZ0QTUggmJBIogElKhkjCY4nGXMbM/eZ82bGc/7/3759qaquvuB95l3fWu8+65wTEJqqp3ft/exLVU9M/J/8n1yD+FYPZJ+kPVYGpf/tcf59MjB1cceJafb+t0d6FfFO+VvJtI3ziRn8YwO+bvHrTm/COuimAzF0DaNWiUmtUtuobWhSqxmGO/wHB+11D6yJgdP3r+NigeE65jAwzXbqn+uuUbv74Ey5WzDc+nUM55zSNs1gaDqucQ2qZ5kOKLHrOOvpNxEgmHs0f4Z8Wr1VMMZg+PfIcN2B+RuGY1pXvVTb5IVsuyVvojlIfgAh+GV+chpkEuVGisyU1ypgC/JXHcx5ZdCc8EqusFFXRb5vSmNmm5bvmEldZghuTI6X6dXyzKFt/HMeoW46vhVaabN/lYv1TN2iDw9MM2ETz4Zgsjyzt2g4B1cZyEXEM82DdmTgVwF/oF/JcE0ruRIEBNOhTCIe2mtYBov/qEscWKYb8cYp6/f80o9cy9nOT3RHUUzJHH6a0eU2IKC9LM/8DrbwH/KIvVF3Ir/tRO5c/2qXjF7NMZvgbSJUF53i/TVdjm/fmJwur71Sb9ysGPYohVW0rJb2KhhY7XpS2qERzXS7Z93PEvjuphkd8/YVpg/SaEWWAhhFZ30UgYCp0aKSjTvzCMHMzblFRZRwHAmO4vWBT6+rt7tj2LVpNtUn4NX6aUwVIBituzG6apYaV4LAtN3IUgC1qmuD8PyJIPaLBQnBYjb6tfil6wiuO1LzM8aI4zJMQ/qEOzqd73n12HhNd2Refv7wYxDcWLHBuduaf28hd9KCJB2CEJUCDiU29Axf1szQqwa/ipBqkoL8CNp4G2m2e1rImd+OI2DByqWpXEpgfq3t+kQ7jsEo/IgF184PelLabgICZ2Puxx8LSWLkOAaqj3BYI1q+hR9/ickj+CoZdHTPzs7duSzYo1N8yyiOQHuivg3zuOxasMSou/HrhkbJsiIzy5tRCOza3OGD492btQQEiGvhfs0w9+WruQeV2v0Es4av4s9ZpAPfzz+YQ3uUGTfiQfxudcW4xn7jDAlofr3udmy5ywsjBBmrlfeEoEGOQGAbdyF82J1JQgAfNDbu/1phCPBV5e5PGwDBdIRZT5YZAlwn9gZc6/arDdLuMSOO3Szb3O6ilpWsy5ISL2M10VDZlhF1tKFpszKZjCUlH4cA46fd2zfKSQjWHVDr+VcCAmAfdnZ+DbVgOsqtET3TopwEEDC48vRaJQtTG7O2o7bQMSzbhNuVsS6rBBM+3GPQBSACQZQlhjQHIZCSCsHtGzemkxCgws79svtqkSBALZ/7VkEwrTNL+Krbhslk4QN04dU18DTKUcZkGGWFAdCEYMKDaVzWHJbgu2B+/ZKy3wlj0DgDgl0gy0kIfIjiat/Mf2IIPH61KyBYWtWE1hDGfHMPGAHgms/BQlqeTxIdcNQU4HIpwSeCDE3jshBk2Nx1x7HuvHU6BMepEODN2nghIZCvBASrZU0IApC5+wqBW+RqHJbRUEMhEdF05RAvDYFPK73hg6E317vpGLSsi0PQMrNgC+fnZxCCHltGeCUhmPk9QqoIgbtgVBiBvQpbOhbHDOlvDIHuOlJ5v0GTOJ1ThuLFvWdAXwdregBRzsFZGJwbggOwhYdwVxECtweWsUCvQggKMQQ2fmQEVgmBLPxH/o82kBgC2+Bpt7UpRKQ1DhJrP/4OXQDMqTdoTvgHyOGTGPitpsDgnBAgywFDuXsDIbCRFPGrsRCAoZgnozJT3pvTBbmjdE8aAhhZQEzSHMBEM2kITOyPMacT3X4KLNoVrPawrSVjUqK280CQh0vU4LZOTyIESBHh1TEY/xCCSg1ErYbanfn5Y8pBzHx6EREkToKkDLT0Vns4lMShhQgkx9kfF7qbKe62SeYg7/nCoDRPwcA7FwRgVOzaMdzWaYIAxlw4RoevICjfJZG/U9g5BoSIJnza1eXTDGUkM3EExB0u+V6eDEHyjvumk44AEIAkYGzykfhkSrSAGhoGsYTUuSBoEheeP8abyhCAxydTJyF4QdT4px3+Hcd4AQiIxFw0J1vO2obZTUXAK/GYM9KnRWQQy3lof3DWU4AJzZ2Fy/0UDM4FAax9+Ah/hiCAV3iTFQTMiVbLDAEGBvPTydQk2IXyYcFwD+IINDAiyFjhqFO48YEzJpcGGmq2km/7MfozHoPzQEAB0ffCuhEE8Or2DQ0CmXVmCJBj39Yzk5yrR+fwvCZyCXEEdMraSuGFoIhjKltwf9LUIHpJxKA1BoNzQMAB0TzNlCEASrDLti5CkAUEEBgcf1pd0mR1dWma3eNilnOypyGQsgrYKadn0/BKaTGYp1/zNAzOAQEFRMd02xkC25ifF5otIeCZEgQb3+5GM7PAjT6BIV0C2lgRo+2dgkAmk0IACLL0TBL+xXZTFCd/TgzOhkAEROTiGAK4zbdvRCCAG0yCEOzc+vl5VI7RkAIClJdvn4VAmhL4VGYaD4GeC9C+1co0wcSehcGZEHjwrcI382rSrxaBEuBN1c3h6szeLRT2iFFByzCNtZk1cAZEisYhAA6s0QzSSCAH1OkQcBFufN2h1BQoMAZOAoMzIaCA6HuaNENQ2TievzG59NPtCAS/13C6iUCBFIgYBDuD7VMQaI6Ni9hy2G7qH0W+YYzL5Em2rFMwOAuCQAREEBB/YgiAIOCUforwgmSMIGSDwkU0hT8X2BmkInBqiqjE30grr8D19vmvjnNafuE0DM6CACyxvUNMsPyJVP/VIWrEank8BFm7pv7NoQIiAPGyjc7g4gj4Lg8aMzXxVeL7EzI15J5aANUxiNmDcRBw7jDgVBHYQpjFI0oA3Xw0T7btV2REqRA4xn2JQeGQWLXmDHQEWudCYELm2AHAeL5lIh/ITPZZRbgQgyCGwTgIlvYwHBqJG3kbJv3qAXKBpZ94Za99E4kRNAicyotfK0IfakiUyRlU2BlcAgFZInVGMPq4t8A0s+IYKW0EYzAI1wIF2qkQwO1etCkkNOZeUHg0s/MtleM/sV4fjoOgkH1x/ErUI4QzmJlZA0OJA7wEAnU1wUFYIgghwHekGlwag3QI4NUi6QvZwunVmZtzDME0ObibcxEIJlfvzzEGBYiQlgQEnDvUIoOrIIBKkE9A4GOiOayhnt6ZMRaDMRAIDOwdogQQ4W18K5oyQAnKhVoUgsnb39/BakFh58X89CpDsHFXOgNQEQeC+osj4K2Hs2thZj1uC3wLU4xh7cxNloI1CZokCQzGQrC6xrp8jMvgVk1CgMbteaEQg+DG9O6DuUINzN+0gCDiDNCWhQg450QgH9ba0JCUrGRinXOM9RAD93wVGB2DXqygtiE6cPjucapoFXtOFAQzM682jDgEAMLui2/uHO9Oi7QKZU2EM8iiM7g4AroLr3NmOPGZBqdX+trFz9efUjJCv9B1ojXFjV+mRbfRzQqniiaJ1wgIEJodO4TAPvxW9q3dnj/eJS3BUIpyBugMXqF7cPr7F0agF+u+amYyyUorXqdBjQ9GOKP06w26sgWkD1LfDiuOqrg+KcqqG2vEgcprBTJooMs0DQEBTGoP3L6CAD7/fIZBgMVwg9YJh1J4TXQG9FOOG0GgdCYCXl2bVJ3vd8watvH++w2LGl+0ZgdzlHbd9Vg3SLTm6tx58RMGeqK4DhjgRH4uUKoIJ31oSwioESsrIABVmQPvXyjcXBKKMDkNlrN8mI04g+hvIUU8G4HA0BLfmCtpWVgdwXyw+szQ7OI7+abVIKVxwt9I5NUnQi1Mlezhg19vgtwSw914NU18jhLlsPb3aIEgBMK+Kwimb9JXKr+XxWqYnAHAClxEUB/WxD4fAvv6fHBxNyw05BN+V+vKtEyX55pvNrFEvq0pwkE8akLysDF3phCpw3LHxs2ZcoFSRZgIKdM0WAvKQlUYAlgjt7AtySgs7q0SCNSrhin00BlcHIHgIDYZr9lAALw2TDpMEIEht02HrJ/fyhNw2nKLNbBiEfSX7xPyIpbi3ysgqUUYKnu3ChAecfrnloIAKQEHxHIhvJq7e5dY0eLh2uQ0VVBr5AzIKOxVYuEzIuCdhUA7VAG+zXnOJvZM047U6LFgaJs2g0BrYl1zIqNIUhUhALq+e7x7isyUcfYbv5KdKBRglnskt7gJC70lUQK+nYff30bDkAXq9P0dtAh25dYq3/c55Qw24kvOOciTVp+CQMbRfEc/L2fn9agtLUwPwbscRTum21O4ZEYKBMesa+aTINhN67ZWImZX+Gb3lqL7Bd60wNmf2p0HSAnkfXU2bkJocAup0+35Bxs11J/sK1gX2Q10BqAQFBslMCBFDsYikO9rUzhQFZV822QXiVVXnlgzUB0qtmkO1dq3QhBcs62wERCc0nNMs4NpzD36tKYsmH34jSZ35nZekW8QAjYQlgEgAM7w+EcsptmV32tZ+/Du3R/3MJG2U+BScmwtoH0fQ2P9oVrNjjlSRCioy7dRCQIGBmlhPmSF5royEhoIprnvnRMCXOSY+8QmihmlBpUHkT6qXwAE3cAXsjs7XDy9cfsTf8lGHXEczKHBv3ZYYopgbqdlyVHX9zUAtuWM/MF6aOXMPJoShiDT0qMD+Iqjul6tA/UVWCVeOgRL6n/4JRMeWMbHkzNrsgOzcn/+tibz89/ubETuae2uyCwvKdxisIHs7tW0b9TGbbnAxS6UD26pXAKtrqn15qJxDARNblDQpLcPwHroyygiUN8Dp4EgEAQzZS21/+k2zlt7Z41Cmx+BCq1Kk4cQRLrJAIQHhcgC3/jx9mQUgo0HEdhAZvYK2ufvUwteojDk9RzBhx1Y2MJS+L2DSKcMBtwQKTA8AUUH+Wjzsmu63Sarvr9vmNJUGIMJCAmye7r8SvWP8is2+Si4yLNzL+YpI7gYQqAvF1j088d3N7SbalQOV2/EIYjvbwkhqED0+GAum1gMXs8QALjmtjDvvlU3o/OzMaMNkUIg/k5uJd5MDCrkDkUs0awLIwqGZQQQ1LTcPoTy0zTuinrLFkpAfEdwuggEMgyYf/HjnGYRNu4jP4hCELUzIQTUdTC9NodTdbRMKGiAIxSgy87cw9HHukeJVgVhK1pTlksdI/ZB13SGfJ38vsOXiRtlXMPT+riFzB1zoUy6PoRAYbCqYqH5778JQYC1P52AIFJRVRBgMvV4epLaELVqzsDmWwWmgBXAy3Td+PwRH5FwlmYiLzrLSkaS/pMuNJUqaFRL9l2nQwDvcuFwVfi+yv3jmRkRAUH4wyCQSXh0OGePhwD9i1ZT3JM5tWOsuU8vzWAuxhUE1jJogKgADTF/GGJyK6mJ+wnkrJUa8KthEjBCwawPfDIpBl/RNvZLpSAISvvuGAhACUTAx0E+fAyb6ITfKK+VZzQQpHMYA8ErTYS/BH5KCJRnyodYWqNd09sIAIx2G5uMJvKDpP6Lu9cW911rQKGX1JtXipuN8Kb3e2g6WkP+gLlOC2RgpkNQESVzUgPuFEB2OPeAy4kzNws3y6ATCoQHTmU8BDvajg+BAPVdcDBdMKROOnRzyAW09g/S548agjebwis9Z9DCrgyrgeCV2iPcHpLUHvgyOAmcNnkX4NzBWAiwfUgu/KVyuDVh4wG/DSHi4g6BoJzD/fEQHMYHw30XkwoBTZAmNLtm2o10cIvLAZkI6ka0IvuCJrx80IT3uBRbstr9kdiH7ug/j4YBVxlzBdesl6x0CKhvAu4/d1LMqBBPg8Cw5w5/ApPA5hGWOxCIc0Ig25ExiVJzNLExdhq6keVvO7S7B2TUb2fotnsB3PFmkA/9yEDyZz9fapV8iUnLGrSH9XVD2D2BBaAw2s8TV0AQDpw4BNkaOE3jmEpkZUqbLXGaJAZBYe6ubLVYAqJ1M1sYqwU29RiGCHA7Ml7/m0NN7txBrBwxf0dM3Djod9s9qyEnNuHDJPNylmLXIcQH3fEHLHi+HzQH+92+YYoFAiui3iLu7GCTfgyC2v2dDRgkZTnWNrh8Ws4mIJi782h+d1rmUNd+J5OZDsHMI5RvJQbYjixac44j5Pn4EzNRh+a+jRNv5f3xrbelQd2VTWAtE75k1PcHpVN3FXuwQOBLqGZw+2HNNSipEIUAOyge3OFGQgh/7zM9ksxeQlC++UACgLmhvUVBn9J4wRJnIMqCTIt2ZJQIdf40Q2klGN+ou9/Mn9p0DBq+X4db6oZ7fAKwbzZh5xzUETylKSlft8jYAAeD0DFYjy2ELKYIb++yEpQX7dox3a5yIQLB9Oon3KjAi2Bm7VCuk1QIJkWXIUMg2pEFyQ63r8iCc7c5fuSlIDPYH9a3HVrZtrbTCwDLywSbLZcQfGZ7vV8ftvf3e4MBbTrJNFsBr6hSr48QmkM/EzOHmCdGNwd3GN6pgXMUWcFCRAuml6ZFjWWm/DxMiKVDwB9kCDAwOE7pQpzk7iPKA/mloNWkzsvBoIfHq4BF2x6FJ41IC0+bJMk/UCUNguW4F7Udx3UVIKH02xg++YM+rTg7CoHonrpBNfVv5jYKlWOmQrUIBIryz+xtaI7kFILMEFBgEKHMgnRjpcI27O1mux8fL06CvUVEOJMYYF0NAwT0j/l+KpVICqJSp815vVGcIGOPfXiPbh9/+83cXV0NlBbIT8y/0EKEdHPIu1RoIVCXxWpMPk1PqhqDbbppxC5lEmYfb3yDwgTKwNICavTTmWHqFcw+stBGP2oLNmQLHS/VaZjiA9TbG2WOmZVHUOWS3flHd2SIMDZGIKlgmvVTOSozn4654Py8MGaoKSJcGjbqolC7OqahiRkSrUzozDgUhqWJGDUq3PlFhoPM+zAVyGpAY1QeobwqNAGZocofjaNGFIEbKnmmxFFVlr3FsQONiI0ec71HhQSxmaTFu28yah9b3hr2ndgJRSlri2Il0KZhLEwqzO2UyeYvrd6YligQSyY1UFrw6tWMAoHyR7XTIEB7STbTjoiosghnIIhgymi1STj9tgwMmmLivqrHaJQAmCF4j/aQpa05BTCy8H69v81XpwJnlBdkK58m2Q/KMIh1YoZSJxo1+nlNgoBx0vHduRp895wxgrijBb0VFe/bNrkwNVThD3gW+z0ro3NiWY8mvxiIDUzBRbZxAc9G45uAoHaXmsyBGWK/8KpEgavkIQR7tcLi8xCESU6dnAOCWphDlt1HZWpFXS+ddwsWufVAbD4Tcxab8TxYJKktqxGBQKIUBCVBEOILITv3Apf+Etzmwz1GgTqKUA1gJhoERpZBuKFMwqM7/Oel8s8b4yDYuPurzDZGWlGdbd/ncY0ndeHdA4fuxVImPqeQShRPEbcOSpJde34+j1xj0GsP+yN9mcG6avZiEFDGEON4w87WKjuEAqkCZj4qWR0CrKTPPf/ppyVBfcqrv84xBJ+O78/VUiEAdqy4tuo+ek7v6Ot/1B+2ewNkcnkxDdzZCUEgRH51+mSJN25pcHkNCzOo2I3ipLAhZVlioTOGFjFq9GL+9tKS7C6waxXSBVIFVIMoBPbcj+DnZaBQfr5REfx5l22DSpkUQgQ+CQjC7qOkMwjj47RJONyYEcTSBegjY021p0jIot1YmFT4cZ576XckVnYBdQHeW1oFXBAC2oqME6ns/EK7jqYpPXizIPMFMre8YTM7XPplhxcGxIi7q7x9lbKnyhm4anrn8eeiNaWZjAkJg3z8DIT47PHXjIP6cJ+ydcNYmFT4huoItyJEBVG4hSjMwG09Zq4H5hDzBbs3bnC6gKPlyv1PWiLpkYwRpnepExERuMEQ2AXVioqRQb/Ho6kfUER/Og7uKE/mL2kkxOZmvz728D6cvlPvNTg5zd+KUaPsv1jiVI1QeAU28sEMs7q9uUNOfqEKzCAi9LnCrbJMM99YnTmUYdIN7EQUXesEAXYfTVP3ETqDvljNZNYavbpzCgwONdSUUivyDdmqYDlpIKDbrZPDaPXqB5hBM9br+81eBALb+I6lmkvsJiAUIJQhWmdT3mNaqoCKlo1adq/MrhKz7xuqCe/2/P0HopOtFmtFtUel5n59Hetf9nodc7xeQJFsypq2TYfr8Zm0jrOAiAJmUL22GS+uAalstzi5ahOFhqiMuGbUHBbv/bBMcvS6mCsmByBSa/bcne9ZBTBpWL5V0SFf3LnJ5nNpbceu3dWKLky0wdCG3Uc/o0qMzMiQjHaJDHx7PQ6Dw+Vxr5m6jznchEWtGL11yS3RzIDzY+/RqIcaxibRjUGwvEICIPxmpIDAdxr0+9u709RvVZ55ZdSiGmMvHr4CEKZv1opoMtdUMCH2bce7j3iMrpotaGid77AvQmc5kT5lj0ti504KAyoJzsxr3W8MiFruZ1RmZTBS4TSlp4CK9rpuHIIpEgBh+cnJZgoI9tw3L+YfzLm3hCesJFedXfl9rfz7v75+WjSq1YrsROQs481KwZbdR+wM+mCagbZ3R6Y2vNFAzrCU2SeCPKASAXbVjd24RZ6SaXMj5c9hjZ2qEZJURM1hCMHUVwjCx3sJEOwKkLoXc+/euq8wb1xLj3ELi//a/LjytFj947fNQuEVG0hE4FXFVt1H2Hujb7n0M5ExDlP6bwQAljXuTAcfP8IHtLRKeuq1tD/SejYMRNhvgkdM2gIFgQDh5V+b1YieZ49Bi3/ffN95+K+yyBunSe7h++UOQPD1Dy+3cpXfy5O8PXNtMataUcuFrEh4oqka7uNiDQvrpAo9baJADht4j+G/8MnT4gA/H7QarSAkyDD/7dA8cm9e0GYT5KTYgqmphc6CAAHXw8vvIiBg18RN98ly5031sDAuzVHcfL28vDCLEACMX28WKnurqPlrNZtP9JCRwajbXx/RSBCLERrCQXjGGajCtkKBYxuc2OnJ5fhf89ZwW3cPlHCz1tnSuub2/jDFFizMzkZAeP9nTgNhcXXG/W55ZWH2bW6cClSLL5eXpwQEcIGP2eri4Rq1IFeUM4DIwOYqQL7Z3iYlBRz6mUjTJKEwTG6+GF8s8NaHDY60PL9k7ddHUbdCtKK1zZC4tNjSbMHC7OdnbzoduSAQhK9DEArPfy8cLU9NdWY/V1MByOb+Olpe+UpCMDUF7uVhsVC5BU6ycOdY35cQunYwVS4PcT2YyNd1p+5waSHDSxuivsYwbWe2wgApxWh7e+TICEATc9TE8rsEgJAECOydR7djEDzNFZ+9UapAIPyh2FJh8yNZjNlZI2U3plHM/QYqMDWltAC+/+VxFcLKmm3byIvVJrXIZoG8AqENZD/WKcEFJgdnhs7x9IyAtW2mpZzFGhDdyTbnX1GlYOHZG7/CsCIQFLPV6uMoCEevDfYOua/xHuPHPqQsherWS2FSQwgWZh+jwmSNjUfSGSwayXM0A7HzxtwuUYdx4tq2gzZj++xTga2DlG+71IA6kCoQ4j9A47NxKw4BTib3FECQ7qHzZWWF3i6eHC3zex2emS7ZzT+PGKAUCIwaH24ECNh26k7CgWwzGlCnRNo0Dk4HoNVkV9qItacgESjRxgbuWz3QrQkdFb34+2oKBK+Pjr5MienMzn54SLdyU95lXApbUdpQ3HyyvCxtSBICu/BoN3QGadqstBTPpQwibYbkQEX/TSuTclQFIYCZpBZX4JFlILMkp9unLpuGONEnroAl2ouyuBaFoLr5x9GymA+6iDdPmS/nXsu7nFwKuXvvNV6RhACY5ZrapDbGqIv9J66Lk2SiL+fRpcMMvBK1V6RjILizFTDzA5fQxrwrpxO9oey6SzkHGH+2dmiEEFQ3v3sPAPBkO7Ozbz6LgKH4LrzN+Jdn4VLIbv6xHMKTCgEsuZtcQE47cYRF7EKyzSEHz8Ggh/MQdNBviVNO0g82CjJy738zkY21REOr66S1fe8LNiLYYefhu5cIwJQE4HFOTCGbe8/WXvjM2dmHcilUqx9/UEaiszIGAqOyl3QGmgzC3kHTjS97P2iq4w3GEOSMEiCRWGD3BBJga3mO2om1EWmy6ZEE+Qs4AGnWZ+FOqwnAWl/hd78Ix/dGLAVBBhiBN8spENhFEjrYYNx5h0M8lkBmvkK/5flAehvqDAqqoqWLrx9b1wiAJ3OmvCttq9iylrIMgY2YIQRTK0fs90AF3hohNax+t7z8Fd38D8IzdpgkEiNWlvPtvRQIssY9IVvZcUdrd006nELtsnPJjHO5vdTSERibafdDoNRvtJRzcajJE645SltI+YEZDZNg6F++vClqsWK2yv4QgNmSjmF29l1RIwOIwOf/PExCUMy9F9mYLwhBqh6DTTI96hhQ55CBMw8bScKFfupjP+RZHR4GU36wvx024+PTFjz0m2mnYNGG5xgERAt/e6jCJDHthdnOY3jrSC6FavVPfRGcVMFmJiDA76LMzp4U008XoD3J4ChKOMGmG+YODnpY9/HC6ulZVTMGAYuNXWwk0faleKQmJTwfOs0cKQgW4ii8NggFoIW4DOA+oy+ERSGWwr83f/shXATgOgCCDogOARoR/u67quEYHMdEwh+fTmeAFZK3UM39rrYpBybSlcc3ngkACiUNeMOiYEiO6Ejgk0BxB0vK/sUQgpAYCxCWX/5ZzBa3eLnPiuAg90Quhc+bHbUIMJIoPpx9gxJC8Pm1QKADsZUtOQEo/lC2yuVtPqimQY31+GbrQAQ5tnhaDzbftM77mAq/xJs2PWzjlYH4hN/kKhwd+BEnSJ4Owds3OgoYMa88q24y7+nQNHQHOTtbPBGLYIt9RzFHAkZCQPCbNKPPckZoCwOTwp/+fsMrSU84oCQo94wEQy6z1SmLBlO6UOV1wstLePMMnMfnvcEK4cO7ww3NmKW0I1rw7j8nzyIoLMw+2/xNqvK/hR+svpMh4Yf/eQae9MvbRJqNIZjqSDOK7kMzRHwuB1E/2UK1L07llYxODn/i7HJrCga+llnw5YF3AIE4JJ12gJcGQyq1WiTnm4wAABQRSURBVBEInhaL1Ryg0FlYUBDkjsQyeFOUTlKSZYiX/md2amr5/cN46CggWDhiBD7AMtFPFGskNg9gW74caeCHc8n7F9MAmjO3KQBDKpV0VqEdJOOuUyOmg+fOTMQgQG2u5h5KFACC4hF7A/4jO8nQM55sTWFu5M8YBgICASMiED2F7SBeLsGuu5Iaa6YRlLAqznO5qBqEJ/xZOqVAY9tWmVT1UJpBCgQShS8rEgK+42GyqLh1JL3k5/9MUcL19SY11URtgZDl938RBpoVip/az0f1eToLCv950aPhW5kUIRsZO3LaQCY6kQ4BTvN/jlbkQlhhdT4Rf0V7KJTg7ebbDmPwBCaeLX58AvLxczECAVjVrxEhU3sklpFQgwMKERtWcvRjI6sx4qdcQ8QW8YcwCA+ZDkF2U0Lwp6DAyhgIX4+eoFp9xtmVleWXRfCfVJf7AsEFewSReBEIGa6tGF/8KHzaXYzDzDcTE7iEMYgDIKpq+4lkDAct6RAYEoLqpsoJcpYg94d8jXqR+ywyTMvv71WLy+I70inOLkg9eJmt6hG7l1JCdk06IrsUm8AljkX3Ispk8W4GrDsnfpI3R50FQRaJAScN0bdVH0oEmCdU383Oimn+tRmH4I3EYGr56K8cPcdKjLKX3FGGTTfkNvSTuhsX1gFWhCAj6i+yxtY6SGlDEWTtLAiMoqHMAYQ9ImRCQ8BuoHrCEwV1/zoOwefHKgvJBsGRT+pop7aE2KaB4XCzFfBBuMElVEChkAenKLcpRPPzSgkER4pCUJQ58xACipWnGIOH0h92VMYAIFIYHMUgePyfp7PKIPzwBCIOkTEojTlVBOvoPKzz9KCdG420vLQRZnAEBAsLRI22PopUGUEwxRkyaQ7AJP4mF4VWTShWPwiFj2vB42p1Sy2Ghc7nooRgPXVIWE68tnmHMjDHAG7bvMxKBAEEQbOdp9Xc+x9eMgY6BMbmFznzIyL9sAyeaon0bO6tmGcCAsDn37MymlIQJHiBwX3BMimUv9Kjw+LiWetjuvXlYScHbnbr7du3z549OwE1P1rpFItxCCQZAtYvVsSzKB/MPVOLPgYB4CP+FkKQ4g8c/RCKifpppbOLiIrMumZqL5bI4ZQc062SoMLD0DtYJohAYFT/jGaQEwWlnDJ8cQgMdJwrEQiGSVawra8Aa9zB3xeWuopMcPN20iLKJI7f69bxrxD+cFT45mExG4XAkBVDnuSbZFmx+lTpexwCvLAOQYotjJQXQElS8hqXEd/UL2ytp/ywSsjimSjIA0WC421VasFblUZ/qYoFlAJKCDjHzhgIqq8jWiBtoRP2GUXO9gUmr5zn1WRgRh+AlklgoI7UxeNAMA3ANwtDu2wMgtAcJA2B/AQ7xzMhwAOpOKNTl0dwiIFi13TQ4FOvLxoZpErfjZ0TnqIGbBGRquEUBQJvMGMYh0Cxg/TKMmGQQ+d4FgS+3R/uD3h7rWeEB9viecsMDWnIeu/qz7LEVKHt6vxy3ZFqJxqRHU7noXoUq+8VAhQOJSAgdoAdFGHuJC7Z3L9nF06BAF7Gaop5UfFtQmzjRyI56hkdXAmG/JCf1WuMDtbx+Rp+GC2bLb+Ee3nXR665zieBYBZEJkm5bLy5/AWpggYBJ9M7YS0tRdABngJBMfFUOj6GBN7NY3exF32gnnn5R4vmraFqNcNtiw78LsScMnMWrg4/3+IMJgTAfNdVtTD35C3KY22+xZMnT/79Ntlnw4kSrj+Cc0yDAOB9kzsBAp6oJ6EK2lkqmOAhHXqHjDu6tGscRnttbHSyDX40kGHEH5Hh43LcFO6wQ6yvunmaVA0jogbZ6suPJH/in4zc03QI3my+O8EKY+JcUjBEaA2b3FsbaEccjjm58lyyH2FC6PoCalpMyaKT6mGxhBHowKCrX78fK0dYF6t+p9OCbE40MC+//w5TydV3j+OV5errH2ZzW0dHJ1VxIktE2qbMH0cONHav9nznhsaJydpalH/qO3R+ZsREIgLfKQSeQaAI9ywiK5p8AfuYzb1/HAkQhLPEZsWHAALw6+ofy50IBO+raG4XsGHFTjxLrkvWMCMfYsWC2USvkTj6+vwSPqgTH63hiydJDV0XyXcmLE9iRh8JwRH5+w6lAFBtvxIyFZGvwF/YWZjfm1wKBNS3+vEEo20IOrCJUUHw9VaOHc5TwiCeBtlGa4jpfi/MqCE5aln0WMRLCNUR1FOGgYyUxHY+sIc+n6Eq7Ayel1q9pwgBF0vIeKULmrps7ugIPXwSAtaEJ9iml80ZAIJqsahKh9NBDBJP18TH5jUmqBIGbtGhvmykbUFmXN/16YJd2YEOQYZqVWwP8yItxQnFYYwScbpkPATwGUDg9fJKR1ODCAQEwmts2MxWi89Ur9HmR+lwOifZ+INdaI7YFZApQXjgmtleHrskzUtDQJs54Xp0Rgr6O2z6BnNLP9BSz1PCK+OBsMVijBIZuJAXhNC8Q0ElwMzZV3qOjSHQGphhWX2NHhJAOKErZrEhTbhcdKn2aJulz08Pbfg+3iA8w7Ip9iS0RiZrr3WJB8yWBARYRt7uYdsxHqgP1ItPSSyFCAw0UhhSIiIysyzvGRtNWAng4yFJFhDMflAgYGH+uxx3XRICv7G5xZVBX7PFSTbEzHCeltxpwRVk7rZAA3Gph6v6/CRGz3SosyAYukAL8rS5q6QeSoL/RKKE8Z+8P4r0FR8+Jvn8kdXj2WMlT4vZ4hG/qz4uIXh68lbvWn35l9zdImNwhYAmSP84V6wmgM8Qw4k3Simn4J8Tgww3E2yLWMsfWAIbS5SpmohAg2jxR0agE4l/iyKB8kRMtqqkiHkDWvmhGkgIPldzW29ndRDuEQiSdFBDQk6XoiFJkaya0RPkVJF9onTZRKKHCyug00WbehZaZec9X3BzuUaxaJqr6kJjfxK734iOoZLJYX1NQFBEP/BM72R/cq/IpIPdyZePL3X571NuvaEyKLuosBBKKnuFVKrYy07busPNneIJklSpJS4u1yiM/8mfX0cErV0aBLLFBGPIXAICfLH539B9dIAq/yV7WWm3i5KjL51/V5mtS9sUa527nD9UQtvV5IamTIO1LFCGkAMDuUZhtO9jfLDzMB0C2XRDaiBYsg5BcfMv2YuLrZsnVUk6YvIV52WI/1ALhKXumV4JuxIEmUi7Hpvb8Fw8b6QFBqS0unREhjwFglAJsLxWjUFQ3Lynulc72FxTlKQjIYBPVjx6Oj/ht8Rz8xqZKARXyaHm0+D01cNG9cAgIR1J6pIQFE9wQqJg3Jm1sxEINreeqO7VzuybhzlFOlIQIFNCp3hq85RLQFaXrwJBvDrL3jUQbhbbr8M1GpMFVSyMQkC1BdqX0plVadIIBGBZwGGKSsvbHPhPIB1HC3GZkjE5ecS8vg+bes3xGWJi/FfJGcmeFWlgRazBvclIi6sPx2io6C50RzEIilug1lxUBgcqdL2Y1SA4Ui3sC6gCQJGzL1e+zMbk/YqISJm2epbeP+C1ZCGVyuNXWgjC8jV80bGgh1vYe4dbTI46cVngRYrFz2HbjUCQrR69/ItLqqDjmyIRRmogIDhS6wqtBKH217OYvD1itFjPbIPu95jHSZcuxY1jEDCIVGnXTWvPhFj2feL2fDniO4w8GULqYRSCKu45eC+U4HO1SnU1TjXLMElG1gtfXr7bZAyqUfkPXYDiMVppjouP7hm74+ZynQVSsO8sbE6Inh1IEMRFhAod1SgbhYDai74Cx0FansvmfmM14JohQ6CEene3Er2IIkOrxWPckXtNpbMkBuOPQMTkejYmgiZy4oxyjVEIcPepshZPN4uwLojy4u0UCyHewfzyuxgGYv+ScAYsbupOpb9fRuq8EgjW2PYzSVpgM0UZjSgEm5HNR0/ebbI16DArFgs80sE8pacUDBkqKGegMDj16X9/l6juBtddP1jHf1S/EwiQM+CKZgSC6p8/LGsUYgVb9ZUaKKf4+YOOQidac0InDL8hnUHYc39dZfQLSF/tU1j3uBW2eA8c+leykoapa3CeUQj+OIosd2zQPmI1gPBZQpCDICnsYI5CQBXJr6QzMOvho65Of+rb3yH1yE+XtLyRcAaomU0vbgtyMgJcCFGY4vqiHilWcw/fvmHvGoEgW5XOACMDerpqOJBTn/53/aKeL0V1Ch9sAWVN2Bk8rPLTSRuZuC0Ac/6BEYivePirHili7+67/x7FIKC8BDsDiAwcbrYJh5L+BO2/SYbRn0WzABHz0YqMDMgZBFYSguKW7LKanY1263/I5X5QEGCuMsupFh2CHHevaJFBPjmYf0ba0R/FMYh4US7SDPPzBAQwCTbzJ2/fRFDozJ5sYrsaOQezRwHYxxgEUWeA+eM8Mb9wOO0zBn5tsh/9yZ6IllamdGdAaYs4BMAD2Po9rlKrfgjCAm5R6uBrLBtTu0ocAizVSGeQVb/RnNBaUK+pr+ZMCX+QqnWNsIigOwNVeIqYw9cMFDFi3rYhUQAjmj05OdnaMrJRCCQvwObVZVWpoYIeh26e/lTYqxUQzynhz1HRHp+xgu3FkchAhOxNapCtvu50GAIsIOHWsw7tPnUIhS1EobNAnclFZJicC01AIH5DVGroN5oyh6k1/1y+k+D8IrsdbVHOwqKjKPJ0KINOj8HmvI3HtT3sFVhACIrf/fcDCSiBvY2npGC1CGjAB0ABiwt4YcfECyQgCJ0BfIx+I8xneZzIZgzG7cW9NmkKBGRtG1taqKtARAZZ6Qwov5qf8PB41OpDnOLDotx6hpMym+qsHEBh6/EHTJLildfpGVVxCIB7HylnIB/2orJZvvaA00TR/ZqlpR5IxJkYNMaiyS7mDPgJNGITdXEL6F6ksUYQ2hKeMMAoGI8/ZMOm7hgEgntHnAH+RhBiUHLl452upcksVfxhtysfPuBwaGqZvLFg+SvJ2GQXAmcZKGuH/K2Ye0sQqNMn8VlHnNjJIwouooBKgBB4jTgE1XsSgWe6w7ECLPjIrGZePDzTdrvd4d/QhT2BT56VQYlrcAhNvNh4H3MGNCo+JoLTrHSqQu4ZQOAOhKArK1myQpMf9OUBZaDGnmXFIBDcW+pZVzoDVHkdA7lr33X/DrZcD+RT6cW5kRP8GHvJi1OcAf2TuAs1q6AJdLUr8mqRST6fnm/Dx+bEIRC/ISMDij4y7HM1DPC8yvApaGYQ9K8ZgqCvniXsHIhD9YkXP5HO4J2KDISRlmj46uEDSKU8lrza9hOiYA3xtCiPCiI6BJyIQT0zirozEGkSL8TAU/GrbfSv3nIZxyB8XDfqXInjE9xjtRJJE0lnQNJU1Qc8JAdL4HIHfSQ7j+dUy9/xmnEINv+IRwaR35A/Q4vOjzxU/DqlZA76eqtzyaJt2jKBkeYMGDc1tomgPcQEZ6zQo6FALQEepe1jEPwpeHHUGei5wqbSg/BIyvXBdXXis1jhybi2gxs5yR8W7x1hg5WMDHoT0VO2w3uuUrAtawwEQjPEiYvRhZD7a4H0LOYMdOFl1dL3brrbl+uwSpd8RvUdoymAX2zSIKuvfwg5q4oM9DODVDmKdk3nm5E5N6x0QLCIHfEI1ZNOmjPQpSVOdNXGuT4x/jlAF5Z1sx/2H3I3A8cKua9XxjkDiZ7cR44VvqgBKNExS0kUmpj5j/KCYvEN/l/oDJI3uMVRo9aA7a6b15dQHGgIUP2KVjv1m37WagYRZyDFH6f2fIcAhYwV/0MCAvAEWxAZ2L7cTJ2SMw9kfkK7WdcWL/TyLW0LAsZidJ44nZ9Sffgm3Rko8dK2UDdb4cfAQeooNCdSIDCohJ7iDDQhPqHvWTOb+WvKH5RMNzwnwOEyblBCc0TU9+RZqjPQRAtoxuygx4dSCMuJ4X8CAtd0bCd0BmPKOyUrPI2PDPfIvS6nEHSVdvEBX0D9m2T0MGWG+6ijkUFCwjaFU85RQBSoIp6EwB32Dsz1Rroz0KSECyRwwtHWr4cegfVXZpaODvBxIoL68qFqscggKfLMqDNaXrzw/2MQiPdPUST6GT7PR9UWwHmNOc/tYpIxJSfgLW95fCgrDaZJ6Ro8Rm8izRlEpIT7p89+BgeLgmBhQYdAPuRnrMjzfNQmAmd0HRkUX+0Jdan7nU5F9EQvC54aZdE5u81xhjoysXOKhIAq9wKCUiA06ZTLePIkw6Z6qLiXdiLbBWX7QCSMzfW8PFI9E2k7Q2mcsdAvJgxB8fOzZ9ixWoycU3Pab4T51LzYTem2t40rD6dui4uhtgtVzKhT5K1W3vP80nkW+gXE83i/n+zeFE3wZ/9GJvyQIAiucZVtOUKkEoTdS3QwSkj7rLAf+ZrEy0/4oV2nsqV4ytEZFl4cQoMfy4s7dx3MQHhEuBOqqTNsPwxlnDO4lDRJlaV0PRl2n/UbXuh7m5ryXk08TQvEnZBhX5T6XmdYNkEahQdo5PN5n44rI0Jwdm5Y2Kpwc9LV60vw+/w8eoyCgpguejoE19rpEts/QGc1nXNPAVPRQDRA4Em5/tWsdIaepoSn7/t6n7OUMPt1vRlb2g6SF0I9wNYZJ9qHkhc+y6OV1ODkxuUlTyeDeZkeLsIgkzwyUxx/d5lDg04TSxpaS1rbs0/xVuJJix3QcPMXP91MF2SCKglmpZkjP2hmGtfe75ZJyIVMTUsbqj6FywjRrQaooEftp39Xa19CEiesXXBvERGVku9x1+wFNChFODQT2vj3FapSfzYCwQWtbUMb9lXtlD6Oa0/Mj5erbqoI9G9fcSyNK4zjKpLXTpm0xj8+euzXz8zSXO5aV7zURX85aLUCfsDLJb59nXdOZf7/USW4sqhbdx3EXbj+/78QIDpwCVcyRvyg0bx+1/+3C6bnm+c55e//AREqA57xRiKKAAAAAElFTkSuQmC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32" name="AutoShape 8" descr="data:image/png;base64,iVBORw0KGgoAAAANSUhEUgAAAQIAAADDCAMAAABeUu/HAAABUFBMVEX///8dHRu8vLwAAAAAn+PmAH64uLgAoOQAhb4bGxkAneLBAGoZAADmAHwcHRoZGRdRwvIAHhMQEA3o6OgdGBAYHRn5+fnd3d3gAHsAg7seEwDy8vIeEAANHBTU1NQAm914JVAOYokbEgcUSmTyNZ7oGYglquYjO0VdXVwwaIA5Iy7IyMjDw8MzcIvOzs4AktE4gaE/GSqIiIhAn8hmFTwFdqfHAG2nKW1NGDFEREMaCgB0E0NsbGudnZwAGwApHCBRUVAXQFQ2NjQbJCY6teurq6pIr9omRlQUVne+LX2VlZR6enkPaJOJKFsqKig4ODc7iq0bKjEUFwesBl+JD05fIkHjMpNFGS3ZMY2bC1e2LHgmn9VEps9JtuVZFzb5NaEiV24olMQSO1A9krchdZubKGYZNUR+JVSPDVEAHwDIG3hoJUlWJT4vGiIBIBW5HXAE27IrAAAgAElEQVR4nO19+1cayda2TWtrR4eWBhqxoZ0QTUggmJBIogElKhkjCY4nGXMbM/eZ82bGc/7/3759qaquvuB95l3fWu8+65wTEJqqp3ft/exLVU9M/J/8n1yD+FYPZJ+kPVYGpf/tcf59MjB1cceJafb+t0d6FfFO+VvJtI3ziRn8YwO+bvHrTm/COuimAzF0DaNWiUmtUtuobWhSqxmGO/wHB+11D6yJgdP3r+NigeE65jAwzXbqn+uuUbv74Ey5WzDc+nUM55zSNs1gaDqucQ2qZ5kOKLHrOOvpNxEgmHs0f4Z8Wr1VMMZg+PfIcN2B+RuGY1pXvVTb5IVsuyVvojlIfgAh+GV+chpkEuVGisyU1ypgC/JXHcx5ZdCc8EqusFFXRb5vSmNmm5bvmEldZghuTI6X6dXyzKFt/HMeoW46vhVaabN/lYv1TN2iDw9MM2ETz4Zgsjyzt2g4B1cZyEXEM82DdmTgVwF/oF/JcE0ruRIEBNOhTCIe2mtYBov/qEscWKYb8cYp6/f80o9cy9nOT3RHUUzJHH6a0eU2IKC9LM/8DrbwH/KIvVF3Ir/tRO5c/2qXjF7NMZvgbSJUF53i/TVdjm/fmJwur71Sb9ysGPYohVW0rJb2KhhY7XpS2qERzXS7Z93PEvjuphkd8/YVpg/SaEWWAhhFZ30UgYCp0aKSjTvzCMHMzblFRZRwHAmO4vWBT6+rt7tj2LVpNtUn4NX6aUwVIBituzG6apYaV4LAtN3IUgC1qmuD8PyJIPaLBQnBYjb6tfil6wiuO1LzM8aI4zJMQ/qEOzqd73n12HhNd2Refv7wYxDcWLHBuduaf28hd9KCJB2CEJUCDiU29Axf1szQqwa/ipBqkoL8CNp4G2m2e1rImd+OI2DByqWpXEpgfq3t+kQ7jsEo/IgF184PelLabgICZ2Puxx8LSWLkOAaqj3BYI1q+hR9/ickj+CoZdHTPzs7duSzYo1N8yyiOQHuivg3zuOxasMSou/HrhkbJsiIzy5tRCOza3OGD492btQQEiGvhfs0w9+WruQeV2v0Es4av4s9ZpAPfzz+YQ3uUGTfiQfxudcW4xn7jDAlofr3udmy5ywsjBBmrlfeEoEGOQGAbdyF82J1JQgAfNDbu/1phCPBV5e5PGwDBdIRZT5YZAlwn9gZc6/arDdLuMSOO3Szb3O6ilpWsy5ISL2M10VDZlhF1tKFpszKZjCUlH4cA46fd2zfKSQjWHVDr+VcCAmAfdnZ+DbVgOsqtET3TopwEEDC48vRaJQtTG7O2o7bQMSzbhNuVsS6rBBM+3GPQBSACQZQlhjQHIZCSCsHtGzemkxCgws79svtqkSBALZ/7VkEwrTNL+Krbhslk4QN04dU18DTKUcZkGGWFAdCEYMKDaVzWHJbgu2B+/ZKy3wlj0DgDgl0gy0kIfIjiat/Mf2IIPH61KyBYWtWE1hDGfHMPGAHgms/BQlqeTxIdcNQU4HIpwSeCDE3jshBk2Nx1x7HuvHU6BMepEODN2nghIZCvBASrZU0IApC5+wqBW+RqHJbRUEMhEdF05RAvDYFPK73hg6E317vpGLSsi0PQMrNgC+fnZxCCHltGeCUhmPk9QqoIgbtgVBiBvQpbOhbHDOlvDIHuOlJ5v0GTOJ1ThuLFvWdAXwdregBRzsFZGJwbggOwhYdwVxECtweWsUCvQggKMQQ2fmQEVgmBLPxH/o82kBgC2+Bpt7UpRKQ1DhJrP/4OXQDMqTdoTvgHyOGTGPitpsDgnBAgywFDuXsDIbCRFPGrsRCAoZgnozJT3pvTBbmjdE8aAhhZQEzSHMBEM2kITOyPMacT3X4KLNoVrPawrSVjUqK280CQh0vU4LZOTyIESBHh1TEY/xCCSg1ErYbanfn5Y8pBzHx6EREkToKkDLT0Vns4lMShhQgkx9kfF7qbKe62SeYg7/nCoDRPwcA7FwRgVOzaMdzWaYIAxlw4RoevICjfJZG/U9g5BoSIJnza1eXTDGUkM3EExB0u+V6eDEHyjvumk44AEIAkYGzykfhkSrSAGhoGsYTUuSBoEheeP8abyhCAxydTJyF4QdT4px3+Hcd4AQiIxFw0J1vO2obZTUXAK/GYM9KnRWQQy3lof3DWU4AJzZ2Fy/0UDM4FAax9+Ah/hiCAV3iTFQTMiVbLDAEGBvPTydQk2IXyYcFwD+IINDAiyFjhqFO48YEzJpcGGmq2km/7MfozHoPzQEAB0ffCuhEE8Or2DQ0CmXVmCJBj39Yzk5yrR+fwvCZyCXEEdMraSuGFoIhjKltwf9LUIHpJxKA1BoNzQMAB0TzNlCEASrDLti5CkAUEEBgcf1pd0mR1dWma3eNilnOypyGQsgrYKadn0/BKaTGYp1/zNAzOAQEFRMd02xkC25ifF5otIeCZEgQb3+5GM7PAjT6BIV0C2lgRo+2dgkAmk0IACLL0TBL+xXZTFCd/TgzOhkAEROTiGAK4zbdvRCCAG0yCEOzc+vl5VI7RkAIClJdvn4VAmhL4VGYaD4GeC9C+1co0wcSehcGZEHjwrcI382rSrxaBEuBN1c3h6szeLRT2iFFByzCNtZk1cAZEisYhAA6s0QzSSCAH1OkQcBFufN2h1BQoMAZOAoMzIaCA6HuaNENQ2TievzG59NPtCAS/13C6iUCBFIgYBDuD7VMQaI6Ni9hy2G7qH0W+YYzL5Em2rFMwOAuCQAREEBB/YgiAIOCUforwgmSMIGSDwkU0hT8X2BmkInBqiqjE30grr8D19vmvjnNafuE0DM6CACyxvUNMsPyJVP/VIWrEank8BFm7pv7NoQIiAPGyjc7g4gj4Lg8aMzXxVeL7EzI15J5aANUxiNmDcRBw7jDgVBHYQpjFI0oA3Xw0T7btV2REqRA4xn2JQeGQWLXmDHQEWudCYELm2AHAeL5lIh/ITPZZRbgQgyCGwTgIlvYwHBqJG3kbJv3qAXKBpZ94Za99E4kRNAicyotfK0IfakiUyRlU2BlcAgFZInVGMPq4t8A0s+IYKW0EYzAI1wIF2qkQwO1etCkkNOZeUHg0s/MtleM/sV4fjoOgkH1x/ErUI4QzmJlZA0OJA7wEAnU1wUFYIgghwHekGlwag3QI4NUi6QvZwunVmZtzDME0ObibcxEIJlfvzzEGBYiQlgQEnDvUIoOrIIBKkE9A4GOiOayhnt6ZMRaDMRAIDOwdogQQ4W18K5oyQAnKhVoUgsnb39/BakFh58X89CpDsHFXOgNQEQeC+osj4K2Hs2thZj1uC3wLU4xh7cxNloI1CZokCQzGQrC6xrp8jMvgVk1CgMbteaEQg+DG9O6DuUINzN+0gCDiDNCWhQg450QgH9ba0JCUrGRinXOM9RAD93wVGB2DXqygtiE6cPjucapoFXtOFAQzM682jDgEAMLui2/uHO9Oi7QKZU2EM8iiM7g4AroLr3NmOPGZBqdX+trFz9efUjJCv9B1ojXFjV+mRbfRzQqniiaJ1wgIEJodO4TAPvxW9q3dnj/eJS3BUIpyBugMXqF7cPr7F0agF+u+amYyyUorXqdBjQ9GOKP06w26sgWkD1LfDiuOqrg+KcqqG2vEgcprBTJooMs0DQEBTGoP3L6CAD7/fIZBgMVwg9YJh1J4TXQG9FOOG0GgdCYCXl2bVJ3vd8watvH++w2LGl+0ZgdzlHbd9Vg3SLTm6tx58RMGeqK4DhjgRH4uUKoIJ31oSwioESsrIABVmQPvXyjcXBKKMDkNlrN8mI04g+hvIUU8G4HA0BLfmCtpWVgdwXyw+szQ7OI7+abVIKVxwt9I5NUnQi1Mlezhg19vgtwSw914NU18jhLlsPb3aIEgBMK+Kwimb9JXKr+XxWqYnAHAClxEUB/WxD4fAvv6fHBxNyw05BN+V+vKtEyX55pvNrFEvq0pwkE8akLysDF3phCpw3LHxs2ZcoFSRZgIKdM0WAvKQlUYAlgjt7AtySgs7q0SCNSrhin00BlcHIHgIDYZr9lAALw2TDpMEIEht02HrJ/fyhNw2nKLNbBiEfSX7xPyIpbi3ysgqUUYKnu3ChAecfrnloIAKQEHxHIhvJq7e5dY0eLh2uQ0VVBr5AzIKOxVYuEzIuCdhUA7VAG+zXnOJvZM047U6LFgaJs2g0BrYl1zIqNIUhUhALq+e7x7isyUcfYbv5KdKBRglnskt7gJC70lUQK+nYff30bDkAXq9P0dtAh25dYq3/c55Qw24kvOOciTVp+CQMbRfEc/L2fn9agtLUwPwbscRTum21O4ZEYKBMesa+aTINhN67ZWImZX+Gb3lqL7Bd60wNmf2p0HSAnkfXU2bkJocAup0+35Bxs11J/sK1gX2Q10BqAQFBslMCBFDsYikO9rUzhQFZV822QXiVVXnlgzUB0qtmkO1dq3QhBcs62wERCc0nNMs4NpzD36tKYsmH34jSZ35nZekW8QAjYQlgEgAM7w+EcsptmV32tZ+/Du3R/3MJG2U+BScmwtoH0fQ2P9oVrNjjlSRCioy7dRCQIGBmlhPmSF5royEhoIprnvnRMCXOSY+8QmihmlBpUHkT6qXwAE3cAXsjs7XDy9cfsTf8lGHXEczKHBv3ZYYopgbqdlyVHX9zUAtuWM/MF6aOXMPJoShiDT0qMD+Iqjul6tA/UVWCVeOgRL6n/4JRMeWMbHkzNrsgOzcn/+tibz89/ubETuae2uyCwvKdxisIHs7tW0b9TGbbnAxS6UD26pXAKtrqn15qJxDARNblDQpLcPwHroyygiUN8Dp4EgEAQzZS21/+k2zlt7Z41Cmx+BCq1Kk4cQRLrJAIQHhcgC3/jx9mQUgo0HEdhAZvYK2ufvUwteojDk9RzBhx1Y2MJS+L2DSKcMBtwQKTA8AUUH+Wjzsmu63Sarvr9vmNJUGIMJCAmye7r8SvWP8is2+Si4yLNzL+YpI7gYQqAvF1j088d3N7SbalQOV2/EIYjvbwkhqED0+GAum1gMXs8QALjmtjDvvlU3o/OzMaMNkUIg/k5uJd5MDCrkDkUs0awLIwqGZQQQ1LTcPoTy0zTuinrLFkpAfEdwuggEMgyYf/HjnGYRNu4jP4hCELUzIQTUdTC9NodTdbRMKGiAIxSgy87cw9HHukeJVgVhK1pTlksdI/ZB13SGfJ38vsOXiRtlXMPT+riFzB1zoUy6PoRAYbCqYqH5778JQYC1P52AIFJRVRBgMvV4epLaELVqzsDmWwWmgBXAy3Td+PwRH5FwlmYiLzrLSkaS/pMuNJUqaFRL9l2nQwDvcuFwVfi+yv3jmRkRAUH4wyCQSXh0OGePhwD9i1ZT3JM5tWOsuU8vzWAuxhUE1jJogKgADTF/GGJyK6mJ+wnkrJUa8KthEjBCwawPfDIpBl/RNvZLpSAISvvuGAhACUTAx0E+fAyb6ITfKK+VZzQQpHMYA8ErTYS/BH5KCJRnyodYWqNd09sIAIx2G5uMJvKDpP6Lu9cW911rQKGX1JtXipuN8Kb3e2g6WkP+gLlOC2RgpkNQESVzUgPuFEB2OPeAy4kzNws3y6ATCoQHTmU8BDvajg+BAPVdcDBdMKROOnRzyAW09g/S548agjebwis9Z9DCrgyrgeCV2iPcHpLUHvgyOAmcNnkX4NzBWAiwfUgu/KVyuDVh4wG/DSHi4g6BoJzD/fEQHMYHw30XkwoBTZAmNLtm2o10cIvLAZkI6ka0IvuCJrx80IT3uBRbstr9kdiH7ug/j4YBVxlzBdesl6x0CKhvAu4/d1LMqBBPg8Cw5w5/ApPA5hGWOxCIc0Ig25ExiVJzNLExdhq6keVvO7S7B2TUb2fotnsB3PFmkA/9yEDyZz9fapV8iUnLGrSH9XVD2D2BBaAw2s8TV0AQDpw4BNkaOE3jmEpkZUqbLXGaJAZBYe6ubLVYAqJ1M1sYqwU29RiGCHA7Ml7/m0NN7txBrBwxf0dM3Djod9s9qyEnNuHDJPNylmLXIcQH3fEHLHi+HzQH+92+YYoFAiui3iLu7GCTfgyC2v2dDRgkZTnWNrh8Ws4mIJi782h+d1rmUNd+J5OZDsHMI5RvJQbYjixac44j5Pn4EzNRh+a+jRNv5f3xrbelQd2VTWAtE75k1PcHpVN3FXuwQOBLqGZw+2HNNSipEIUAOyge3OFGQgh/7zM9ksxeQlC++UACgLmhvUVBn9J4wRJnIMqCTIt2ZJQIdf40Q2klGN+ou9/Mn9p0DBq+X4db6oZ7fAKwbzZh5xzUETylKSlft8jYAAeD0DFYjy2ELKYIb++yEpQX7dox3a5yIQLB9Oon3KjAi2Bm7VCuk1QIJkWXIUMg2pEFyQ63r8iCc7c5fuSlIDPYH9a3HVrZtrbTCwDLywSbLZcQfGZ7vV8ftvf3e4MBbTrJNFsBr6hSr48QmkM/EzOHmCdGNwd3GN6pgXMUWcFCRAuml6ZFjWWm/DxMiKVDwB9kCDAwOE7pQpzk7iPKA/mloNWkzsvBoIfHq4BF2x6FJ41IC0+bJMk/UCUNguW4F7Udx3UVIKH02xg++YM+rTg7CoHonrpBNfVv5jYKlWOmQrUIBIryz+xtaI7kFILMEFBgEKHMgnRjpcI27O1mux8fL06CvUVEOJMYYF0NAwT0j/l+KpVICqJSp815vVGcIGOPfXiPbh9/+83cXV0NlBbIT8y/0EKEdHPIu1RoIVCXxWpMPk1PqhqDbbppxC5lEmYfb3yDwgTKwNICavTTmWHqFcw+stBGP2oLNmQLHS/VaZjiA9TbG2WOmZVHUOWS3flHd2SIMDZGIKlgmvVTOSozn4654Py8MGaoKSJcGjbqolC7OqahiRkSrUzozDgUhqWJGDUq3PlFhoPM+zAVyGpAY1QeobwqNAGZocofjaNGFIEbKnmmxFFVlr3FsQONiI0ec71HhQSxmaTFu28yah9b3hr2ndgJRSlri2Il0KZhLEwqzO2UyeYvrd6YligQSyY1UFrw6tWMAoHyR7XTIEB7STbTjoiosghnIIhgymi1STj9tgwMmmLivqrHaJQAmCF4j/aQpa05BTCy8H69v81XpwJnlBdkK58m2Q/KMIh1YoZSJxo1+nlNgoBx0vHduRp895wxgrijBb0VFe/bNrkwNVThD3gW+z0ro3NiWY8mvxiIDUzBRbZxAc9G45uAoHaXmsyBGWK/8KpEgavkIQR7tcLi8xCESU6dnAOCWphDlt1HZWpFXS+ddwsWufVAbD4Tcxab8TxYJKktqxGBQKIUBCVBEOILITv3Apf+Etzmwz1GgTqKUA1gJhoERpZBuKFMwqM7/Oel8s8b4yDYuPurzDZGWlGdbd/ncY0ndeHdA4fuxVImPqeQShRPEbcOSpJde34+j1xj0GsP+yN9mcG6avZiEFDGEON4w87WKjuEAqkCZj4qWR0CrKTPPf/ppyVBfcqrv84xBJ+O78/VUiEAdqy4tuo+ek7v6Ot/1B+2ewNkcnkxDdzZCUEgRH51+mSJN25pcHkNCzOo2I3ipLAhZVlioTOGFjFq9GL+9tKS7C6waxXSBVIFVIMoBPbcj+DnZaBQfr5REfx5l22DSpkUQgQ+CQjC7qOkMwjj47RJONyYEcTSBegjY021p0jIot1YmFT4cZ576XckVnYBdQHeW1oFXBAC2oqME6ns/EK7jqYpPXizIPMFMre8YTM7XPplhxcGxIi7q7x9lbKnyhm4anrn8eeiNaWZjAkJg3z8DIT47PHXjIP6cJ+ydcNYmFT4huoItyJEBVG4hSjMwG09Zq4H5hDzBbs3bnC6gKPlyv1PWiLpkYwRpnepExERuMEQ2AXVioqRQb/Ho6kfUER/Og7uKE/mL2kkxOZmvz728D6cvlPvNTg5zd+KUaPsv1jiVI1QeAU28sEMs7q9uUNOfqEKzCAi9LnCrbJMM99YnTmUYdIN7EQUXesEAXYfTVP3ETqDvljNZNYavbpzCgwONdSUUivyDdmqYDlpIKDbrZPDaPXqB5hBM9br+81eBALb+I6lmkvsJiAUIJQhWmdT3mNaqoCKlo1adq/MrhKz7xuqCe/2/P0HopOtFmtFtUel5n59Hetf9nodc7xeQJFsypq2TYfr8Zm0jrOAiAJmUL22GS+uAalstzi5ahOFhqiMuGbUHBbv/bBMcvS6mCsmByBSa/bcne9ZBTBpWL5V0SFf3LnJ5nNpbceu3dWKLky0wdCG3Uc/o0qMzMiQjHaJDHx7PQ6Dw+Vxr5m6jznchEWtGL11yS3RzIDzY+/RqIcaxibRjUGwvEICIPxmpIDAdxr0+9u709RvVZ55ZdSiGmMvHr4CEKZv1opoMtdUMCH2bce7j3iMrpotaGid77AvQmc5kT5lj0ti504KAyoJzsxr3W8MiFruZ1RmZTBS4TSlp4CK9rpuHIIpEgBh+cnJZgoI9tw3L+YfzLm3hCesJFedXfl9rfz7v75+WjSq1YrsROQs481KwZbdR+wM+mCagbZ3R6Y2vNFAzrCU2SeCPKASAXbVjd24RZ6SaXMj5c9hjZ2qEZJURM1hCMHUVwjCx3sJEOwKkLoXc+/euq8wb1xLj3ELi//a/LjytFj947fNQuEVG0hE4FXFVt1H2Hujb7n0M5ExDlP6bwQAljXuTAcfP8IHtLRKeuq1tD/SejYMRNhvgkdM2gIFgQDh5V+b1YieZ49Bi3/ffN95+K+yyBunSe7h++UOQPD1Dy+3cpXfy5O8PXNtMataUcuFrEh4oqka7uNiDQvrpAo9baJADht4j+G/8MnT4gA/H7QarSAkyDD/7dA8cm9e0GYT5KTYgqmphc6CAAHXw8vvIiBg18RN98ly5031sDAuzVHcfL28vDCLEACMX28WKnurqPlrNZtP9JCRwajbXx/RSBCLERrCQXjGGajCtkKBYxuc2OnJ5fhf89ZwW3cPlHCz1tnSuub2/jDFFizMzkZAeP9nTgNhcXXG/W55ZWH2bW6cClSLL5eXpwQEcIGP2eri4Rq1IFeUM4DIwOYqQL7Z3iYlBRz6mUjTJKEwTG6+GF8s8NaHDY60PL9k7ddHUbdCtKK1zZC4tNjSbMHC7OdnbzoduSAQhK9DEArPfy8cLU9NdWY/V1MByOb+Olpe+UpCMDUF7uVhsVC5BU6ycOdY35cQunYwVS4PcT2YyNd1p+5waSHDSxuivsYwbWe2wgApxWh7e+TICEATc9TE8rsEgJAECOydR7djEDzNFZ+9UapAIPyh2FJh8yNZjNlZI2U3plHM/QYqMDWltAC+/+VxFcLKmm3byIvVJrXIZoG8AqENZD/WKcEFJgdnhs7x9IyAtW2mpZzFGhDdyTbnX1GlYOHZG7/CsCIQFLPV6uMoCEevDfYOua/xHuPHPqQsherWS2FSQwgWZh+jwmSNjUfSGSwayXM0A7HzxtwuUYdx4tq2gzZj++xTga2DlG+71IA6kCoQ4j9A47NxKw4BTib3FECQ7qHzZWWF3i6eHC3zex2emS7ZzT+PGKAUCIwaH24ECNh26k7CgWwzGlCnRNo0Dk4HoNVkV9qItacgESjRxgbuWz3QrQkdFb34+2oKBK+Pjr5MienMzn54SLdyU95lXApbUdpQ3HyyvCxtSBICu/BoN3QGadqstBTPpQwibYbkQEX/TSuTclQFIYCZpBZX4JFlILMkp9unLpuGONEnroAl2ouyuBaFoLr5x9GymA+6iDdPmS/nXsu7nFwKuXvvNV6RhACY5ZrapDbGqIv9J66Lk2SiL+fRpcMMvBK1V6RjILizFTDzA5fQxrwrpxO9oey6SzkHGH+2dmiEEFQ3v3sPAPBkO7Ozbz6LgKH4LrzN+Jdn4VLIbv6xHMKTCgEsuZtcQE47cYRF7EKyzSEHz8Ggh/MQdNBviVNO0g82CjJy738zkY21REOr66S1fe8LNiLYYefhu5cIwJQE4HFOTCGbe8/WXvjM2dmHcilUqx9/UEaiszIGAqOyl3QGmgzC3kHTjS97P2iq4w3GEOSMEiCRWGD3BBJga3mO2om1EWmy6ZEE+Qs4AGnWZ+FOqwnAWl/hd78Ix/dGLAVBBhiBN8spENhFEjrYYNx5h0M8lkBmvkK/5flAehvqDAqqoqWLrx9b1wiAJ3OmvCttq9iylrIMgY2YIQRTK0fs90AF3hohNax+t7z8Fd38D8IzdpgkEiNWlvPtvRQIssY9IVvZcUdrd006nELtsnPJjHO5vdTSERibafdDoNRvtJRzcajJE645SltI+YEZDZNg6F++vClqsWK2yv4QgNmSjmF29l1RIwOIwOf/PExCUMy9F9mYLwhBqh6DTTI96hhQ55CBMw8bScKFfupjP+RZHR4GU36wvx024+PTFjz0m2mnYNGG5xgERAt/e6jCJDHthdnOY3jrSC6FavVPfRGcVMFmJiDA76LMzp4U008XoD3J4ChKOMGmG+YODnpY9/HC6ulZVTMGAYuNXWwk0faleKQmJTwfOs0cKQgW4ii8NggFoIW4DOA+oy+ERSGWwr83f/shXATgOgCCDogOARoR/u67quEYHMdEwh+fTmeAFZK3UM39rrYpBybSlcc3ngkACiUNeMOiYEiO6Ejgk0BxB0vK/sUQgpAYCxCWX/5ZzBa3eLnPiuAg90Quhc+bHbUIMJIoPpx9gxJC8Pm1QKADsZUtOQEo/lC2yuVtPqimQY31+GbrQAQ5tnhaDzbftM77mAq/xJs2PWzjlYH4hN/kKhwd+BEnSJ4Owds3OgoYMa88q24y7+nQNHQHOTtbPBGLYIt9RzFHAkZCQPCbNKPPckZoCwOTwp/+fsMrSU84oCQo94wEQy6z1SmLBlO6UOV1wstLePMMnMfnvcEK4cO7ww3NmKW0I1rw7j8nzyIoLMw+2/xNqvK/hR+svpMh4Yf/eQae9MvbRJqNIZjqSDOK7kMzRHwuB1E/2UK1L07llYxODn/i7HJrCga+llnw5YF3AIE4JJ12gJcGQyq1WiTnm4wAABQRSURBVBEInhaL1Ryg0FlYUBDkjsQyeFOUTlKSZYiX/md2amr5/cN46CggWDhiBD7AMtFPFGskNg9gW74caeCHc8n7F9MAmjO3KQBDKpV0VqEdJOOuUyOmg+fOTMQgQG2u5h5KFACC4hF7A/4jO8nQM55sTWFu5M8YBgICASMiED2F7SBeLsGuu5Iaa6YRlLAqznO5qBqEJ/xZOqVAY9tWmVT1UJpBCgQShS8rEgK+42GyqLh1JL3k5/9MUcL19SY11URtgZDl938RBpoVip/az0f1eToLCv950aPhW5kUIRsZO3LaQCY6kQ4BTvN/jlbkQlhhdT4Rf0V7KJTg7ebbDmPwBCaeLX58AvLxczECAVjVrxEhU3sklpFQgwMKERtWcvRjI6sx4qdcQ8QW8YcwCA+ZDkF2U0Lwp6DAyhgIX4+eoFp9xtmVleWXRfCfVJf7AsEFewSReBEIGa6tGF/8KHzaXYzDzDcTE7iEMYgDIKpq+4lkDAct6RAYEoLqpsoJcpYg94d8jXqR+ywyTMvv71WLy+I70inOLkg9eJmt6hG7l1JCdk06IrsUm8AljkX3Ispk8W4GrDsnfpI3R50FQRaJAScN0bdVH0oEmCdU383Oimn+tRmH4I3EYGr56K8cPcdKjLKX3FGGTTfkNvSTuhsX1gFWhCAj6i+yxtY6SGlDEWTtLAiMoqHMAYQ9ImRCQ8BuoHrCEwV1/zoOwefHKgvJBsGRT+pop7aE2KaB4XCzFfBBuMElVEChkAenKLcpRPPzSgkER4pCUJQ58xACipWnGIOH0h92VMYAIFIYHMUgePyfp7PKIPzwBCIOkTEojTlVBOvoPKzz9KCdG420vLQRZnAEBAsLRI22PopUGUEwxRkyaQ7AJP4mF4VWTShWPwiFj2vB42p1Sy2Ghc7nooRgPXVIWE68tnmHMjDHAG7bvMxKBAEEQbOdp9Xc+x9eMgY6BMbmFznzIyL9sAyeaon0bO6tmGcCAsDn37MymlIQJHiBwX3BMimUv9Kjw+LiWetjuvXlYScHbnbr7du3z549OwE1P1rpFItxCCQZAtYvVsSzKB/MPVOLPgYB4CP+FkKQ4g8c/RCKifpppbOLiIrMumZqL5bI4ZQc062SoMLD0DtYJohAYFT/jGaQEwWlnDJ8cQgMdJwrEQiGSVawra8Aa9zB3xeWuopMcPN20iLKJI7f69bxrxD+cFT45mExG4XAkBVDnuSbZFmx+lTpexwCvLAOQYotjJQXQElS8hqXEd/UL2ytp/ywSsjimSjIA0WC421VasFblUZ/qYoFlAJKCDjHzhgIqq8jWiBtoRP2GUXO9gUmr5zn1WRgRh+AlklgoI7UxeNAMA3ANwtDu2wMgtAcJA2B/AQ7xzMhwAOpOKNTl0dwiIFi13TQ4FOvLxoZpErfjZ0TnqIGbBGRquEUBQJvMGMYh0Cxg/TKMmGQQ+d4FgS+3R/uD3h7rWeEB9viecsMDWnIeu/qz7LEVKHt6vxy3ZFqJxqRHU7noXoUq+8VAhQOJSAgdoAdFGHuJC7Z3L9nF06BAF7Gaop5UfFtQmzjRyI56hkdXAmG/JCf1WuMDtbx+Rp+GC2bLb+Ee3nXR665zieBYBZEJkm5bLy5/AWpggYBJ9M7YS0tRdABngJBMfFUOj6GBN7NY3exF32gnnn5R4vmraFqNcNtiw78LsScMnMWrg4/3+IMJgTAfNdVtTD35C3KY22+xZMnT/79Ntlnw4kSrj+Cc0yDAOB9kzsBAp6oJ6EK2lkqmOAhHXqHjDu6tGscRnttbHSyDX40kGHEH5Hh43LcFO6wQ6yvunmaVA0jogbZ6suPJH/in4zc03QI3my+O8EKY+JcUjBEaA2b3FsbaEccjjm58lyyH2FC6PoCalpMyaKT6mGxhBHowKCrX78fK0dYF6t+p9OCbE40MC+//w5TydV3j+OV5errH2ZzW0dHJ1VxIktE2qbMH0cONHav9nznhsaJydpalH/qO3R+ZsREIgLfKQSeQaAI9ywiK5p8AfuYzb1/HAkQhLPEZsWHAALw6+ofy50IBO+raG4XsGHFTjxLrkvWMCMfYsWC2USvkTj6+vwSPqgTH63hiydJDV0XyXcmLE9iRh8JwRH5+w6lAFBtvxIyFZGvwF/YWZjfm1wKBNS3+vEEo20IOrCJUUHw9VaOHc5TwiCeBtlGa4jpfi/MqCE5aln0WMRLCNUR1FOGgYyUxHY+sIc+n6Eq7Ayel1q9pwgBF0vIeKULmrps7ugIPXwSAtaEJ9iml80ZAIJqsahKh9NBDBJP18TH5jUmqBIGbtGhvmykbUFmXN/16YJd2YEOQYZqVWwP8yItxQnFYYwScbpkPATwGUDg9fJKR1ODCAQEwmts2MxWi89Ur9HmR+lwOifZ+INdaI7YFZApQXjgmtleHrskzUtDQJs54Xp0Rgr6O2z6BnNLP9BSz1PCK+OBsMVijBIZuJAXhNC8Q0ElwMzZV3qOjSHQGphhWX2NHhJAOKErZrEhTbhcdKn2aJulz08Pbfg+3iA8w7Ip9iS0RiZrr3WJB8yWBARYRt7uYdsxHqgP1ItPSSyFCAw0UhhSIiIysyzvGRtNWAng4yFJFhDMflAgYGH+uxx3XRICv7G5xZVBX7PFSTbEzHCeltxpwRVk7rZAA3Gph6v6/CRGz3SosyAYukAL8rS5q6QeSoL/RKKE8Z+8P4r0FR8+Jvn8kdXj2WMlT4vZ4hG/qz4uIXh68lbvWn35l9zdImNwhYAmSP84V6wmgM8Qw4k3Simn4J8Tgww3E2yLWMsfWAIbS5SpmohAg2jxR0agE4l/iyKB8kRMtqqkiHkDWvmhGkgIPldzW29ndRDuEQiSdFBDQk6XoiFJkaya0RPkVJF9onTZRKKHCyug00WbehZaZec9X3BzuUaxaJqr6kJjfxK734iOoZLJYX1NQFBEP/BM72R/cq/IpIPdyZePL3X571NuvaEyKLuosBBKKnuFVKrYy07busPNneIJklSpJS4u1yiM/8mfX0cErV0aBLLFBGPIXAICfLH539B9dIAq/yV7WWm3i5KjL51/V5mtS9sUa527nD9UQtvV5IamTIO1LFCGkAMDuUZhtO9jfLDzMB0C2XRDaiBYsg5BcfMv2YuLrZsnVUk6YvIV52WI/1ALhKXumV4JuxIEmUi7Hpvb8Fw8b6QFBqS0unREhjwFglAJsLxWjUFQ3Lynulc72FxTlKQjIYBPVjx6Oj/ht8Rz8xqZKARXyaHm0+D01cNG9cAgIR1J6pIQFE9wQqJg3Jm1sxEINreeqO7VzuybhzlFOlIQIFNCp3hq85RLQFaXrwJBvDrL3jUQbhbbr8M1GpMFVSyMQkC1BdqX0plVadIIBGBZwGGKSsvbHPhPIB1HC3GZkjE5ecS8vg+bes3xGWJi/FfJGcmeFWlgRazBvclIi6sPx2io6C50RzEIilug1lxUBgcqdL2Y1SA4Ui3sC6gCQJGzL1e+zMbk/YqISJm2epbeP+C1ZCGVyuNXWgjC8jV80bGgh1vYe4dbTI46cVngRYrFz2HbjUCQrR69/ItLqqDjmyIRRmogIDhS6wqtBKH217OYvD1itFjPbIPu95jHSZcuxY1jEDCIVGnXTWvPhFj2feL2fDniO4w8GULqYRSCKu45eC+U4HO1SnU1TjXLMElG1gtfXr7bZAyqUfkPXYDiMVppjouP7hm74+ZynQVSsO8sbE6Inh1IEMRFhAod1SgbhYDai74Cx0FansvmfmM14JohQ6CEene3Er2IIkOrxWPckXtNpbMkBuOPQMTkejYmgiZy4oxyjVEIcPepshZPN4uwLojy4u0UCyHewfzyuxgGYv+ScAYsbupOpb9fRuq8EgjW2PYzSVpgM0UZjSgEm5HNR0/ebbI16DArFgs80sE8pacUDBkqKGegMDj16X9/l6juBtddP1jHf1S/EwiQM+CKZgSC6p8/LGsUYgVb9ZUaKKf4+YOOQidac0InDL8hnUHYc39dZfQLSF/tU1j3uBW2eA8c+leykoapa3CeUQj+OIosd2zQPmI1gPBZQpCDICnsYI5CQBXJr6QzMOvho65Of+rb3yH1yE+XtLyRcAaomU0vbgtyMgJcCFGY4vqiHilWcw/fvmHvGoEgW5XOACMDerpqOJBTn/53/aKeL0V1Ch9sAWVN2Bk8rPLTSRuZuC0Ac/6BEYivePirHili7+67/x7FIKC8BDsDiAwcbrYJh5L+BO2/SYbRn0WzABHz0YqMDMgZBFYSguKW7LKanY1263/I5X5QEGCuMsupFh2CHHevaJFBPjmYf0ba0R/FMYh4US7SDPPzBAQwCTbzJ2/fRFDozJ5sYrsaOQezRwHYxxgEUWeA+eM8Mb9wOO0zBn5tsh/9yZ6IllamdGdAaYs4BMAD2Po9rlKrfgjCAm5R6uBrLBtTu0ocAizVSGeQVb/RnNBaUK+pr+ZMCX+QqnWNsIigOwNVeIqYw9cMFDFi3rYhUQAjmj05OdnaMrJRCCQvwObVZVWpoYIeh26e/lTYqxUQzynhz1HRHp+xgu3FkchAhOxNapCtvu50GAIsIOHWsw7tPnUIhS1EobNAnclFZJicC01AIH5DVGroN5oyh6k1/1y+k+D8IrsdbVHOwqKjKPJ0KINOj8HmvI3HtT3sFVhACIrf/fcDCSiBvY2npGC1CGjAB0ABiwt4YcfECyQgCJ0BfIx+I8xneZzIZgzG7cW9NmkKBGRtG1taqKtARAZZ6Qwov5qf8PB41OpDnOLDotx6hpMym+qsHEBh6/EHTJLildfpGVVxCIB7HylnIB/2orJZvvaA00TR/ZqlpR5IxJkYNMaiyS7mDPgJNGITdXEL6F6ksUYQ2hKeMMAoGI8/ZMOm7hgEgntHnAH+RhBiUHLl452upcksVfxhtysfPuBwaGqZvLFg+SvJ2GQXAmcZKGuH/K2Ye0sQqNMn8VlHnNjJIwouooBKgBB4jTgE1XsSgWe6w7ECLPjIrGZePDzTdrvd4d/QhT2BT56VQYlrcAhNvNh4H3MGNCo+JoLTrHSqQu4ZQOAOhKArK1myQpMf9OUBZaDGnmXFIBDcW+pZVzoDVHkdA7lr33X/DrZcD+RT6cW5kRP8GHvJi1OcAf2TuAs1q6AJdLUr8mqRST6fnm/Dx+bEIRC/ISMDij4y7HM1DPC8yvApaGYQ9K8ZgqCvniXsHIhD9YkXP5HO4J2KDISRlmj46uEDSKU8lrza9hOiYA3xtCiPCiI6BJyIQT0zirozEGkSL8TAU/GrbfSv3nIZxyB8XDfqXInjE9xjtRJJE0lnQNJU1Qc8JAdL4HIHfSQ7j+dUy9/xmnEINv+IRwaR35A/Q4vOjzxU/DqlZA76eqtzyaJt2jKBkeYMGDc1tomgPcQEZ6zQo6FALQEepe1jEPwpeHHUGei5wqbSg/BIyvXBdXXis1jhybi2gxs5yR8W7x1hg5WMDHoT0VO2w3uuUrAtawwEQjPEiYvRhZD7a4H0LOYMdOFl1dL3brrbl+uwSpd8RvUdoymAX2zSIKuvfwg5q4oM9DODVDmKdk3nm5E5N6x0QLCIHfEI1ZNOmjPQpSVOdNXGuT4x/jlAF5Z1sx/2H3I3A8cKua9XxjkDiZ7cR44VvqgBKNExS0kUmpj5j/KCYvEN/l/oDJI3uMVRo9aA7a6b15dQHGgIUP2KVjv1m37WagYRZyDFH6f2fIcAhYwV/0MCAvAEWxAZ2L7cTJ2SMw9kfkK7WdcWL/TyLW0LAsZidJ44nZ9Sffgm3Rko8dK2UDdb4cfAQeooNCdSIDCohJ7iDDQhPqHvWTOb+WvKH5RMNzwnwOEyblBCc0TU9+RZqjPQRAtoxuygx4dSCMuJ4X8CAtd0bCd0BmPKOyUrPI2PDPfIvS6nEHSVdvEBX0D9m2T0MGWG+6ijkUFCwjaFU85RQBSoIp6EwB32Dsz1Rroz0KSECyRwwtHWr4cegfVXZpaODvBxIoL68qFqscggKfLMqDNaXrzw/2MQiPdPUST6GT7PR9UWwHmNOc/tYpIxJSfgLW95fCgrDaZJ6Ro8Rm8izRlEpIT7p89+BgeLgmBhQYdAPuRnrMjzfNQmAmd0HRkUX+0Jdan7nU5F9EQvC54aZdE5u81xhjoysXOKhIAq9wKCUiA06ZTLePIkw6Z6qLiXdiLbBWX7QCSMzfW8PFI9E2k7Q2mcsdAvJgxB8fOzZ9ixWoycU3Pab4T51LzYTem2t40rD6dui4uhtgtVzKhT5K1W3vP80nkW+gXE83i/n+zeFE3wZ/9GJvyQIAiucZVtOUKkEoTdS3QwSkj7rLAf+ZrEy0/4oV2nsqV4ytEZFl4cQoMfy4s7dx3MQHhEuBOqqTNsPwxlnDO4lDRJlaV0PRl2n/UbXuh7m5ryXk08TQvEnZBhX5T6XmdYNkEahQdo5PN5n44rI0Jwdm5Y2Kpwc9LV60vw+/w8eoyCgpguejoE19rpEts/QGc1nXNPAVPRQDRA4Em5/tWsdIaepoSn7/t6n7OUMPt1vRlb2g6SF0I9wNYZJ9qHkhc+y6OV1ODkxuUlTyeDeZkeLsIgkzwyUxx/d5lDg04TSxpaS1rbs0/xVuJJix3QcPMXP91MF2SCKglmpZkjP2hmGtfe75ZJyIVMTUsbqj6FywjRrQaooEftp39Xa19CEiesXXBvERGVku9x1+wFNChFODQT2vj3FapSfzYCwQWtbUMb9lXtlD6Oa0/Mj5erbqoI9G9fcSyNK4zjKpLXTpm0xj8+euzXz8zSXO5aV7zURX85aLUCfsDLJb59nXdOZf7/USW4sqhbdx3EXbj+/78QIDpwCVcyRvyg0bx+1/+3C6bnm+c55e//AREqA57xRiKKAAAAAElFTkSuQmC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033" name="Picture 9"/>
          <p:cNvPicPr>
            <a:picLocks noChangeAspect="1" noChangeArrowheads="1"/>
          </p:cNvPicPr>
          <p:nvPr/>
        </p:nvPicPr>
        <p:blipFill>
          <a:blip r:embed="rId2" cstate="print"/>
          <a:srcRect/>
          <a:stretch>
            <a:fillRect/>
          </a:stretch>
        </p:blipFill>
        <p:spPr bwMode="auto">
          <a:xfrm>
            <a:off x="462138" y="1769545"/>
            <a:ext cx="5351915" cy="4051450"/>
          </a:xfrm>
          <a:prstGeom prst="rect">
            <a:avLst/>
          </a:prstGeom>
          <a:noFill/>
          <a:ln w="9525">
            <a:noFill/>
            <a:miter lim="800000"/>
            <a:headEnd/>
            <a:tailEnd/>
          </a:ln>
        </p:spPr>
      </p:pic>
      <p:sp>
        <p:nvSpPr>
          <p:cNvPr id="9" name="TextBox 8"/>
          <p:cNvSpPr txBox="1"/>
          <p:nvPr/>
        </p:nvSpPr>
        <p:spPr>
          <a:xfrm>
            <a:off x="6014403" y="1948610"/>
            <a:ext cx="4329005" cy="3693319"/>
          </a:xfrm>
          <a:prstGeom prst="rect">
            <a:avLst/>
          </a:prstGeom>
          <a:noFill/>
        </p:spPr>
        <p:txBody>
          <a:bodyPr wrap="square" rtlCol="0">
            <a:spAutoFit/>
          </a:bodyPr>
          <a:lstStyle/>
          <a:p>
            <a:r>
              <a:rPr lang="en-GB" dirty="0"/>
              <a:t>Multiplication is very important as the children progress through KS2. By the end, each child should know up to      12 x 12 from memory. </a:t>
            </a:r>
          </a:p>
          <a:p>
            <a:endParaRPr lang="en-GB" dirty="0"/>
          </a:p>
          <a:p>
            <a:r>
              <a:rPr lang="en-GB" dirty="0"/>
              <a:t>Times table </a:t>
            </a:r>
            <a:r>
              <a:rPr lang="en-GB" dirty="0" err="1"/>
              <a:t>Rockstars</a:t>
            </a:r>
            <a:r>
              <a:rPr lang="en-GB" dirty="0"/>
              <a:t> is a fun interactive online program the children can learn, practise and have fun with. </a:t>
            </a:r>
          </a:p>
          <a:p>
            <a:endParaRPr lang="en-GB" dirty="0"/>
          </a:p>
          <a:p>
            <a:r>
              <a:rPr lang="en-GB" dirty="0"/>
              <a:t>This will all build towards the new times table check that is undertaken in Year 4.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4C3EC-B0D4-4E1F-9802-BB1053DA54C8}"/>
              </a:ext>
            </a:extLst>
          </p:cNvPr>
          <p:cNvSpPr>
            <a:spLocks noGrp="1"/>
          </p:cNvSpPr>
          <p:nvPr>
            <p:ph type="title"/>
          </p:nvPr>
        </p:nvSpPr>
        <p:spPr>
          <a:xfrm>
            <a:off x="473197" y="534311"/>
            <a:ext cx="8534400" cy="1507067"/>
          </a:xfrm>
        </p:spPr>
        <p:txBody>
          <a:bodyPr/>
          <a:lstStyle/>
          <a:p>
            <a:r>
              <a:rPr lang="en-GB" dirty="0"/>
              <a:t>Addition</a:t>
            </a:r>
          </a:p>
        </p:txBody>
      </p:sp>
      <p:pic>
        <p:nvPicPr>
          <p:cNvPr id="5" name="Picture 4">
            <a:extLst>
              <a:ext uri="{FF2B5EF4-FFF2-40B4-BE49-F238E27FC236}">
                <a16:creationId xmlns:a16="http://schemas.microsoft.com/office/drawing/2014/main" id="{D99844E8-8671-4FCA-A46E-59390A541C3F}"/>
              </a:ext>
            </a:extLst>
          </p:cNvPr>
          <p:cNvPicPr>
            <a:picLocks noChangeAspect="1"/>
          </p:cNvPicPr>
          <p:nvPr/>
        </p:nvPicPr>
        <p:blipFill>
          <a:blip r:embed="rId2" cstate="print"/>
          <a:stretch>
            <a:fillRect/>
          </a:stretch>
        </p:blipFill>
        <p:spPr>
          <a:xfrm>
            <a:off x="478569" y="1893643"/>
            <a:ext cx="4410075" cy="2085975"/>
          </a:xfrm>
          <a:prstGeom prst="rect">
            <a:avLst/>
          </a:prstGeom>
        </p:spPr>
      </p:pic>
      <p:pic>
        <p:nvPicPr>
          <p:cNvPr id="7" name="Picture 6">
            <a:extLst>
              <a:ext uri="{FF2B5EF4-FFF2-40B4-BE49-F238E27FC236}">
                <a16:creationId xmlns:a16="http://schemas.microsoft.com/office/drawing/2014/main" id="{31E27ABE-CBF7-4AE5-B5CC-C0F56F096B59}"/>
              </a:ext>
            </a:extLst>
          </p:cNvPr>
          <p:cNvPicPr>
            <a:picLocks noChangeAspect="1"/>
          </p:cNvPicPr>
          <p:nvPr/>
        </p:nvPicPr>
        <p:blipFill>
          <a:blip r:embed="rId3" cstate="print"/>
          <a:stretch>
            <a:fillRect/>
          </a:stretch>
        </p:blipFill>
        <p:spPr>
          <a:xfrm>
            <a:off x="5854516" y="534311"/>
            <a:ext cx="5864287" cy="4584383"/>
          </a:xfrm>
          <a:prstGeom prst="rect">
            <a:avLst/>
          </a:prstGeom>
        </p:spPr>
      </p:pic>
      <p:sp>
        <p:nvSpPr>
          <p:cNvPr id="8" name="TextBox 7">
            <a:extLst>
              <a:ext uri="{FF2B5EF4-FFF2-40B4-BE49-F238E27FC236}">
                <a16:creationId xmlns:a16="http://schemas.microsoft.com/office/drawing/2014/main" id="{583542F7-3708-4A4D-862F-2E576C7F9B8F}"/>
              </a:ext>
            </a:extLst>
          </p:cNvPr>
          <p:cNvSpPr txBox="1"/>
          <p:nvPr/>
        </p:nvSpPr>
        <p:spPr>
          <a:xfrm>
            <a:off x="473197" y="4515729"/>
            <a:ext cx="4563037" cy="1200329"/>
          </a:xfrm>
          <a:prstGeom prst="rect">
            <a:avLst/>
          </a:prstGeom>
          <a:noFill/>
        </p:spPr>
        <p:txBody>
          <a:bodyPr wrap="square" rtlCol="0">
            <a:spAutoFit/>
          </a:bodyPr>
          <a:lstStyle/>
          <a:p>
            <a:r>
              <a:rPr lang="en-GB" dirty="0"/>
              <a:t>We will start by using a similar method to the one taught in Year 2 to support them when recapping previous learning. </a:t>
            </a:r>
          </a:p>
        </p:txBody>
      </p:sp>
      <p:sp>
        <p:nvSpPr>
          <p:cNvPr id="9" name="TextBox 8">
            <a:extLst>
              <a:ext uri="{FF2B5EF4-FFF2-40B4-BE49-F238E27FC236}">
                <a16:creationId xmlns:a16="http://schemas.microsoft.com/office/drawing/2014/main" id="{71434340-CDBC-4586-96AB-EBBACB2CE736}"/>
              </a:ext>
            </a:extLst>
          </p:cNvPr>
          <p:cNvSpPr txBox="1"/>
          <p:nvPr/>
        </p:nvSpPr>
        <p:spPr>
          <a:xfrm>
            <a:off x="6002106" y="5444197"/>
            <a:ext cx="5294251" cy="646331"/>
          </a:xfrm>
          <a:prstGeom prst="rect">
            <a:avLst/>
          </a:prstGeom>
          <a:noFill/>
        </p:spPr>
        <p:txBody>
          <a:bodyPr wrap="square" rtlCol="0">
            <a:spAutoFit/>
          </a:bodyPr>
          <a:lstStyle/>
          <a:p>
            <a:r>
              <a:rPr lang="en-GB" dirty="0"/>
              <a:t>We will then move onto a more formal method of addition. </a:t>
            </a:r>
          </a:p>
        </p:txBody>
      </p:sp>
    </p:spTree>
    <p:extLst>
      <p:ext uri="{BB962C8B-B14F-4D97-AF65-F5344CB8AC3E}">
        <p14:creationId xmlns:p14="http://schemas.microsoft.com/office/powerpoint/2010/main" val="2489777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4C3EC-B0D4-4E1F-9802-BB1053DA54C8}"/>
              </a:ext>
            </a:extLst>
          </p:cNvPr>
          <p:cNvSpPr>
            <a:spLocks noGrp="1"/>
          </p:cNvSpPr>
          <p:nvPr>
            <p:ph type="title"/>
          </p:nvPr>
        </p:nvSpPr>
        <p:spPr>
          <a:xfrm>
            <a:off x="473197" y="534311"/>
            <a:ext cx="8534400" cy="1507067"/>
          </a:xfrm>
        </p:spPr>
        <p:txBody>
          <a:bodyPr/>
          <a:lstStyle/>
          <a:p>
            <a:r>
              <a:rPr lang="en-GB" dirty="0"/>
              <a:t>Subtraction</a:t>
            </a:r>
          </a:p>
        </p:txBody>
      </p:sp>
      <p:pic>
        <p:nvPicPr>
          <p:cNvPr id="4" name="Picture 3">
            <a:extLst>
              <a:ext uri="{FF2B5EF4-FFF2-40B4-BE49-F238E27FC236}">
                <a16:creationId xmlns:a16="http://schemas.microsoft.com/office/drawing/2014/main" id="{9FEABB30-C043-48AC-981E-434910821FD3}"/>
              </a:ext>
            </a:extLst>
          </p:cNvPr>
          <p:cNvPicPr>
            <a:picLocks noChangeAspect="1"/>
          </p:cNvPicPr>
          <p:nvPr/>
        </p:nvPicPr>
        <p:blipFill>
          <a:blip r:embed="rId2" cstate="print"/>
          <a:stretch>
            <a:fillRect/>
          </a:stretch>
        </p:blipFill>
        <p:spPr>
          <a:xfrm>
            <a:off x="473197" y="2041378"/>
            <a:ext cx="4715740" cy="1948742"/>
          </a:xfrm>
          <a:prstGeom prst="rect">
            <a:avLst/>
          </a:prstGeom>
        </p:spPr>
      </p:pic>
      <p:pic>
        <p:nvPicPr>
          <p:cNvPr id="6" name="Picture 5">
            <a:extLst>
              <a:ext uri="{FF2B5EF4-FFF2-40B4-BE49-F238E27FC236}">
                <a16:creationId xmlns:a16="http://schemas.microsoft.com/office/drawing/2014/main" id="{949DA6A1-F998-418C-A500-0461F89C8150}"/>
              </a:ext>
            </a:extLst>
          </p:cNvPr>
          <p:cNvPicPr>
            <a:picLocks noChangeAspect="1"/>
          </p:cNvPicPr>
          <p:nvPr/>
        </p:nvPicPr>
        <p:blipFill>
          <a:blip r:embed="rId3" cstate="print"/>
          <a:stretch>
            <a:fillRect/>
          </a:stretch>
        </p:blipFill>
        <p:spPr>
          <a:xfrm>
            <a:off x="6207319" y="308410"/>
            <a:ext cx="4921897" cy="1770906"/>
          </a:xfrm>
          <a:prstGeom prst="rect">
            <a:avLst/>
          </a:prstGeom>
        </p:spPr>
      </p:pic>
      <p:pic>
        <p:nvPicPr>
          <p:cNvPr id="8" name="Picture 7">
            <a:extLst>
              <a:ext uri="{FF2B5EF4-FFF2-40B4-BE49-F238E27FC236}">
                <a16:creationId xmlns:a16="http://schemas.microsoft.com/office/drawing/2014/main" id="{7C8C8575-5ADD-4E9C-9683-2E1896D4500B}"/>
              </a:ext>
            </a:extLst>
          </p:cNvPr>
          <p:cNvPicPr>
            <a:picLocks noChangeAspect="1"/>
          </p:cNvPicPr>
          <p:nvPr/>
        </p:nvPicPr>
        <p:blipFill>
          <a:blip r:embed="rId4" cstate="print"/>
          <a:stretch>
            <a:fillRect/>
          </a:stretch>
        </p:blipFill>
        <p:spPr>
          <a:xfrm>
            <a:off x="5995116" y="3282564"/>
            <a:ext cx="5696323" cy="1948742"/>
          </a:xfrm>
          <a:prstGeom prst="rect">
            <a:avLst/>
          </a:prstGeom>
        </p:spPr>
      </p:pic>
      <p:sp>
        <p:nvSpPr>
          <p:cNvPr id="9" name="TextBox 8">
            <a:extLst>
              <a:ext uri="{FF2B5EF4-FFF2-40B4-BE49-F238E27FC236}">
                <a16:creationId xmlns:a16="http://schemas.microsoft.com/office/drawing/2014/main" id="{2247A323-A629-40E4-B58B-59B3A08B1A02}"/>
              </a:ext>
            </a:extLst>
          </p:cNvPr>
          <p:cNvSpPr txBox="1"/>
          <p:nvPr/>
        </p:nvSpPr>
        <p:spPr>
          <a:xfrm>
            <a:off x="473197" y="4192172"/>
            <a:ext cx="4715740" cy="1477328"/>
          </a:xfrm>
          <a:prstGeom prst="rect">
            <a:avLst/>
          </a:prstGeom>
          <a:noFill/>
        </p:spPr>
        <p:txBody>
          <a:bodyPr wrap="square" rtlCol="0">
            <a:spAutoFit/>
          </a:bodyPr>
          <a:lstStyle/>
          <a:p>
            <a:r>
              <a:rPr lang="en-GB" dirty="0"/>
              <a:t>The children will start by using a number line and jumping in given amount backwards to find the answer. They should be familiar with this method from  Year 2. </a:t>
            </a:r>
          </a:p>
        </p:txBody>
      </p:sp>
      <p:sp>
        <p:nvSpPr>
          <p:cNvPr id="10" name="TextBox 9">
            <a:extLst>
              <a:ext uri="{FF2B5EF4-FFF2-40B4-BE49-F238E27FC236}">
                <a16:creationId xmlns:a16="http://schemas.microsoft.com/office/drawing/2014/main" id="{95108C45-BCE1-4367-9098-3BEF13BBD380}"/>
              </a:ext>
            </a:extLst>
          </p:cNvPr>
          <p:cNvSpPr txBox="1"/>
          <p:nvPr/>
        </p:nvSpPr>
        <p:spPr>
          <a:xfrm>
            <a:off x="6310397" y="2219275"/>
            <a:ext cx="4715740" cy="923330"/>
          </a:xfrm>
          <a:prstGeom prst="rect">
            <a:avLst/>
          </a:prstGeom>
          <a:noFill/>
        </p:spPr>
        <p:txBody>
          <a:bodyPr wrap="square" rtlCol="0">
            <a:spAutoFit/>
          </a:bodyPr>
          <a:lstStyle/>
          <a:p>
            <a:r>
              <a:rPr lang="en-GB" dirty="0"/>
              <a:t>They will then move onto a formal method of subtraction which they will lay out in a column. </a:t>
            </a:r>
          </a:p>
        </p:txBody>
      </p:sp>
      <p:sp>
        <p:nvSpPr>
          <p:cNvPr id="11" name="TextBox 10">
            <a:extLst>
              <a:ext uri="{FF2B5EF4-FFF2-40B4-BE49-F238E27FC236}">
                <a16:creationId xmlns:a16="http://schemas.microsoft.com/office/drawing/2014/main" id="{D8A38473-8020-458A-BDE3-E05F04119501}"/>
              </a:ext>
            </a:extLst>
          </p:cNvPr>
          <p:cNvSpPr txBox="1"/>
          <p:nvPr/>
        </p:nvSpPr>
        <p:spPr>
          <a:xfrm>
            <a:off x="6207318" y="5371265"/>
            <a:ext cx="5271918" cy="1200329"/>
          </a:xfrm>
          <a:prstGeom prst="rect">
            <a:avLst/>
          </a:prstGeom>
          <a:noFill/>
        </p:spPr>
        <p:txBody>
          <a:bodyPr wrap="square" rtlCol="0">
            <a:spAutoFit/>
          </a:bodyPr>
          <a:lstStyle/>
          <a:p>
            <a:r>
              <a:rPr lang="en-GB" dirty="0"/>
              <a:t>Nearer the end of the year, the children will move onto the column method of subtraction where they will need to carry numbers over. </a:t>
            </a:r>
          </a:p>
        </p:txBody>
      </p:sp>
    </p:spTree>
    <p:extLst>
      <p:ext uri="{BB962C8B-B14F-4D97-AF65-F5344CB8AC3E}">
        <p14:creationId xmlns:p14="http://schemas.microsoft.com/office/powerpoint/2010/main" val="8452436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4C3EC-B0D4-4E1F-9802-BB1053DA54C8}"/>
              </a:ext>
            </a:extLst>
          </p:cNvPr>
          <p:cNvSpPr>
            <a:spLocks noGrp="1"/>
          </p:cNvSpPr>
          <p:nvPr>
            <p:ph type="title"/>
          </p:nvPr>
        </p:nvSpPr>
        <p:spPr>
          <a:xfrm>
            <a:off x="323557" y="90822"/>
            <a:ext cx="8534400" cy="1507067"/>
          </a:xfrm>
        </p:spPr>
        <p:txBody>
          <a:bodyPr/>
          <a:lstStyle/>
          <a:p>
            <a:r>
              <a:rPr lang="en-GB" dirty="0"/>
              <a:t>Multiplication</a:t>
            </a:r>
          </a:p>
        </p:txBody>
      </p:sp>
      <p:pic>
        <p:nvPicPr>
          <p:cNvPr id="4" name="Picture 3">
            <a:extLst>
              <a:ext uri="{FF2B5EF4-FFF2-40B4-BE49-F238E27FC236}">
                <a16:creationId xmlns:a16="http://schemas.microsoft.com/office/drawing/2014/main" id="{93427D67-1B6B-408E-8CD4-AC9D4CF380A2}"/>
              </a:ext>
            </a:extLst>
          </p:cNvPr>
          <p:cNvPicPr>
            <a:picLocks noChangeAspect="1"/>
          </p:cNvPicPr>
          <p:nvPr/>
        </p:nvPicPr>
        <p:blipFill>
          <a:blip r:embed="rId2" cstate="print"/>
          <a:stretch>
            <a:fillRect/>
          </a:stretch>
        </p:blipFill>
        <p:spPr>
          <a:xfrm>
            <a:off x="753354" y="1597889"/>
            <a:ext cx="2580689" cy="1358257"/>
          </a:xfrm>
          <a:prstGeom prst="rect">
            <a:avLst/>
          </a:prstGeom>
        </p:spPr>
      </p:pic>
      <p:pic>
        <p:nvPicPr>
          <p:cNvPr id="6" name="Picture 5">
            <a:extLst>
              <a:ext uri="{FF2B5EF4-FFF2-40B4-BE49-F238E27FC236}">
                <a16:creationId xmlns:a16="http://schemas.microsoft.com/office/drawing/2014/main" id="{876985CA-4CE2-47EF-BF3D-05928C77A8B0}"/>
              </a:ext>
            </a:extLst>
          </p:cNvPr>
          <p:cNvPicPr>
            <a:picLocks noChangeAspect="1"/>
          </p:cNvPicPr>
          <p:nvPr/>
        </p:nvPicPr>
        <p:blipFill>
          <a:blip r:embed="rId3" cstate="print"/>
          <a:stretch>
            <a:fillRect/>
          </a:stretch>
        </p:blipFill>
        <p:spPr>
          <a:xfrm>
            <a:off x="323556" y="3986082"/>
            <a:ext cx="4107767" cy="1866392"/>
          </a:xfrm>
          <a:prstGeom prst="rect">
            <a:avLst/>
          </a:prstGeom>
        </p:spPr>
      </p:pic>
      <p:pic>
        <p:nvPicPr>
          <p:cNvPr id="8" name="Picture 7">
            <a:extLst>
              <a:ext uri="{FF2B5EF4-FFF2-40B4-BE49-F238E27FC236}">
                <a16:creationId xmlns:a16="http://schemas.microsoft.com/office/drawing/2014/main" id="{D5BE6C2F-4D0F-4F5C-9AD2-74912AE5F97A}"/>
              </a:ext>
            </a:extLst>
          </p:cNvPr>
          <p:cNvPicPr>
            <a:picLocks noChangeAspect="1"/>
          </p:cNvPicPr>
          <p:nvPr/>
        </p:nvPicPr>
        <p:blipFill>
          <a:blip r:embed="rId4" cstate="print"/>
          <a:stretch>
            <a:fillRect/>
          </a:stretch>
        </p:blipFill>
        <p:spPr>
          <a:xfrm>
            <a:off x="6157035" y="487727"/>
            <a:ext cx="4048125" cy="1790700"/>
          </a:xfrm>
          <a:prstGeom prst="rect">
            <a:avLst/>
          </a:prstGeom>
        </p:spPr>
      </p:pic>
      <p:pic>
        <p:nvPicPr>
          <p:cNvPr id="10" name="Picture 9">
            <a:extLst>
              <a:ext uri="{FF2B5EF4-FFF2-40B4-BE49-F238E27FC236}">
                <a16:creationId xmlns:a16="http://schemas.microsoft.com/office/drawing/2014/main" id="{40891684-774B-485D-A4E5-2EF190578478}"/>
              </a:ext>
            </a:extLst>
          </p:cNvPr>
          <p:cNvPicPr>
            <a:picLocks noChangeAspect="1"/>
          </p:cNvPicPr>
          <p:nvPr/>
        </p:nvPicPr>
        <p:blipFill>
          <a:blip r:embed="rId5" cstate="print"/>
          <a:stretch>
            <a:fillRect/>
          </a:stretch>
        </p:blipFill>
        <p:spPr>
          <a:xfrm>
            <a:off x="6175719" y="3760680"/>
            <a:ext cx="4619625" cy="1428750"/>
          </a:xfrm>
          <a:prstGeom prst="rect">
            <a:avLst/>
          </a:prstGeom>
        </p:spPr>
      </p:pic>
      <p:sp>
        <p:nvSpPr>
          <p:cNvPr id="11" name="TextBox 10">
            <a:extLst>
              <a:ext uri="{FF2B5EF4-FFF2-40B4-BE49-F238E27FC236}">
                <a16:creationId xmlns:a16="http://schemas.microsoft.com/office/drawing/2014/main" id="{CD36C8B3-16C8-467F-B563-0850DBE4017E}"/>
              </a:ext>
            </a:extLst>
          </p:cNvPr>
          <p:cNvSpPr txBox="1"/>
          <p:nvPr/>
        </p:nvSpPr>
        <p:spPr>
          <a:xfrm>
            <a:off x="323556" y="2959555"/>
            <a:ext cx="4740690" cy="923330"/>
          </a:xfrm>
          <a:prstGeom prst="rect">
            <a:avLst/>
          </a:prstGeom>
          <a:noFill/>
        </p:spPr>
        <p:txBody>
          <a:bodyPr wrap="square" rtlCol="0">
            <a:spAutoFit/>
          </a:bodyPr>
          <a:lstStyle/>
          <a:p>
            <a:r>
              <a:rPr lang="en-GB" dirty="0"/>
              <a:t>They will start by making simple jumps on a number line. They should be familiar with this from Year 2. </a:t>
            </a:r>
          </a:p>
        </p:txBody>
      </p:sp>
      <p:sp>
        <p:nvSpPr>
          <p:cNvPr id="12" name="TextBox 11">
            <a:extLst>
              <a:ext uri="{FF2B5EF4-FFF2-40B4-BE49-F238E27FC236}">
                <a16:creationId xmlns:a16="http://schemas.microsoft.com/office/drawing/2014/main" id="{B4D5D4DB-3906-4268-BB98-49C1B93ADB67}"/>
              </a:ext>
            </a:extLst>
          </p:cNvPr>
          <p:cNvSpPr txBox="1"/>
          <p:nvPr/>
        </p:nvSpPr>
        <p:spPr>
          <a:xfrm>
            <a:off x="168812" y="5852474"/>
            <a:ext cx="6372665" cy="923330"/>
          </a:xfrm>
          <a:prstGeom prst="rect">
            <a:avLst/>
          </a:prstGeom>
          <a:noFill/>
        </p:spPr>
        <p:txBody>
          <a:bodyPr wrap="square" rtlCol="0">
            <a:spAutoFit/>
          </a:bodyPr>
          <a:lstStyle/>
          <a:p>
            <a:r>
              <a:rPr lang="en-GB" dirty="0"/>
              <a:t>The grid method of multiplication is designed to support the children to understand the place value involved in multiplying a 2 digit number by a 1 digit number. </a:t>
            </a:r>
          </a:p>
        </p:txBody>
      </p:sp>
      <p:sp>
        <p:nvSpPr>
          <p:cNvPr id="13" name="TextBox 12">
            <a:extLst>
              <a:ext uri="{FF2B5EF4-FFF2-40B4-BE49-F238E27FC236}">
                <a16:creationId xmlns:a16="http://schemas.microsoft.com/office/drawing/2014/main" id="{C540608A-65AF-4327-996C-9DCFDC84B341}"/>
              </a:ext>
            </a:extLst>
          </p:cNvPr>
          <p:cNvSpPr txBox="1"/>
          <p:nvPr/>
        </p:nvSpPr>
        <p:spPr>
          <a:xfrm>
            <a:off x="6096000" y="2278427"/>
            <a:ext cx="4619625" cy="1477328"/>
          </a:xfrm>
          <a:prstGeom prst="rect">
            <a:avLst/>
          </a:prstGeom>
          <a:noFill/>
        </p:spPr>
        <p:txBody>
          <a:bodyPr wrap="square" rtlCol="0">
            <a:spAutoFit/>
          </a:bodyPr>
          <a:lstStyle/>
          <a:p>
            <a:r>
              <a:rPr lang="en-GB" dirty="0"/>
              <a:t>The expanded short method of multiplication shows the children each step of the solution to ensure they spot any mistakes as they work through a problem. </a:t>
            </a:r>
          </a:p>
        </p:txBody>
      </p:sp>
      <p:sp>
        <p:nvSpPr>
          <p:cNvPr id="14" name="TextBox 13">
            <a:extLst>
              <a:ext uri="{FF2B5EF4-FFF2-40B4-BE49-F238E27FC236}">
                <a16:creationId xmlns:a16="http://schemas.microsoft.com/office/drawing/2014/main" id="{9F066D93-EE70-4A5D-8A44-AE14342D3F8A}"/>
              </a:ext>
            </a:extLst>
          </p:cNvPr>
          <p:cNvSpPr txBox="1"/>
          <p:nvPr/>
        </p:nvSpPr>
        <p:spPr>
          <a:xfrm>
            <a:off x="7104185" y="5416062"/>
            <a:ext cx="4459458" cy="923330"/>
          </a:xfrm>
          <a:prstGeom prst="rect">
            <a:avLst/>
          </a:prstGeom>
          <a:noFill/>
        </p:spPr>
        <p:txBody>
          <a:bodyPr wrap="square" rtlCol="0">
            <a:spAutoFit/>
          </a:bodyPr>
          <a:lstStyle/>
          <a:p>
            <a:r>
              <a:rPr lang="en-GB" dirty="0"/>
              <a:t>By the end of the year, the children will be able to confidently use the formal short method of multiplication. </a:t>
            </a:r>
          </a:p>
        </p:txBody>
      </p:sp>
    </p:spTree>
    <p:extLst>
      <p:ext uri="{BB962C8B-B14F-4D97-AF65-F5344CB8AC3E}">
        <p14:creationId xmlns:p14="http://schemas.microsoft.com/office/powerpoint/2010/main" val="24984933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4C3EC-B0D4-4E1F-9802-BB1053DA54C8}"/>
              </a:ext>
            </a:extLst>
          </p:cNvPr>
          <p:cNvSpPr>
            <a:spLocks noGrp="1"/>
          </p:cNvSpPr>
          <p:nvPr>
            <p:ph type="title"/>
          </p:nvPr>
        </p:nvSpPr>
        <p:spPr>
          <a:xfrm>
            <a:off x="473197" y="534311"/>
            <a:ext cx="8534400" cy="1507067"/>
          </a:xfrm>
        </p:spPr>
        <p:txBody>
          <a:bodyPr/>
          <a:lstStyle/>
          <a:p>
            <a:r>
              <a:rPr lang="en-GB" dirty="0"/>
              <a:t>Division</a:t>
            </a:r>
          </a:p>
        </p:txBody>
      </p:sp>
      <p:pic>
        <p:nvPicPr>
          <p:cNvPr id="4" name="Picture 3">
            <a:extLst>
              <a:ext uri="{FF2B5EF4-FFF2-40B4-BE49-F238E27FC236}">
                <a16:creationId xmlns:a16="http://schemas.microsoft.com/office/drawing/2014/main" id="{DD9529A4-5A2D-4793-8C8A-3034DDDA5662}"/>
              </a:ext>
            </a:extLst>
          </p:cNvPr>
          <p:cNvPicPr>
            <a:picLocks noChangeAspect="1"/>
          </p:cNvPicPr>
          <p:nvPr/>
        </p:nvPicPr>
        <p:blipFill>
          <a:blip r:embed="rId2" cstate="print"/>
          <a:stretch>
            <a:fillRect/>
          </a:stretch>
        </p:blipFill>
        <p:spPr>
          <a:xfrm>
            <a:off x="473197" y="1942147"/>
            <a:ext cx="4467225" cy="1876425"/>
          </a:xfrm>
          <a:prstGeom prst="rect">
            <a:avLst/>
          </a:prstGeom>
        </p:spPr>
      </p:pic>
      <p:pic>
        <p:nvPicPr>
          <p:cNvPr id="6" name="Picture 5">
            <a:extLst>
              <a:ext uri="{FF2B5EF4-FFF2-40B4-BE49-F238E27FC236}">
                <a16:creationId xmlns:a16="http://schemas.microsoft.com/office/drawing/2014/main" id="{F643447D-2666-4E1D-927E-7BF829F0BEDF}"/>
              </a:ext>
            </a:extLst>
          </p:cNvPr>
          <p:cNvPicPr>
            <a:picLocks noChangeAspect="1"/>
          </p:cNvPicPr>
          <p:nvPr/>
        </p:nvPicPr>
        <p:blipFill>
          <a:blip r:embed="rId3" cstate="print"/>
          <a:stretch>
            <a:fillRect/>
          </a:stretch>
        </p:blipFill>
        <p:spPr>
          <a:xfrm>
            <a:off x="8526853" y="1382801"/>
            <a:ext cx="2200275" cy="1466850"/>
          </a:xfrm>
          <a:prstGeom prst="rect">
            <a:avLst/>
          </a:prstGeom>
        </p:spPr>
      </p:pic>
      <p:sp>
        <p:nvSpPr>
          <p:cNvPr id="7" name="TextBox 6">
            <a:extLst>
              <a:ext uri="{FF2B5EF4-FFF2-40B4-BE49-F238E27FC236}">
                <a16:creationId xmlns:a16="http://schemas.microsoft.com/office/drawing/2014/main" id="{AC75DBDC-AC4E-4A10-91F4-CEFDAA3F41EF}"/>
              </a:ext>
            </a:extLst>
          </p:cNvPr>
          <p:cNvSpPr txBox="1"/>
          <p:nvPr/>
        </p:nvSpPr>
        <p:spPr>
          <a:xfrm>
            <a:off x="473197" y="4248443"/>
            <a:ext cx="4295751" cy="923330"/>
          </a:xfrm>
          <a:prstGeom prst="rect">
            <a:avLst/>
          </a:prstGeom>
          <a:noFill/>
        </p:spPr>
        <p:txBody>
          <a:bodyPr wrap="square" rtlCol="0">
            <a:spAutoFit/>
          </a:bodyPr>
          <a:lstStyle/>
          <a:p>
            <a:r>
              <a:rPr lang="en-GB" dirty="0"/>
              <a:t>The children will start by using a number line and jumping back in groups. </a:t>
            </a:r>
          </a:p>
        </p:txBody>
      </p:sp>
      <p:sp>
        <p:nvSpPr>
          <p:cNvPr id="8" name="TextBox 7">
            <a:extLst>
              <a:ext uri="{FF2B5EF4-FFF2-40B4-BE49-F238E27FC236}">
                <a16:creationId xmlns:a16="http://schemas.microsoft.com/office/drawing/2014/main" id="{6057E63F-2D05-4CEB-B4EB-3B276E87738B}"/>
              </a:ext>
            </a:extLst>
          </p:cNvPr>
          <p:cNvSpPr txBox="1"/>
          <p:nvPr/>
        </p:nvSpPr>
        <p:spPr>
          <a:xfrm>
            <a:off x="6096000" y="3429000"/>
            <a:ext cx="5397305" cy="923330"/>
          </a:xfrm>
          <a:prstGeom prst="rect">
            <a:avLst/>
          </a:prstGeom>
          <a:noFill/>
        </p:spPr>
        <p:txBody>
          <a:bodyPr wrap="square" rtlCol="0">
            <a:spAutoFit/>
          </a:bodyPr>
          <a:lstStyle/>
          <a:p>
            <a:r>
              <a:rPr lang="en-GB" dirty="0"/>
              <a:t>However, they will quickly move onto the ‘bus stop’ method which relies on the children’s times tables knowledge. </a:t>
            </a:r>
          </a:p>
        </p:txBody>
      </p:sp>
    </p:spTree>
    <p:extLst>
      <p:ext uri="{BB962C8B-B14F-4D97-AF65-F5344CB8AC3E}">
        <p14:creationId xmlns:p14="http://schemas.microsoft.com/office/powerpoint/2010/main" val="1215996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86E76-7FAB-4DAE-8733-203A258657B9}"/>
              </a:ext>
            </a:extLst>
          </p:cNvPr>
          <p:cNvSpPr>
            <a:spLocks noGrp="1"/>
          </p:cNvSpPr>
          <p:nvPr>
            <p:ph type="title"/>
          </p:nvPr>
        </p:nvSpPr>
        <p:spPr>
          <a:xfrm>
            <a:off x="684212" y="604649"/>
            <a:ext cx="8534400" cy="1507067"/>
          </a:xfrm>
        </p:spPr>
        <p:txBody>
          <a:bodyPr/>
          <a:lstStyle/>
          <a:p>
            <a:r>
              <a:rPr lang="en-GB" dirty="0"/>
              <a:t>Science, Computing and </a:t>
            </a:r>
            <a:br>
              <a:rPr lang="en-GB" dirty="0"/>
            </a:br>
            <a:r>
              <a:rPr lang="en-GB" dirty="0"/>
              <a:t>design and technology</a:t>
            </a:r>
          </a:p>
        </p:txBody>
      </p:sp>
      <p:sp>
        <p:nvSpPr>
          <p:cNvPr id="3" name="Content Placeholder 2">
            <a:extLst>
              <a:ext uri="{FF2B5EF4-FFF2-40B4-BE49-F238E27FC236}">
                <a16:creationId xmlns:a16="http://schemas.microsoft.com/office/drawing/2014/main" id="{E02B5E46-56D5-4789-9272-94509D57AA25}"/>
              </a:ext>
            </a:extLst>
          </p:cNvPr>
          <p:cNvSpPr>
            <a:spLocks noGrp="1"/>
          </p:cNvSpPr>
          <p:nvPr>
            <p:ph idx="1"/>
          </p:nvPr>
        </p:nvSpPr>
        <p:spPr>
          <a:xfrm>
            <a:off x="684212" y="2869809"/>
            <a:ext cx="8150299" cy="3124590"/>
          </a:xfrm>
        </p:spPr>
        <p:txBody>
          <a:bodyPr/>
          <a:lstStyle/>
          <a:p>
            <a:pPr marL="0" indent="0">
              <a:buNone/>
            </a:pPr>
            <a:r>
              <a:rPr lang="en-GB" dirty="0">
                <a:solidFill>
                  <a:schemeClr val="tx1"/>
                </a:solidFill>
              </a:rPr>
              <a:t>Science, Computing and Design and Technology will be taught on a Thursday afternoon. This will be largely practical learning, with the children taking part in many different experiments and developing their ability to write a well-thought-through conclusion. </a:t>
            </a:r>
          </a:p>
          <a:p>
            <a:pPr marL="0" indent="0">
              <a:buNone/>
            </a:pPr>
            <a:r>
              <a:rPr lang="en-GB" dirty="0">
                <a:solidFill>
                  <a:schemeClr val="tx1"/>
                </a:solidFill>
              </a:rPr>
              <a:t>The topic this term is Forces and Magnets and the focus skill is to conduct a fair test. </a:t>
            </a:r>
          </a:p>
        </p:txBody>
      </p:sp>
      <p:pic>
        <p:nvPicPr>
          <p:cNvPr id="5122" name="Picture 2" descr="Year 3 science Forces and Magnets - powerpoints, worksheets, display &amp;  planning | Teaching Resources">
            <a:extLst>
              <a:ext uri="{FF2B5EF4-FFF2-40B4-BE49-F238E27FC236}">
                <a16:creationId xmlns:a16="http://schemas.microsoft.com/office/drawing/2014/main" id="{93D6F30F-5EEA-423D-B511-9981C62C910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94152" y="115541"/>
            <a:ext cx="3382779" cy="2480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01582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86E76-7FAB-4DAE-8733-203A258657B9}"/>
              </a:ext>
            </a:extLst>
          </p:cNvPr>
          <p:cNvSpPr>
            <a:spLocks noGrp="1"/>
          </p:cNvSpPr>
          <p:nvPr>
            <p:ph type="title"/>
          </p:nvPr>
        </p:nvSpPr>
        <p:spPr>
          <a:xfrm>
            <a:off x="684212" y="604649"/>
            <a:ext cx="8534400" cy="1507067"/>
          </a:xfrm>
        </p:spPr>
        <p:txBody>
          <a:bodyPr/>
          <a:lstStyle/>
          <a:p>
            <a:r>
              <a:rPr lang="en-GB" dirty="0"/>
              <a:t>arts </a:t>
            </a:r>
          </a:p>
        </p:txBody>
      </p:sp>
      <p:sp>
        <p:nvSpPr>
          <p:cNvPr id="3" name="Content Placeholder 2">
            <a:extLst>
              <a:ext uri="{FF2B5EF4-FFF2-40B4-BE49-F238E27FC236}">
                <a16:creationId xmlns:a16="http://schemas.microsoft.com/office/drawing/2014/main" id="{E02B5E46-56D5-4789-9272-94509D57AA25}"/>
              </a:ext>
            </a:extLst>
          </p:cNvPr>
          <p:cNvSpPr>
            <a:spLocks noGrp="1"/>
          </p:cNvSpPr>
          <p:nvPr>
            <p:ph idx="1"/>
          </p:nvPr>
        </p:nvSpPr>
        <p:spPr>
          <a:xfrm>
            <a:off x="684211" y="2771335"/>
            <a:ext cx="10895417" cy="3482016"/>
          </a:xfrm>
        </p:spPr>
        <p:txBody>
          <a:bodyPr>
            <a:normAutofit lnSpcReduction="10000"/>
          </a:bodyPr>
          <a:lstStyle/>
          <a:p>
            <a:pPr marL="0" indent="0">
              <a:buNone/>
            </a:pPr>
            <a:r>
              <a:rPr lang="en-GB" dirty="0">
                <a:solidFill>
                  <a:schemeClr val="tx1"/>
                </a:solidFill>
              </a:rPr>
              <a:t>The Arts includes: Art, French and Music and will be taught on Wednesday afternoons.</a:t>
            </a:r>
          </a:p>
          <a:p>
            <a:pPr marL="0" indent="0">
              <a:buNone/>
            </a:pPr>
            <a:r>
              <a:rPr lang="en-GB" dirty="0">
                <a:solidFill>
                  <a:schemeClr val="tx1"/>
                </a:solidFill>
              </a:rPr>
              <a:t>There are 6 key Art skills that the children will focus on throughout this year. These are: painting, collage, sculpture, textiles, drawing and printing. </a:t>
            </a:r>
          </a:p>
          <a:p>
            <a:pPr marL="0" indent="0">
              <a:buNone/>
            </a:pPr>
            <a:r>
              <a:rPr lang="en-GB" dirty="0">
                <a:solidFill>
                  <a:schemeClr val="tx1"/>
                </a:solidFill>
              </a:rPr>
              <a:t>Each term, we will focus on one artist and use their art to inspire our leaning. This term, we are looking at Kandinsky. </a:t>
            </a:r>
          </a:p>
          <a:p>
            <a:pPr marL="0" indent="0">
              <a:buNone/>
            </a:pPr>
            <a:r>
              <a:rPr lang="en-GB" dirty="0">
                <a:solidFill>
                  <a:schemeClr val="tx1"/>
                </a:solidFill>
              </a:rPr>
              <a:t>In French, the children will be learning simple phrases to great each other, count to 10 and the names of the people in their family. </a:t>
            </a:r>
          </a:p>
          <a:p>
            <a:pPr marL="0" indent="0">
              <a:buNone/>
            </a:pPr>
            <a:r>
              <a:rPr lang="en-GB" dirty="0">
                <a:solidFill>
                  <a:schemeClr val="tx1"/>
                </a:solidFill>
              </a:rPr>
              <a:t>In Music, the children will be building up to playing a simple tune on the glockenspiel. </a:t>
            </a:r>
          </a:p>
          <a:p>
            <a:pPr marL="0" indent="0">
              <a:buNone/>
            </a:pPr>
            <a:r>
              <a:rPr lang="en-GB" dirty="0">
                <a:solidFill>
                  <a:schemeClr val="tx1"/>
                </a:solidFill>
              </a:rPr>
              <a:t>At Christmas, we will be going to see the Snow Queen at the Theatre.</a:t>
            </a:r>
          </a:p>
        </p:txBody>
      </p:sp>
      <p:pic>
        <p:nvPicPr>
          <p:cNvPr id="6146" name="Picture 2" descr="Wassily Kandinsky — 610 artworks, biography, books, quotes, articles">
            <a:extLst>
              <a:ext uri="{FF2B5EF4-FFF2-40B4-BE49-F238E27FC236}">
                <a16:creationId xmlns:a16="http://schemas.microsoft.com/office/drawing/2014/main" id="{7FB0DA43-3AFF-4BED-91BC-009D33E76EF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81292" y="240843"/>
            <a:ext cx="3329889" cy="2475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28730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86E76-7FAB-4DAE-8733-203A258657B9}"/>
              </a:ext>
            </a:extLst>
          </p:cNvPr>
          <p:cNvSpPr>
            <a:spLocks noGrp="1"/>
          </p:cNvSpPr>
          <p:nvPr>
            <p:ph type="title"/>
          </p:nvPr>
        </p:nvSpPr>
        <p:spPr>
          <a:xfrm>
            <a:off x="684212" y="604649"/>
            <a:ext cx="8534400" cy="1507067"/>
          </a:xfrm>
        </p:spPr>
        <p:txBody>
          <a:bodyPr/>
          <a:lstStyle/>
          <a:p>
            <a:r>
              <a:rPr lang="en-GB" dirty="0"/>
              <a:t>Wellbeing</a:t>
            </a:r>
          </a:p>
        </p:txBody>
      </p:sp>
      <p:sp>
        <p:nvSpPr>
          <p:cNvPr id="3" name="Content Placeholder 2">
            <a:extLst>
              <a:ext uri="{FF2B5EF4-FFF2-40B4-BE49-F238E27FC236}">
                <a16:creationId xmlns:a16="http://schemas.microsoft.com/office/drawing/2014/main" id="{E02B5E46-56D5-4789-9272-94509D57AA25}"/>
              </a:ext>
            </a:extLst>
          </p:cNvPr>
          <p:cNvSpPr>
            <a:spLocks noGrp="1"/>
          </p:cNvSpPr>
          <p:nvPr>
            <p:ph idx="1"/>
          </p:nvPr>
        </p:nvSpPr>
        <p:spPr>
          <a:xfrm>
            <a:off x="684212" y="2379132"/>
            <a:ext cx="9066617" cy="3615267"/>
          </a:xfrm>
        </p:spPr>
        <p:txBody>
          <a:bodyPr/>
          <a:lstStyle/>
          <a:p>
            <a:pPr marL="0" indent="0">
              <a:buNone/>
            </a:pPr>
            <a:r>
              <a:rPr lang="en-GB" dirty="0">
                <a:solidFill>
                  <a:schemeClr val="tx1"/>
                </a:solidFill>
              </a:rPr>
              <a:t>Within the Wellbeing curriculum, the children will take part in weekly PE sessions, held on a Monday afternoon. They will also take part in PSHE sessions which will focus on a variety of topics throughout the year. These include: British Values, friendships, emotions and anti-bullying. </a:t>
            </a:r>
          </a:p>
          <a:p>
            <a:pPr marL="0" indent="0">
              <a:buNone/>
            </a:pPr>
            <a:r>
              <a:rPr lang="en-GB" dirty="0">
                <a:solidFill>
                  <a:schemeClr val="tx1"/>
                </a:solidFill>
              </a:rPr>
              <a:t>Wellbeing +: Last Year as part of our learning in Year 2 we were in charge of the school gardens, learning how to look after and grow plants within the grounds. This year we will be focusing on birds - looking and learning about the flying friends that visit our school grounds. </a:t>
            </a:r>
          </a:p>
        </p:txBody>
      </p:sp>
      <p:pic>
        <p:nvPicPr>
          <p:cNvPr id="7170" name="Picture 2" descr="South Cumbria Pupil Referral Unit » Well Being">
            <a:extLst>
              <a:ext uri="{FF2B5EF4-FFF2-40B4-BE49-F238E27FC236}">
                <a16:creationId xmlns:a16="http://schemas.microsoft.com/office/drawing/2014/main" id="{72F1C58F-BB82-4067-B5E0-C15C81F40AD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9646" y="220182"/>
            <a:ext cx="4557932" cy="2275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0335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749" y="300342"/>
            <a:ext cx="8534400" cy="1507067"/>
          </a:xfrm>
        </p:spPr>
        <p:txBody>
          <a:bodyPr/>
          <a:lstStyle/>
          <a:p>
            <a:r>
              <a:rPr lang="en-GB" dirty="0"/>
              <a:t>School Values</a:t>
            </a:r>
          </a:p>
        </p:txBody>
      </p:sp>
      <p:sp>
        <p:nvSpPr>
          <p:cNvPr id="4" name="TextBox 3"/>
          <p:cNvSpPr txBox="1"/>
          <p:nvPr/>
        </p:nvSpPr>
        <p:spPr>
          <a:xfrm>
            <a:off x="1187116" y="2261311"/>
            <a:ext cx="11004884" cy="2215991"/>
          </a:xfrm>
          <a:prstGeom prst="rect">
            <a:avLst/>
          </a:prstGeom>
          <a:noFill/>
        </p:spPr>
        <p:txBody>
          <a:bodyPr wrap="square" rtlCol="0">
            <a:spAutoFit/>
          </a:bodyPr>
          <a:lstStyle/>
          <a:p>
            <a:r>
              <a:rPr lang="en-US" sz="4000" dirty="0"/>
              <a:t>Community and Peace </a:t>
            </a:r>
            <a:r>
              <a:rPr lang="mr-IN" sz="4000" dirty="0"/>
              <a:t>–</a:t>
            </a:r>
            <a:r>
              <a:rPr lang="en-US" sz="4000" dirty="0"/>
              <a:t> Autumn </a:t>
            </a:r>
          </a:p>
          <a:p>
            <a:r>
              <a:rPr lang="en-US" sz="4000" dirty="0"/>
              <a:t>Wisdom and Hope - Spring</a:t>
            </a:r>
          </a:p>
          <a:p>
            <a:r>
              <a:rPr lang="en-US" sz="4000" dirty="0"/>
              <a:t>Dignity and Joy - Summer</a:t>
            </a:r>
          </a:p>
          <a:p>
            <a:endParaRPr lang="en-GB" dirty="0"/>
          </a:p>
        </p:txBody>
      </p:sp>
    </p:spTree>
    <p:extLst>
      <p:ext uri="{BB962C8B-B14F-4D97-AF65-F5344CB8AC3E}">
        <p14:creationId xmlns:p14="http://schemas.microsoft.com/office/powerpoint/2010/main" val="35022216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86E76-7FAB-4DAE-8733-203A258657B9}"/>
              </a:ext>
            </a:extLst>
          </p:cNvPr>
          <p:cNvSpPr>
            <a:spLocks noGrp="1"/>
          </p:cNvSpPr>
          <p:nvPr>
            <p:ph type="title"/>
          </p:nvPr>
        </p:nvSpPr>
        <p:spPr>
          <a:xfrm>
            <a:off x="684212" y="604649"/>
            <a:ext cx="8534400" cy="1507067"/>
          </a:xfrm>
        </p:spPr>
        <p:txBody>
          <a:bodyPr/>
          <a:lstStyle/>
          <a:p>
            <a:r>
              <a:rPr lang="en-GB" dirty="0"/>
              <a:t>RE</a:t>
            </a:r>
          </a:p>
        </p:txBody>
      </p:sp>
      <p:sp>
        <p:nvSpPr>
          <p:cNvPr id="3" name="Content Placeholder 2">
            <a:extLst>
              <a:ext uri="{FF2B5EF4-FFF2-40B4-BE49-F238E27FC236}">
                <a16:creationId xmlns:a16="http://schemas.microsoft.com/office/drawing/2014/main" id="{E02B5E46-56D5-4789-9272-94509D57AA25}"/>
              </a:ext>
            </a:extLst>
          </p:cNvPr>
          <p:cNvSpPr>
            <a:spLocks noGrp="1"/>
          </p:cNvSpPr>
          <p:nvPr>
            <p:ph idx="1"/>
          </p:nvPr>
        </p:nvSpPr>
        <p:spPr>
          <a:xfrm>
            <a:off x="684212" y="2379132"/>
            <a:ext cx="8150299" cy="3615267"/>
          </a:xfrm>
        </p:spPr>
        <p:txBody>
          <a:bodyPr/>
          <a:lstStyle/>
          <a:p>
            <a:pPr marL="0" indent="0">
              <a:buNone/>
            </a:pPr>
            <a:r>
              <a:rPr lang="en-GB" dirty="0">
                <a:solidFill>
                  <a:schemeClr val="tx1"/>
                </a:solidFill>
              </a:rPr>
              <a:t>RE will be taught on Tuesday afternoon. </a:t>
            </a:r>
          </a:p>
          <a:p>
            <a:pPr marL="0" indent="0">
              <a:buNone/>
            </a:pPr>
            <a:endParaRPr lang="en-GB" dirty="0">
              <a:solidFill>
                <a:schemeClr val="tx1"/>
              </a:solidFill>
            </a:endParaRPr>
          </a:p>
          <a:p>
            <a:pPr marL="0" indent="0">
              <a:buNone/>
            </a:pPr>
            <a:r>
              <a:rPr lang="en-GB" dirty="0">
                <a:solidFill>
                  <a:schemeClr val="tx1"/>
                </a:solidFill>
              </a:rPr>
              <a:t>Our topic this half term is Hinduism and as part of this, the children will be learning about their place of worship, some of their beliefs and the festival of Diwali. </a:t>
            </a:r>
          </a:p>
        </p:txBody>
      </p:sp>
      <p:pic>
        <p:nvPicPr>
          <p:cNvPr id="4098" name="Picture 2" descr="Ultimate Travel Guide to Diwali Festival | Cover-More UK">
            <a:extLst>
              <a:ext uri="{FF2B5EF4-FFF2-40B4-BE49-F238E27FC236}">
                <a16:creationId xmlns:a16="http://schemas.microsoft.com/office/drawing/2014/main" id="{DA339174-5DA0-40E2-87B5-83AD3AFE9A0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96746" y="482604"/>
            <a:ext cx="4779438" cy="2875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09103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122" y="-160822"/>
            <a:ext cx="8534400" cy="1507067"/>
          </a:xfrm>
        </p:spPr>
        <p:txBody>
          <a:bodyPr/>
          <a:lstStyle/>
          <a:p>
            <a:r>
              <a:rPr lang="en-GB" dirty="0"/>
              <a:t>History</a:t>
            </a:r>
          </a:p>
        </p:txBody>
      </p:sp>
      <p:pic>
        <p:nvPicPr>
          <p:cNvPr id="2054" name="Picture 6" descr="05 IRON AGE EXMOOR - Yo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0112" y="2298745"/>
            <a:ext cx="4858531" cy="273292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Stone Age - HistoryExt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122" y="3975026"/>
            <a:ext cx="3630362" cy="241829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eltic Culture: Characteristics of Visual Art, Language, Relig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78765" y="1346245"/>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a:stretch>
            <a:fillRect/>
          </a:stretch>
        </p:blipFill>
        <p:spPr>
          <a:xfrm>
            <a:off x="2643437" y="394214"/>
            <a:ext cx="5794507" cy="590523"/>
          </a:xfrm>
          <a:prstGeom prst="rect">
            <a:avLst/>
          </a:prstGeom>
        </p:spPr>
      </p:pic>
    </p:spTree>
    <p:extLst>
      <p:ext uri="{BB962C8B-B14F-4D97-AF65-F5344CB8AC3E}">
        <p14:creationId xmlns:p14="http://schemas.microsoft.com/office/powerpoint/2010/main" val="6445325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72716" y="0"/>
            <a:ext cx="8534400" cy="150706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a:t>Geography</a:t>
            </a:r>
          </a:p>
        </p:txBody>
      </p:sp>
      <p:pic>
        <p:nvPicPr>
          <p:cNvPr id="4100" name="Picture 4" descr="Our Lunch Box Range In Action. – Kidsn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716" y="1508891"/>
            <a:ext cx="2665137" cy="268753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Our Changing View of Earth from Space: Photos - HISTO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4358" y="3435692"/>
            <a:ext cx="4092271" cy="2301902"/>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Earthquakes: Tremors From Below | AMN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3135" y="2852658"/>
            <a:ext cx="4438851" cy="221942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stretch>
            <a:fillRect/>
          </a:stretch>
        </p:blipFill>
        <p:spPr>
          <a:xfrm>
            <a:off x="3473108" y="478914"/>
            <a:ext cx="4010027" cy="1986275"/>
          </a:xfrm>
          <a:prstGeom prst="rect">
            <a:avLst/>
          </a:prstGeom>
        </p:spPr>
      </p:pic>
      <p:pic>
        <p:nvPicPr>
          <p:cNvPr id="3" name="Picture 2"/>
          <p:cNvPicPr>
            <a:picLocks noChangeAspect="1"/>
          </p:cNvPicPr>
          <p:nvPr/>
        </p:nvPicPr>
        <p:blipFill>
          <a:blip r:embed="rId6"/>
          <a:stretch>
            <a:fillRect/>
          </a:stretch>
        </p:blipFill>
        <p:spPr>
          <a:xfrm>
            <a:off x="7483135" y="471926"/>
            <a:ext cx="1727495" cy="1993263"/>
          </a:xfrm>
          <a:prstGeom prst="rect">
            <a:avLst/>
          </a:prstGeom>
        </p:spPr>
      </p:pic>
    </p:spTree>
    <p:extLst>
      <p:ext uri="{BB962C8B-B14F-4D97-AF65-F5344CB8AC3E}">
        <p14:creationId xmlns:p14="http://schemas.microsoft.com/office/powerpoint/2010/main" val="1301947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749" y="0"/>
            <a:ext cx="8534400" cy="1507067"/>
          </a:xfrm>
        </p:spPr>
        <p:txBody>
          <a:bodyPr/>
          <a:lstStyle/>
          <a:p>
            <a:r>
              <a:rPr lang="en-GB" dirty="0"/>
              <a:t>Snacks and water bottles</a:t>
            </a:r>
          </a:p>
        </p:txBody>
      </p:sp>
      <p:sp>
        <p:nvSpPr>
          <p:cNvPr id="4" name="TextBox 3"/>
          <p:cNvSpPr txBox="1"/>
          <p:nvPr/>
        </p:nvSpPr>
        <p:spPr>
          <a:xfrm>
            <a:off x="652128" y="1507067"/>
            <a:ext cx="10577345" cy="4524315"/>
          </a:xfrm>
          <a:prstGeom prst="rect">
            <a:avLst/>
          </a:prstGeom>
          <a:noFill/>
        </p:spPr>
        <p:txBody>
          <a:bodyPr wrap="square" rtlCol="0">
            <a:spAutoFit/>
          </a:bodyPr>
          <a:lstStyle/>
          <a:p>
            <a:r>
              <a:rPr lang="en-GB" sz="2400" dirty="0"/>
              <a:t>Snacks: Snacks are no longer provided in KS2 so please do provide your child with a snack for morning break. Fruit and vegetables only please. Crisps, chocolate bars (cereal bars) and Winders are not allowed. </a:t>
            </a:r>
          </a:p>
          <a:p>
            <a:endParaRPr lang="en-GB" sz="2400" dirty="0"/>
          </a:p>
          <a:p>
            <a:r>
              <a:rPr lang="en-GB" sz="2400" dirty="0"/>
              <a:t>We are a ‘Nut Free’ School. So if you have a packed lunch please check the labels on the products you pack into them.</a:t>
            </a:r>
          </a:p>
          <a:p>
            <a:endParaRPr lang="en-GB" sz="2400" dirty="0"/>
          </a:p>
          <a:p>
            <a:endParaRPr lang="en-GB" sz="2400" dirty="0"/>
          </a:p>
          <a:p>
            <a:r>
              <a:rPr lang="en-GB" sz="2400" dirty="0"/>
              <a:t>All children will need a named water bottle. </a:t>
            </a:r>
          </a:p>
          <a:p>
            <a:r>
              <a:rPr lang="en-GB" sz="2400" dirty="0"/>
              <a:t>These are kept in the classroom during lesson times. </a:t>
            </a:r>
          </a:p>
          <a:p>
            <a:endParaRPr lang="en-GB" sz="2400" dirty="0"/>
          </a:p>
        </p:txBody>
      </p:sp>
      <p:pic>
        <p:nvPicPr>
          <p:cNvPr id="6" name="Picture 5"/>
          <p:cNvPicPr>
            <a:picLocks noChangeAspect="1"/>
          </p:cNvPicPr>
          <p:nvPr/>
        </p:nvPicPr>
        <p:blipFill>
          <a:blip r:embed="rId2"/>
          <a:stretch>
            <a:fillRect/>
          </a:stretch>
        </p:blipFill>
        <p:spPr>
          <a:xfrm rot="5400000">
            <a:off x="9152519" y="3842631"/>
            <a:ext cx="2120446" cy="3182513"/>
          </a:xfrm>
          <a:prstGeom prst="rect">
            <a:avLst/>
          </a:prstGeom>
        </p:spPr>
      </p:pic>
    </p:spTree>
    <p:extLst>
      <p:ext uri="{BB962C8B-B14F-4D97-AF65-F5344CB8AC3E}">
        <p14:creationId xmlns:p14="http://schemas.microsoft.com/office/powerpoint/2010/main" val="21097724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875" y="0"/>
            <a:ext cx="8534400" cy="1507067"/>
          </a:xfrm>
        </p:spPr>
        <p:txBody>
          <a:bodyPr/>
          <a:lstStyle/>
          <a:p>
            <a:r>
              <a:rPr lang="en-GB" dirty="0"/>
              <a:t>P.E. Kit</a:t>
            </a:r>
          </a:p>
        </p:txBody>
      </p:sp>
      <p:sp>
        <p:nvSpPr>
          <p:cNvPr id="4" name="Content Placeholder 2"/>
          <p:cNvSpPr>
            <a:spLocks noGrp="1"/>
          </p:cNvSpPr>
          <p:nvPr>
            <p:ph sz="half" idx="4294967295"/>
          </p:nvPr>
        </p:nvSpPr>
        <p:spPr>
          <a:xfrm>
            <a:off x="684356" y="1506176"/>
            <a:ext cx="4480560" cy="4846638"/>
          </a:xfrm>
          <a:prstGeom prst="rect">
            <a:avLst/>
          </a:prstGeom>
        </p:spPr>
        <p:txBody>
          <a:bodyPr>
            <a:normAutofit/>
          </a:bodyPr>
          <a:lstStyle/>
          <a:p>
            <a:r>
              <a:rPr lang="en-US" dirty="0">
                <a:solidFill>
                  <a:schemeClr val="tx1"/>
                </a:solidFill>
              </a:rPr>
              <a:t>Yellow PE top</a:t>
            </a:r>
          </a:p>
          <a:p>
            <a:r>
              <a:rPr lang="en-US" dirty="0">
                <a:solidFill>
                  <a:schemeClr val="tx1"/>
                </a:solidFill>
              </a:rPr>
              <a:t>Navy/blue shorts</a:t>
            </a:r>
          </a:p>
          <a:p>
            <a:r>
              <a:rPr lang="en-US" dirty="0">
                <a:solidFill>
                  <a:schemeClr val="tx1"/>
                </a:solidFill>
              </a:rPr>
              <a:t>Navy/blue tracksuit bottoms - important for the winter months</a:t>
            </a:r>
          </a:p>
          <a:p>
            <a:r>
              <a:rPr lang="en-US" dirty="0">
                <a:solidFill>
                  <a:schemeClr val="tx1"/>
                </a:solidFill>
              </a:rPr>
              <a:t>Navy/blue jumper - important for the winter months</a:t>
            </a:r>
          </a:p>
          <a:p>
            <a:r>
              <a:rPr lang="en-US" dirty="0">
                <a:solidFill>
                  <a:schemeClr val="tx1"/>
                </a:solidFill>
              </a:rPr>
              <a:t>Trainers</a:t>
            </a:r>
          </a:p>
          <a:p>
            <a:r>
              <a:rPr lang="en-US" dirty="0">
                <a:solidFill>
                  <a:schemeClr val="tx1"/>
                </a:solidFill>
              </a:rPr>
              <a:t>Spare socks </a:t>
            </a:r>
            <a:r>
              <a:rPr lang="mr-IN" dirty="0">
                <a:solidFill>
                  <a:schemeClr val="tx1"/>
                </a:solidFill>
              </a:rPr>
              <a:t>–</a:t>
            </a:r>
            <a:r>
              <a:rPr lang="en-US" dirty="0">
                <a:solidFill>
                  <a:schemeClr val="tx1"/>
                </a:solidFill>
              </a:rPr>
              <a:t> girls will not be allowed to do PE in their tights</a:t>
            </a:r>
          </a:p>
          <a:p>
            <a:r>
              <a:rPr lang="en-US" dirty="0">
                <a:solidFill>
                  <a:schemeClr val="tx1"/>
                </a:solidFill>
              </a:rPr>
              <a:t>Earrings – </a:t>
            </a:r>
            <a:r>
              <a:rPr lang="en-US" b="1" u="sng" dirty="0">
                <a:solidFill>
                  <a:schemeClr val="tx1"/>
                </a:solidFill>
              </a:rPr>
              <a:t>No </a:t>
            </a:r>
            <a:r>
              <a:rPr lang="en-US" dirty="0">
                <a:solidFill>
                  <a:schemeClr val="tx1"/>
                </a:solidFill>
              </a:rPr>
              <a:t>earrings to do P.E</a:t>
            </a:r>
          </a:p>
          <a:p>
            <a:r>
              <a:rPr lang="en-US" dirty="0">
                <a:solidFill>
                  <a:schemeClr val="tx1"/>
                </a:solidFill>
              </a:rPr>
              <a:t>Long hair tied back</a:t>
            </a:r>
          </a:p>
          <a:p>
            <a:endParaRPr lang="en-US" dirty="0"/>
          </a:p>
        </p:txBody>
      </p:sp>
      <p:sp>
        <p:nvSpPr>
          <p:cNvPr id="5" name="Content Placeholder 2">
            <a:extLst>
              <a:ext uri="{FF2B5EF4-FFF2-40B4-BE49-F238E27FC236}">
                <a16:creationId xmlns:a16="http://schemas.microsoft.com/office/drawing/2014/main" id="{4159FE3A-F6EF-AA4E-A180-EFA36001944D}"/>
              </a:ext>
            </a:extLst>
          </p:cNvPr>
          <p:cNvSpPr txBox="1">
            <a:spLocks/>
          </p:cNvSpPr>
          <p:nvPr/>
        </p:nvSpPr>
        <p:spPr>
          <a:xfrm>
            <a:off x="6701750" y="1506176"/>
            <a:ext cx="4480560" cy="4846638"/>
          </a:xfrm>
          <a:prstGeom prst="rect">
            <a:avLst/>
          </a:prstGeom>
        </p:spPr>
        <p:txBody>
          <a:bodyPr vert="horz" lIns="91440" tIns="45720" rIns="91440" bIns="4572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r>
              <a:rPr lang="en-GB" sz="2400" dirty="0"/>
              <a:t>If your child is selected to go on a tournament they will be asked to wear the new Nutfield Church Sports Kit. </a:t>
            </a:r>
          </a:p>
          <a:p>
            <a:r>
              <a:rPr lang="en-GB" sz="2400" dirty="0"/>
              <a:t>This must be washed and returned as soon as possible to ensure the next children have a chance of wearing it. </a:t>
            </a:r>
            <a:endParaRPr lang="en-US" sz="2400" dirty="0"/>
          </a:p>
          <a:p>
            <a:endParaRPr lang="en-US" dirty="0"/>
          </a:p>
        </p:txBody>
      </p:sp>
    </p:spTree>
    <p:extLst>
      <p:ext uri="{BB962C8B-B14F-4D97-AF65-F5344CB8AC3E}">
        <p14:creationId xmlns:p14="http://schemas.microsoft.com/office/powerpoint/2010/main" val="36654185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332427"/>
            <a:ext cx="8534400" cy="1507067"/>
          </a:xfrm>
        </p:spPr>
        <p:txBody>
          <a:bodyPr/>
          <a:lstStyle/>
          <a:p>
            <a:r>
              <a:rPr lang="en-GB" dirty="0" err="1"/>
              <a:t>StationEry</a:t>
            </a:r>
            <a:endParaRPr lang="en-GB" dirty="0"/>
          </a:p>
        </p:txBody>
      </p:sp>
      <p:sp>
        <p:nvSpPr>
          <p:cNvPr id="4" name="Content Placeholder 5">
            <a:extLst>
              <a:ext uri="{FF2B5EF4-FFF2-40B4-BE49-F238E27FC236}">
                <a16:creationId xmlns:a16="http://schemas.microsoft.com/office/drawing/2014/main" id="{3E69D088-A3D2-EB48-B13F-D79826037EE8}"/>
              </a:ext>
            </a:extLst>
          </p:cNvPr>
          <p:cNvSpPr>
            <a:spLocks noGrp="1"/>
          </p:cNvSpPr>
          <p:nvPr>
            <p:ph sz="half" idx="1"/>
          </p:nvPr>
        </p:nvSpPr>
        <p:spPr>
          <a:xfrm>
            <a:off x="4033678" y="1502610"/>
            <a:ext cx="7976260" cy="4351337"/>
          </a:xfrm>
        </p:spPr>
        <p:txBody>
          <a:bodyPr>
            <a:noAutofit/>
          </a:bodyPr>
          <a:lstStyle/>
          <a:p>
            <a:r>
              <a:rPr lang="en-GB" sz="2800" dirty="0">
                <a:solidFill>
                  <a:schemeClr val="tx1"/>
                </a:solidFill>
              </a:rPr>
              <a:t>Children will need:</a:t>
            </a:r>
          </a:p>
          <a:p>
            <a:pPr lvl="1"/>
            <a:r>
              <a:rPr lang="en-GB" sz="2400" dirty="0">
                <a:solidFill>
                  <a:schemeClr val="tx1"/>
                </a:solidFill>
              </a:rPr>
              <a:t>Pencil</a:t>
            </a:r>
          </a:p>
          <a:p>
            <a:pPr lvl="1"/>
            <a:r>
              <a:rPr lang="en-GB" sz="2400" dirty="0">
                <a:solidFill>
                  <a:schemeClr val="tx1"/>
                </a:solidFill>
              </a:rPr>
              <a:t>Rubber</a:t>
            </a:r>
          </a:p>
          <a:p>
            <a:pPr lvl="1"/>
            <a:r>
              <a:rPr lang="en-GB" sz="2400" dirty="0">
                <a:solidFill>
                  <a:schemeClr val="tx1"/>
                </a:solidFill>
              </a:rPr>
              <a:t>Ruler</a:t>
            </a:r>
          </a:p>
          <a:p>
            <a:pPr lvl="1"/>
            <a:r>
              <a:rPr lang="en-GB" sz="2400" dirty="0">
                <a:solidFill>
                  <a:schemeClr val="tx1"/>
                </a:solidFill>
              </a:rPr>
              <a:t>Sharpener</a:t>
            </a:r>
          </a:p>
          <a:p>
            <a:pPr lvl="1"/>
            <a:r>
              <a:rPr lang="en-GB" sz="2400" dirty="0">
                <a:solidFill>
                  <a:schemeClr val="tx1"/>
                </a:solidFill>
              </a:rPr>
              <a:t>Glue stick</a:t>
            </a:r>
          </a:p>
          <a:p>
            <a:pPr lvl="1"/>
            <a:r>
              <a:rPr lang="en-GB" sz="2400" dirty="0">
                <a:solidFill>
                  <a:schemeClr val="tx1"/>
                </a:solidFill>
              </a:rPr>
              <a:t>Scissors</a:t>
            </a:r>
          </a:p>
          <a:p>
            <a:pPr lvl="1"/>
            <a:r>
              <a:rPr lang="en-GB" sz="2400" dirty="0">
                <a:solidFill>
                  <a:schemeClr val="tx1"/>
                </a:solidFill>
              </a:rPr>
              <a:t>Colouring pencils</a:t>
            </a:r>
          </a:p>
          <a:p>
            <a:pPr lvl="1"/>
            <a:endParaRPr lang="en-GB" sz="2400" dirty="0">
              <a:solidFill>
                <a:schemeClr val="tx1"/>
              </a:solidFill>
            </a:endParaRPr>
          </a:p>
          <a:p>
            <a:pPr lvl="1"/>
            <a:r>
              <a:rPr lang="en-GB" sz="2400" dirty="0">
                <a:solidFill>
                  <a:schemeClr val="tx1"/>
                </a:solidFill>
              </a:rPr>
              <a:t>Please NO toys, fidget toys, games or blue tac unless pre-arranged with me.</a:t>
            </a:r>
          </a:p>
        </p:txBody>
      </p:sp>
    </p:spTree>
    <p:extLst>
      <p:ext uri="{BB962C8B-B14F-4D97-AF65-F5344CB8AC3E}">
        <p14:creationId xmlns:p14="http://schemas.microsoft.com/office/powerpoint/2010/main" val="9591262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538" y="0"/>
            <a:ext cx="8534400" cy="1507067"/>
          </a:xfrm>
        </p:spPr>
        <p:txBody>
          <a:bodyPr/>
          <a:lstStyle/>
          <a:p>
            <a:r>
              <a:rPr lang="en-GB" dirty="0"/>
              <a:t>Attendance</a:t>
            </a:r>
          </a:p>
        </p:txBody>
      </p:sp>
      <p:sp>
        <p:nvSpPr>
          <p:cNvPr id="5" name="Content Placeholder 2">
            <a:extLst>
              <a:ext uri="{FF2B5EF4-FFF2-40B4-BE49-F238E27FC236}">
                <a16:creationId xmlns:a16="http://schemas.microsoft.com/office/drawing/2014/main" id="{55064C04-594E-774E-B929-0F69F1941456}"/>
              </a:ext>
            </a:extLst>
          </p:cNvPr>
          <p:cNvSpPr>
            <a:spLocks noGrp="1"/>
          </p:cNvSpPr>
          <p:nvPr>
            <p:ph idx="1"/>
          </p:nvPr>
        </p:nvSpPr>
        <p:spPr>
          <a:xfrm>
            <a:off x="700398" y="1908120"/>
            <a:ext cx="10256360" cy="5503333"/>
          </a:xfrm>
        </p:spPr>
        <p:txBody>
          <a:bodyPr/>
          <a:lstStyle/>
          <a:p>
            <a:r>
              <a:rPr lang="en-GB" altLang="en-US" sz="3200" dirty="0">
                <a:solidFill>
                  <a:schemeClr val="tx1"/>
                </a:solidFill>
              </a:rPr>
              <a:t>It is incredibly important for the children to attend school everyday. </a:t>
            </a:r>
          </a:p>
          <a:p>
            <a:r>
              <a:rPr lang="en-GB" altLang="en-US" sz="3200" dirty="0">
                <a:solidFill>
                  <a:schemeClr val="tx1"/>
                </a:solidFill>
              </a:rPr>
              <a:t>We love seeing the children and teaching them everyday! </a:t>
            </a:r>
          </a:p>
          <a:p>
            <a:r>
              <a:rPr lang="en-GB" altLang="en-US" sz="3200" dirty="0">
                <a:solidFill>
                  <a:schemeClr val="tx1"/>
                </a:solidFill>
              </a:rPr>
              <a:t>If they are unwell, telephone the office to let us know if your child is unwell and will not be attending school. </a:t>
            </a:r>
          </a:p>
          <a:p>
            <a:endParaRPr lang="en-GB" altLang="en-US" sz="2400" dirty="0">
              <a:solidFill>
                <a:schemeClr val="tx1"/>
              </a:solidFill>
            </a:endParaRPr>
          </a:p>
          <a:p>
            <a:endParaRPr lang="en-GB" altLang="en-US" sz="2400" dirty="0">
              <a:solidFill>
                <a:schemeClr val="tx1"/>
              </a:solidFill>
            </a:endParaRPr>
          </a:p>
          <a:p>
            <a:pPr marL="0" indent="0">
              <a:buNone/>
            </a:pPr>
            <a:endParaRPr lang="en-GB" altLang="en-US" sz="2400" dirty="0">
              <a:solidFill>
                <a:schemeClr val="tx1"/>
              </a:solidFill>
            </a:endParaRPr>
          </a:p>
        </p:txBody>
      </p:sp>
    </p:spTree>
    <p:extLst>
      <p:ext uri="{BB962C8B-B14F-4D97-AF65-F5344CB8AC3E}">
        <p14:creationId xmlns:p14="http://schemas.microsoft.com/office/powerpoint/2010/main" val="38031648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454" y="0"/>
            <a:ext cx="8534400" cy="1507067"/>
          </a:xfrm>
        </p:spPr>
        <p:txBody>
          <a:bodyPr/>
          <a:lstStyle/>
          <a:p>
            <a:r>
              <a:rPr lang="en-GB" dirty="0"/>
              <a:t>Homework</a:t>
            </a:r>
          </a:p>
        </p:txBody>
      </p:sp>
      <p:sp>
        <p:nvSpPr>
          <p:cNvPr id="4" name="TextBox 3"/>
          <p:cNvSpPr txBox="1"/>
          <p:nvPr/>
        </p:nvSpPr>
        <p:spPr>
          <a:xfrm>
            <a:off x="513348" y="1620253"/>
            <a:ext cx="10170695" cy="3970318"/>
          </a:xfrm>
          <a:prstGeom prst="rect">
            <a:avLst/>
          </a:prstGeom>
          <a:noFill/>
        </p:spPr>
        <p:txBody>
          <a:bodyPr wrap="square" rtlCol="0">
            <a:spAutoFit/>
          </a:bodyPr>
          <a:lstStyle/>
          <a:p>
            <a:pPr marL="457200" indent="-457200">
              <a:buFont typeface="Arial" panose="020B0604020202020204" pitchFamily="34" charset="0"/>
              <a:buChar char="•"/>
            </a:pPr>
            <a:r>
              <a:rPr lang="en-GB" sz="2800" dirty="0"/>
              <a:t>Some small changes to homework! A letter will still be sent home every Friday.</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a:t>Homework will include the following: Reading and online there will be times tables and spellings practise.</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a:t>We will still have a weekly spelling test but instead of communicating this in the homework book, it will be noted in your child’s reading record.</a:t>
            </a:r>
          </a:p>
        </p:txBody>
      </p:sp>
    </p:spTree>
    <p:extLst>
      <p:ext uri="{BB962C8B-B14F-4D97-AF65-F5344CB8AC3E}">
        <p14:creationId xmlns:p14="http://schemas.microsoft.com/office/powerpoint/2010/main" val="21432370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86E76-7FAB-4DAE-8733-203A258657B9}"/>
              </a:ext>
            </a:extLst>
          </p:cNvPr>
          <p:cNvSpPr>
            <a:spLocks noGrp="1"/>
          </p:cNvSpPr>
          <p:nvPr>
            <p:ph type="title"/>
          </p:nvPr>
        </p:nvSpPr>
        <p:spPr>
          <a:xfrm>
            <a:off x="684212" y="604649"/>
            <a:ext cx="8534400" cy="1507067"/>
          </a:xfrm>
        </p:spPr>
        <p:txBody>
          <a:bodyPr/>
          <a:lstStyle/>
          <a:p>
            <a:r>
              <a:rPr lang="en-GB" dirty="0"/>
              <a:t>Any questions?</a:t>
            </a:r>
          </a:p>
        </p:txBody>
      </p:sp>
      <p:sp>
        <p:nvSpPr>
          <p:cNvPr id="3" name="Content Placeholder 2">
            <a:extLst>
              <a:ext uri="{FF2B5EF4-FFF2-40B4-BE49-F238E27FC236}">
                <a16:creationId xmlns:a16="http://schemas.microsoft.com/office/drawing/2014/main" id="{E02B5E46-56D5-4789-9272-94509D57AA25}"/>
              </a:ext>
            </a:extLst>
          </p:cNvPr>
          <p:cNvSpPr>
            <a:spLocks noGrp="1"/>
          </p:cNvSpPr>
          <p:nvPr>
            <p:ph idx="1"/>
          </p:nvPr>
        </p:nvSpPr>
        <p:spPr>
          <a:xfrm>
            <a:off x="684212" y="2379132"/>
            <a:ext cx="8150299" cy="3615267"/>
          </a:xfrm>
        </p:spPr>
        <p:txBody>
          <a:bodyPr/>
          <a:lstStyle/>
          <a:p>
            <a:pPr marL="0" indent="0">
              <a:buNone/>
            </a:pPr>
            <a:r>
              <a:rPr lang="en-GB" dirty="0">
                <a:solidFill>
                  <a:schemeClr val="tx1"/>
                </a:solidFill>
              </a:rPr>
              <a:t>If you have any questions about the curriculum this year, the methods used or a more specific question, please get in touch with the school office to book a phone appointment. I am more than happy to speak with you.  </a:t>
            </a:r>
          </a:p>
          <a:p>
            <a:pPr marL="0" indent="0">
              <a:buNone/>
            </a:pPr>
            <a:r>
              <a:rPr lang="en-GB" dirty="0">
                <a:hlinkClick r:id="rId2"/>
              </a:rPr>
              <a:t>info@nutfield.surrey.sch.uk</a:t>
            </a:r>
            <a:r>
              <a:rPr lang="en-GB" dirty="0"/>
              <a:t> </a:t>
            </a:r>
          </a:p>
        </p:txBody>
      </p:sp>
      <p:pic>
        <p:nvPicPr>
          <p:cNvPr id="8194" name="Picture 2" descr="The importance of women in academe asking bold questions">
            <a:extLst>
              <a:ext uri="{FF2B5EF4-FFF2-40B4-BE49-F238E27FC236}">
                <a16:creationId xmlns:a16="http://schemas.microsoft.com/office/drawing/2014/main" id="{40601FDE-3CFB-45DE-931A-2E0C86737BF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56560" y="334956"/>
            <a:ext cx="4746234" cy="2776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2538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BB301-A35C-4371-8E9B-690BFE4747B0}"/>
              </a:ext>
            </a:extLst>
          </p:cNvPr>
          <p:cNvSpPr>
            <a:spLocks noGrp="1"/>
          </p:cNvSpPr>
          <p:nvPr>
            <p:ph type="title"/>
          </p:nvPr>
        </p:nvSpPr>
        <p:spPr>
          <a:xfrm>
            <a:off x="501332" y="424765"/>
            <a:ext cx="9486730" cy="1507067"/>
          </a:xfrm>
        </p:spPr>
        <p:txBody>
          <a:bodyPr/>
          <a:lstStyle/>
          <a:p>
            <a:r>
              <a:rPr lang="en-GB" dirty="0"/>
              <a:t>Expectations and communication</a:t>
            </a:r>
          </a:p>
        </p:txBody>
      </p:sp>
      <p:sp>
        <p:nvSpPr>
          <p:cNvPr id="3" name="Content Placeholder 2">
            <a:extLst>
              <a:ext uri="{FF2B5EF4-FFF2-40B4-BE49-F238E27FC236}">
                <a16:creationId xmlns:a16="http://schemas.microsoft.com/office/drawing/2014/main" id="{1FA209E4-60F0-4101-9BDF-7D04CC28032E}"/>
              </a:ext>
            </a:extLst>
          </p:cNvPr>
          <p:cNvSpPr>
            <a:spLocks noGrp="1"/>
          </p:cNvSpPr>
          <p:nvPr>
            <p:ph idx="1"/>
          </p:nvPr>
        </p:nvSpPr>
        <p:spPr>
          <a:xfrm>
            <a:off x="501332" y="1786597"/>
            <a:ext cx="8534400" cy="4216661"/>
          </a:xfrm>
        </p:spPr>
        <p:txBody>
          <a:bodyPr>
            <a:normAutofit/>
          </a:bodyPr>
          <a:lstStyle/>
          <a:p>
            <a:pPr marL="0" indent="0">
              <a:buNone/>
            </a:pPr>
            <a:r>
              <a:rPr lang="en-GB" dirty="0">
                <a:solidFill>
                  <a:schemeClr val="tx1"/>
                </a:solidFill>
              </a:rPr>
              <a:t>This year, we are encouraging the children to begin to take greater responsibility for their own belongings. </a:t>
            </a:r>
          </a:p>
          <a:p>
            <a:pPr marL="0" indent="0">
              <a:buNone/>
            </a:pPr>
            <a:r>
              <a:rPr lang="en-GB" dirty="0">
                <a:solidFill>
                  <a:schemeClr val="tx1"/>
                </a:solidFill>
              </a:rPr>
              <a:t>Please encourage the children to pack their own bags, remembering their reading logs, reading book and PE kit. </a:t>
            </a:r>
          </a:p>
          <a:p>
            <a:pPr marL="0" indent="0">
              <a:buNone/>
            </a:pPr>
            <a:r>
              <a:rPr lang="en-GB" dirty="0">
                <a:solidFill>
                  <a:schemeClr val="tx1"/>
                </a:solidFill>
              </a:rPr>
              <a:t>PE will be taught on a Thursday afternoon so please make sure all PE kits are sent in. They will be sent home every other Friday for washing.</a:t>
            </a:r>
          </a:p>
          <a:p>
            <a:pPr marL="0" indent="0">
              <a:buNone/>
            </a:pPr>
            <a:r>
              <a:rPr lang="en-GB" dirty="0">
                <a:solidFill>
                  <a:schemeClr val="tx1"/>
                </a:solidFill>
              </a:rPr>
              <a:t>Please let us know if your child is going home with someone different by either emailing the office or sending a note in with your child in the morning. </a:t>
            </a:r>
          </a:p>
          <a:p>
            <a:pPr marL="0" indent="0">
              <a:buNone/>
            </a:pPr>
            <a:endParaRPr lang="en-GB" dirty="0"/>
          </a:p>
        </p:txBody>
      </p:sp>
    </p:spTree>
    <p:extLst>
      <p:ext uri="{BB962C8B-B14F-4D97-AF65-F5344CB8AC3E}">
        <p14:creationId xmlns:p14="http://schemas.microsoft.com/office/powerpoint/2010/main" val="262179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1EA25-F004-4BF1-8248-0B18A25C8A35}"/>
              </a:ext>
            </a:extLst>
          </p:cNvPr>
          <p:cNvSpPr>
            <a:spLocks noGrp="1"/>
          </p:cNvSpPr>
          <p:nvPr>
            <p:ph type="title"/>
          </p:nvPr>
        </p:nvSpPr>
        <p:spPr>
          <a:xfrm>
            <a:off x="459129" y="379566"/>
            <a:ext cx="8534400" cy="1507067"/>
          </a:xfrm>
        </p:spPr>
        <p:txBody>
          <a:bodyPr/>
          <a:lstStyle/>
          <a:p>
            <a:r>
              <a:rPr lang="en-GB" dirty="0"/>
              <a:t>Reading</a:t>
            </a:r>
          </a:p>
        </p:txBody>
      </p:sp>
      <p:sp>
        <p:nvSpPr>
          <p:cNvPr id="3" name="Content Placeholder 2">
            <a:extLst>
              <a:ext uri="{FF2B5EF4-FFF2-40B4-BE49-F238E27FC236}">
                <a16:creationId xmlns:a16="http://schemas.microsoft.com/office/drawing/2014/main" id="{DA901F56-4A22-4C10-888F-23218E7E9F81}"/>
              </a:ext>
            </a:extLst>
          </p:cNvPr>
          <p:cNvSpPr>
            <a:spLocks noGrp="1"/>
          </p:cNvSpPr>
          <p:nvPr>
            <p:ph idx="1"/>
          </p:nvPr>
        </p:nvSpPr>
        <p:spPr>
          <a:xfrm>
            <a:off x="476381" y="1231853"/>
            <a:ext cx="10077573" cy="4936035"/>
          </a:xfrm>
        </p:spPr>
        <p:txBody>
          <a:bodyPr/>
          <a:lstStyle/>
          <a:p>
            <a:pPr marL="0" indent="0">
              <a:buNone/>
            </a:pPr>
            <a:r>
              <a:rPr lang="en-GB" dirty="0">
                <a:solidFill>
                  <a:schemeClr val="tx1"/>
                </a:solidFill>
              </a:rPr>
              <a:t>This year, the children are being encouraged to write in their own reading logs to enable them to take more responsibility for their own learning. </a:t>
            </a:r>
          </a:p>
          <a:p>
            <a:pPr marL="0" indent="0">
              <a:buNone/>
            </a:pPr>
            <a:r>
              <a:rPr lang="en-GB" dirty="0">
                <a:solidFill>
                  <a:schemeClr val="tx1"/>
                </a:solidFill>
              </a:rPr>
              <a:t>Please continue to encourage them to read every night and remind them to write the date, name of the book, page numbers and a short note about the pages they have read. </a:t>
            </a:r>
          </a:p>
          <a:p>
            <a:pPr marL="0" indent="0">
              <a:buNone/>
            </a:pPr>
            <a:r>
              <a:rPr lang="en-GB" dirty="0">
                <a:solidFill>
                  <a:schemeClr val="tx1"/>
                </a:solidFill>
              </a:rPr>
              <a:t>On Friday, Mrs Russell will be checking readings logs and awarding team points and stickers to children who regularly read and write in their log. </a:t>
            </a:r>
          </a:p>
          <a:p>
            <a:pPr marL="0" indent="0">
              <a:buNone/>
            </a:pPr>
            <a:r>
              <a:rPr lang="en-GB" dirty="0">
                <a:solidFill>
                  <a:schemeClr val="tx1"/>
                </a:solidFill>
              </a:rPr>
              <a:t>When listening to your child read, please ask them questions to ensure they have a deeper understanding of the story and the characters. </a:t>
            </a:r>
          </a:p>
        </p:txBody>
      </p:sp>
    </p:spTree>
    <p:extLst>
      <p:ext uri="{BB962C8B-B14F-4D97-AF65-F5344CB8AC3E}">
        <p14:creationId xmlns:p14="http://schemas.microsoft.com/office/powerpoint/2010/main" val="2298285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1EA25-F004-4BF1-8248-0B18A25C8A35}"/>
              </a:ext>
            </a:extLst>
          </p:cNvPr>
          <p:cNvSpPr>
            <a:spLocks noGrp="1"/>
          </p:cNvSpPr>
          <p:nvPr>
            <p:ph type="title"/>
          </p:nvPr>
        </p:nvSpPr>
        <p:spPr>
          <a:xfrm>
            <a:off x="459129" y="379566"/>
            <a:ext cx="8534400" cy="1507067"/>
          </a:xfrm>
        </p:spPr>
        <p:txBody>
          <a:bodyPr/>
          <a:lstStyle/>
          <a:p>
            <a:r>
              <a:rPr lang="en-GB" dirty="0"/>
              <a:t>English and Grammar</a:t>
            </a:r>
          </a:p>
        </p:txBody>
      </p:sp>
      <p:sp>
        <p:nvSpPr>
          <p:cNvPr id="3" name="Content Placeholder 2">
            <a:extLst>
              <a:ext uri="{FF2B5EF4-FFF2-40B4-BE49-F238E27FC236}">
                <a16:creationId xmlns:a16="http://schemas.microsoft.com/office/drawing/2014/main" id="{DA901F56-4A22-4C10-888F-23218E7E9F81}"/>
              </a:ext>
            </a:extLst>
          </p:cNvPr>
          <p:cNvSpPr>
            <a:spLocks noGrp="1"/>
          </p:cNvSpPr>
          <p:nvPr>
            <p:ph idx="1"/>
          </p:nvPr>
        </p:nvSpPr>
        <p:spPr>
          <a:xfrm>
            <a:off x="459129" y="1688124"/>
            <a:ext cx="10007234" cy="4427676"/>
          </a:xfrm>
        </p:spPr>
        <p:txBody>
          <a:bodyPr/>
          <a:lstStyle/>
          <a:p>
            <a:pPr marL="0" indent="0">
              <a:buNone/>
            </a:pPr>
            <a:r>
              <a:rPr lang="en-GB" dirty="0">
                <a:solidFill>
                  <a:schemeClr val="tx1"/>
                </a:solidFill>
              </a:rPr>
              <a:t>This year in English, we will be building upon the grammar and punctuation the children started to learn in Year 2. </a:t>
            </a:r>
          </a:p>
          <a:p>
            <a:pPr marL="0" indent="0">
              <a:buNone/>
            </a:pPr>
            <a:r>
              <a:rPr lang="en-GB" dirty="0">
                <a:solidFill>
                  <a:schemeClr val="tx1"/>
                </a:solidFill>
              </a:rPr>
              <a:t>The children will be focusing on: </a:t>
            </a:r>
          </a:p>
          <a:p>
            <a:r>
              <a:rPr lang="en-GB" dirty="0">
                <a:solidFill>
                  <a:schemeClr val="tx1"/>
                </a:solidFill>
              </a:rPr>
              <a:t>Identifying the different word classes: adjectives, nouns, verbs. </a:t>
            </a:r>
          </a:p>
          <a:p>
            <a:r>
              <a:rPr lang="en-GB" dirty="0">
                <a:solidFill>
                  <a:schemeClr val="tx1"/>
                </a:solidFill>
              </a:rPr>
              <a:t>Using adverbs effectively in their work. </a:t>
            </a:r>
          </a:p>
          <a:p>
            <a:r>
              <a:rPr lang="en-GB" dirty="0">
                <a:solidFill>
                  <a:schemeClr val="tx1"/>
                </a:solidFill>
              </a:rPr>
              <a:t>Expanded noun phrases </a:t>
            </a:r>
          </a:p>
          <a:p>
            <a:r>
              <a:rPr lang="en-GB" dirty="0">
                <a:solidFill>
                  <a:schemeClr val="tx1"/>
                </a:solidFill>
              </a:rPr>
              <a:t>Subordinating conjunctions </a:t>
            </a:r>
          </a:p>
          <a:p>
            <a:r>
              <a:rPr lang="en-GB" dirty="0">
                <a:solidFill>
                  <a:schemeClr val="tx1"/>
                </a:solidFill>
              </a:rPr>
              <a:t>Co-ordinating conjunctions </a:t>
            </a:r>
          </a:p>
          <a:p>
            <a:r>
              <a:rPr lang="en-GB" dirty="0">
                <a:solidFill>
                  <a:schemeClr val="tx1"/>
                </a:solidFill>
              </a:rPr>
              <a:t>Different types of sentences: statements, commands, questions and exclamations. </a:t>
            </a:r>
          </a:p>
        </p:txBody>
      </p:sp>
    </p:spTree>
    <p:extLst>
      <p:ext uri="{BB962C8B-B14F-4D97-AF65-F5344CB8AC3E}">
        <p14:creationId xmlns:p14="http://schemas.microsoft.com/office/powerpoint/2010/main" val="479318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58F00-D056-490A-A4D6-4E0695281A77}"/>
              </a:ext>
            </a:extLst>
          </p:cNvPr>
          <p:cNvSpPr>
            <a:spLocks noGrp="1"/>
          </p:cNvSpPr>
          <p:nvPr>
            <p:ph type="title"/>
          </p:nvPr>
        </p:nvSpPr>
        <p:spPr/>
        <p:txBody>
          <a:bodyPr/>
          <a:lstStyle/>
          <a:p>
            <a:r>
              <a:rPr lang="en-GB" dirty="0"/>
              <a:t>Subordinating and coordinating conjunctions</a:t>
            </a:r>
          </a:p>
        </p:txBody>
      </p:sp>
      <p:pic>
        <p:nvPicPr>
          <p:cNvPr id="5" name="Picture 4">
            <a:extLst>
              <a:ext uri="{FF2B5EF4-FFF2-40B4-BE49-F238E27FC236}">
                <a16:creationId xmlns:a16="http://schemas.microsoft.com/office/drawing/2014/main" id="{680D5A8C-5918-4AE8-A3EE-339B3B1CE863}"/>
              </a:ext>
            </a:extLst>
          </p:cNvPr>
          <p:cNvPicPr>
            <a:picLocks noChangeAspect="1"/>
          </p:cNvPicPr>
          <p:nvPr/>
        </p:nvPicPr>
        <p:blipFill>
          <a:blip r:embed="rId2" cstate="print"/>
          <a:stretch>
            <a:fillRect/>
          </a:stretch>
        </p:blipFill>
        <p:spPr>
          <a:xfrm>
            <a:off x="684212" y="341786"/>
            <a:ext cx="5494165" cy="3861361"/>
          </a:xfrm>
          <a:prstGeom prst="rect">
            <a:avLst/>
          </a:prstGeom>
        </p:spPr>
      </p:pic>
      <p:pic>
        <p:nvPicPr>
          <p:cNvPr id="7" name="Picture 6">
            <a:extLst>
              <a:ext uri="{FF2B5EF4-FFF2-40B4-BE49-F238E27FC236}">
                <a16:creationId xmlns:a16="http://schemas.microsoft.com/office/drawing/2014/main" id="{CC3BB097-6740-4F07-8D4D-20E159BA9805}"/>
              </a:ext>
            </a:extLst>
          </p:cNvPr>
          <p:cNvPicPr>
            <a:picLocks noChangeAspect="1"/>
          </p:cNvPicPr>
          <p:nvPr/>
        </p:nvPicPr>
        <p:blipFill>
          <a:blip r:embed="rId3" cstate="print"/>
          <a:stretch>
            <a:fillRect/>
          </a:stretch>
        </p:blipFill>
        <p:spPr>
          <a:xfrm>
            <a:off x="8334082" y="341786"/>
            <a:ext cx="3486150" cy="5343525"/>
          </a:xfrm>
          <a:prstGeom prst="rect">
            <a:avLst/>
          </a:prstGeom>
        </p:spPr>
      </p:pic>
    </p:spTree>
    <p:extLst>
      <p:ext uri="{BB962C8B-B14F-4D97-AF65-F5344CB8AC3E}">
        <p14:creationId xmlns:p14="http://schemas.microsoft.com/office/powerpoint/2010/main" val="1708445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6B4BC-E822-4543-9CED-F1D619EA22DC}"/>
              </a:ext>
            </a:extLst>
          </p:cNvPr>
          <p:cNvSpPr>
            <a:spLocks noGrp="1"/>
          </p:cNvSpPr>
          <p:nvPr>
            <p:ph type="title"/>
          </p:nvPr>
        </p:nvSpPr>
        <p:spPr>
          <a:xfrm>
            <a:off x="2115979" y="213855"/>
            <a:ext cx="8534400" cy="1507067"/>
          </a:xfrm>
        </p:spPr>
        <p:txBody>
          <a:bodyPr/>
          <a:lstStyle/>
          <a:p>
            <a:r>
              <a:rPr lang="en-GB" dirty="0"/>
              <a:t>English - Book led learning</a:t>
            </a:r>
          </a:p>
        </p:txBody>
      </p:sp>
      <p:sp>
        <p:nvSpPr>
          <p:cNvPr id="3" name="Content Placeholder 2">
            <a:extLst>
              <a:ext uri="{FF2B5EF4-FFF2-40B4-BE49-F238E27FC236}">
                <a16:creationId xmlns:a16="http://schemas.microsoft.com/office/drawing/2014/main" id="{692E90EF-6D9A-4EF3-B3D1-EC25DF00E4C1}"/>
              </a:ext>
            </a:extLst>
          </p:cNvPr>
          <p:cNvSpPr>
            <a:spLocks noGrp="1"/>
          </p:cNvSpPr>
          <p:nvPr>
            <p:ph idx="1"/>
          </p:nvPr>
        </p:nvSpPr>
        <p:spPr>
          <a:xfrm>
            <a:off x="959420" y="1246948"/>
            <a:ext cx="8534400" cy="2406765"/>
          </a:xfrm>
        </p:spPr>
        <p:txBody>
          <a:bodyPr/>
          <a:lstStyle/>
          <a:p>
            <a:pPr marL="0" indent="0">
              <a:buNone/>
            </a:pPr>
            <a:r>
              <a:rPr lang="en-GB" dirty="0">
                <a:solidFill>
                  <a:schemeClr val="tx1"/>
                </a:solidFill>
              </a:rPr>
              <a:t>The children’s English learning is all book-led and every half term we will have a different book to inspire their writing and model language, punctuation and grammar. </a:t>
            </a:r>
          </a:p>
          <a:p>
            <a:pPr marL="0" indent="0">
              <a:buNone/>
            </a:pPr>
            <a:endParaRPr lang="en-GB" dirty="0"/>
          </a:p>
        </p:txBody>
      </p:sp>
      <p:pic>
        <p:nvPicPr>
          <p:cNvPr id="1026" name="Picture 2" descr="The Heart and the Bottle : Jeffers, Oliver: Amazon.co.uk: Books"/>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2052248" y="3078580"/>
            <a:ext cx="3260365" cy="33975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First Drawing : Gerstein, Mordicai: Amazon.co.uk: Boo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3625" y="3093714"/>
            <a:ext cx="2605650" cy="3367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0113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511CA-90A9-4636-B2FF-2239E47B17CC}"/>
              </a:ext>
            </a:extLst>
          </p:cNvPr>
          <p:cNvSpPr>
            <a:spLocks noGrp="1"/>
          </p:cNvSpPr>
          <p:nvPr>
            <p:ph type="title"/>
          </p:nvPr>
        </p:nvSpPr>
        <p:spPr>
          <a:xfrm>
            <a:off x="292289" y="-43365"/>
            <a:ext cx="8534400" cy="1507067"/>
          </a:xfrm>
        </p:spPr>
        <p:txBody>
          <a:bodyPr/>
          <a:lstStyle/>
          <a:p>
            <a:r>
              <a:rPr lang="en-GB" dirty="0"/>
              <a:t>Handwriting</a:t>
            </a:r>
          </a:p>
        </p:txBody>
      </p:sp>
      <p:sp>
        <p:nvSpPr>
          <p:cNvPr id="3" name="Content Placeholder 2">
            <a:extLst>
              <a:ext uri="{FF2B5EF4-FFF2-40B4-BE49-F238E27FC236}">
                <a16:creationId xmlns:a16="http://schemas.microsoft.com/office/drawing/2014/main" id="{0852F72D-51D4-48E2-9F60-1BD290861B77}"/>
              </a:ext>
            </a:extLst>
          </p:cNvPr>
          <p:cNvSpPr>
            <a:spLocks noGrp="1"/>
          </p:cNvSpPr>
          <p:nvPr>
            <p:ph idx="1"/>
          </p:nvPr>
        </p:nvSpPr>
        <p:spPr>
          <a:xfrm>
            <a:off x="1864414" y="496314"/>
            <a:ext cx="9108385" cy="2581597"/>
          </a:xfrm>
        </p:spPr>
        <p:txBody>
          <a:bodyPr/>
          <a:lstStyle/>
          <a:p>
            <a:pPr marL="0" indent="0">
              <a:buNone/>
            </a:pPr>
            <a:r>
              <a:rPr lang="en-GB" dirty="0">
                <a:solidFill>
                  <a:schemeClr val="tx1"/>
                </a:solidFill>
              </a:rPr>
              <a:t>Handwriting is a big part of the curriculum.  The children have handwriting sessions each day where we focus on letter formation and lead ins and outs of each letter to ensure that their cursive handwriting is neat and legible. </a:t>
            </a:r>
          </a:p>
        </p:txBody>
      </p:sp>
      <p:pic>
        <p:nvPicPr>
          <p:cNvPr id="307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021" y="2714678"/>
            <a:ext cx="5059363" cy="385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8012" y="2714678"/>
            <a:ext cx="5272088"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3765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F9A3D-7A08-4CDC-A086-8DF37A604C14}"/>
              </a:ext>
            </a:extLst>
          </p:cNvPr>
          <p:cNvSpPr>
            <a:spLocks noGrp="1"/>
          </p:cNvSpPr>
          <p:nvPr>
            <p:ph type="title"/>
          </p:nvPr>
        </p:nvSpPr>
        <p:spPr>
          <a:xfrm>
            <a:off x="684212" y="685800"/>
            <a:ext cx="8534400" cy="1507067"/>
          </a:xfrm>
        </p:spPr>
        <p:txBody>
          <a:bodyPr/>
          <a:lstStyle/>
          <a:p>
            <a:r>
              <a:rPr lang="en-GB" dirty="0"/>
              <a:t>Spelling</a:t>
            </a:r>
          </a:p>
        </p:txBody>
      </p:sp>
      <p:sp>
        <p:nvSpPr>
          <p:cNvPr id="3" name="Content Placeholder 2">
            <a:extLst>
              <a:ext uri="{FF2B5EF4-FFF2-40B4-BE49-F238E27FC236}">
                <a16:creationId xmlns:a16="http://schemas.microsoft.com/office/drawing/2014/main" id="{CFC6E767-D9FC-4F81-A1AB-63F98926E047}"/>
              </a:ext>
            </a:extLst>
          </p:cNvPr>
          <p:cNvSpPr>
            <a:spLocks noGrp="1"/>
          </p:cNvSpPr>
          <p:nvPr>
            <p:ph idx="1"/>
          </p:nvPr>
        </p:nvSpPr>
        <p:spPr>
          <a:xfrm>
            <a:off x="684212" y="2556933"/>
            <a:ext cx="8534400" cy="3615267"/>
          </a:xfrm>
        </p:spPr>
        <p:txBody>
          <a:bodyPr/>
          <a:lstStyle/>
          <a:p>
            <a:pPr marL="0" indent="0">
              <a:buNone/>
            </a:pPr>
            <a:r>
              <a:rPr lang="en-GB" dirty="0">
                <a:solidFill>
                  <a:schemeClr val="tx1"/>
                </a:solidFill>
              </a:rPr>
              <a:t>We use the Purple Mash spelling scheme which follows the children from Year 1 up to Year 6. </a:t>
            </a:r>
          </a:p>
          <a:p>
            <a:pPr marL="0" indent="0">
              <a:buNone/>
            </a:pPr>
            <a:r>
              <a:rPr lang="en-GB" dirty="0">
                <a:solidFill>
                  <a:schemeClr val="tx1"/>
                </a:solidFill>
              </a:rPr>
              <a:t>This will be set on Purple Mash each week and the children will then be tested on a Friday. </a:t>
            </a:r>
          </a:p>
          <a:p>
            <a:pPr marL="0" indent="0">
              <a:buNone/>
            </a:pPr>
            <a:r>
              <a:rPr lang="en-GB" dirty="0">
                <a:solidFill>
                  <a:schemeClr val="tx1"/>
                </a:solidFill>
              </a:rPr>
              <a:t>The quiz set on Purple Mash is a fun and interactive way of learning their spellings and the children are able to re-do this as many times as they like before the Wednesday of the following week. </a:t>
            </a:r>
          </a:p>
        </p:txBody>
      </p:sp>
      <p:pic>
        <p:nvPicPr>
          <p:cNvPr id="5" name="Picture 4">
            <a:extLst>
              <a:ext uri="{FF2B5EF4-FFF2-40B4-BE49-F238E27FC236}">
                <a16:creationId xmlns:a16="http://schemas.microsoft.com/office/drawing/2014/main" id="{C20ABB7C-9011-4807-BB83-38907DF49F98}"/>
              </a:ext>
            </a:extLst>
          </p:cNvPr>
          <p:cNvPicPr>
            <a:picLocks noChangeAspect="1"/>
          </p:cNvPicPr>
          <p:nvPr/>
        </p:nvPicPr>
        <p:blipFill>
          <a:blip r:embed="rId2" cstate="print"/>
          <a:stretch>
            <a:fillRect/>
          </a:stretch>
        </p:blipFill>
        <p:spPr>
          <a:xfrm>
            <a:off x="6728826" y="404153"/>
            <a:ext cx="3686175" cy="2476500"/>
          </a:xfrm>
          <a:prstGeom prst="rect">
            <a:avLst/>
          </a:prstGeom>
        </p:spPr>
      </p:pic>
    </p:spTree>
    <p:extLst>
      <p:ext uri="{BB962C8B-B14F-4D97-AF65-F5344CB8AC3E}">
        <p14:creationId xmlns:p14="http://schemas.microsoft.com/office/powerpoint/2010/main" val="2320584022"/>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335</TotalTime>
  <Words>1775</Words>
  <Application>Microsoft Office PowerPoint</Application>
  <PresentationFormat>Widescreen</PresentationFormat>
  <Paragraphs>128</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Century Gothic</vt:lpstr>
      <vt:lpstr>Mangal</vt:lpstr>
      <vt:lpstr>Wingdings 3</vt:lpstr>
      <vt:lpstr>Slice</vt:lpstr>
      <vt:lpstr>Welcome to Year 3  THE Team!  MrS CORDEY – CLASS Teacher  MRs RUSSELL &amp; MISS LINDSAY – Year 3 CLASS assistantS</vt:lpstr>
      <vt:lpstr>School Values</vt:lpstr>
      <vt:lpstr>Expectations and communication</vt:lpstr>
      <vt:lpstr>Reading</vt:lpstr>
      <vt:lpstr>English and Grammar</vt:lpstr>
      <vt:lpstr>Subordinating and coordinating conjunctions</vt:lpstr>
      <vt:lpstr>English - Book led learning</vt:lpstr>
      <vt:lpstr>Handwriting</vt:lpstr>
      <vt:lpstr>Spelling</vt:lpstr>
      <vt:lpstr>Maths</vt:lpstr>
      <vt:lpstr>Times tables </vt:lpstr>
      <vt:lpstr>Speaking of multiplication</vt:lpstr>
      <vt:lpstr>Addition</vt:lpstr>
      <vt:lpstr>Subtraction</vt:lpstr>
      <vt:lpstr>Multiplication</vt:lpstr>
      <vt:lpstr>Division</vt:lpstr>
      <vt:lpstr>Science, Computing and  design and technology</vt:lpstr>
      <vt:lpstr>arts </vt:lpstr>
      <vt:lpstr>Wellbeing</vt:lpstr>
      <vt:lpstr>RE</vt:lpstr>
      <vt:lpstr>History</vt:lpstr>
      <vt:lpstr>PowerPoint Presentation</vt:lpstr>
      <vt:lpstr>Snacks and water bottles</vt:lpstr>
      <vt:lpstr>P.E. Kit</vt:lpstr>
      <vt:lpstr>StationEry</vt:lpstr>
      <vt:lpstr>Attendance</vt:lpstr>
      <vt:lpstr>Homework</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3</dc:title>
  <dc:creator>Susan Johnston</dc:creator>
  <cp:lastModifiedBy>Daisy Mitchell</cp:lastModifiedBy>
  <cp:revision>37</cp:revision>
  <dcterms:created xsi:type="dcterms:W3CDTF">2020-09-09T18:11:12Z</dcterms:created>
  <dcterms:modified xsi:type="dcterms:W3CDTF">2023-09-07T13:44:52Z</dcterms:modified>
</cp:coreProperties>
</file>