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6" r:id="rId2"/>
    <p:sldId id="263" r:id="rId3"/>
    <p:sldId id="261" r:id="rId4"/>
    <p:sldId id="258" r:id="rId5"/>
    <p:sldId id="259" r:id="rId6"/>
    <p:sldId id="277" r:id="rId7"/>
    <p:sldId id="274" r:id="rId8"/>
    <p:sldId id="273" r:id="rId9"/>
    <p:sldId id="276" r:id="rId10"/>
    <p:sldId id="275" r:id="rId11"/>
    <p:sldId id="269" r:id="rId12"/>
    <p:sldId id="271" r:id="rId13"/>
    <p:sldId id="266" r:id="rId14"/>
    <p:sldId id="260" r:id="rId15"/>
    <p:sldId id="26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545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693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5716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090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818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790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6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7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2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2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3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60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DE41C7-6D76-46F0-B9BF-71231C3B7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3329581"/>
          </a:xfrm>
        </p:spPr>
        <p:txBody>
          <a:bodyPr/>
          <a:lstStyle/>
          <a:p>
            <a:r>
              <a:rPr lang="en-GB" dirty="0"/>
              <a:t>Welcome to Year 4</a:t>
            </a:r>
            <a:br>
              <a:rPr lang="en-GB" dirty="0"/>
            </a:br>
            <a:r>
              <a:rPr lang="en-GB" dirty="0"/>
              <a:t>2023-24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EF7D7E-AEA0-45C5-BEAA-E0EFB3F85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720104"/>
            <a:ext cx="8825658" cy="1399485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Teacher:  </a:t>
            </a:r>
            <a:r>
              <a:rPr lang="en-GB" sz="2400" b="1" dirty="0" err="1">
                <a:solidFill>
                  <a:srgbClr val="FFFF00"/>
                </a:solidFill>
              </a:rPr>
              <a:t>mrs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rutter</a:t>
            </a:r>
            <a:endParaRPr lang="en-GB" sz="2400" b="1" dirty="0">
              <a:solidFill>
                <a:srgbClr val="FFFF00"/>
              </a:solidFill>
            </a:endParaRPr>
          </a:p>
          <a:p>
            <a:r>
              <a:rPr lang="en-GB" sz="2400" b="1" dirty="0">
                <a:solidFill>
                  <a:srgbClr val="FFFF00"/>
                </a:solidFill>
              </a:rPr>
              <a:t>TA:  Miss </a:t>
            </a:r>
            <a:r>
              <a:rPr lang="en-GB" sz="2400" b="1" dirty="0" err="1">
                <a:solidFill>
                  <a:srgbClr val="FFFF00"/>
                </a:solidFill>
              </a:rPr>
              <a:t>oastler</a:t>
            </a:r>
            <a:endParaRPr lang="en-GB" sz="2400" b="1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7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B246-73DC-4CB3-9400-AC3456CB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8" y="535265"/>
            <a:ext cx="8825659" cy="996821"/>
          </a:xfrm>
        </p:spPr>
        <p:txBody>
          <a:bodyPr/>
          <a:lstStyle/>
          <a:p>
            <a:r>
              <a:rPr lang="en-GB" dirty="0"/>
              <a:t>Friday – Expressive Arts: Art, Music and French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42D6-ADE0-4CBE-9939-EC456FCE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8254" y="2177812"/>
            <a:ext cx="10575492" cy="4224878"/>
          </a:xfrm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FFFF00"/>
                </a:solidFill>
              </a:rPr>
              <a:t>Art</a:t>
            </a:r>
          </a:p>
          <a:p>
            <a:r>
              <a:rPr lang="en-GB" sz="2800" dirty="0">
                <a:solidFill>
                  <a:srgbClr val="FFFF00"/>
                </a:solidFill>
              </a:rPr>
              <a:t>Collage, painting, drawing, sculpture, printing and textiles.</a:t>
            </a:r>
          </a:p>
          <a:p>
            <a:r>
              <a:rPr lang="en-GB" sz="2800" b="1" u="sng" dirty="0">
                <a:solidFill>
                  <a:srgbClr val="FFFF00"/>
                </a:solidFill>
              </a:rPr>
              <a:t>Music</a:t>
            </a:r>
          </a:p>
          <a:p>
            <a:r>
              <a:rPr lang="en-GB" sz="2800" dirty="0">
                <a:solidFill>
                  <a:srgbClr val="FFFF00"/>
                </a:solidFill>
              </a:rPr>
              <a:t>Charanga, Mamma Mia, Glockenspiel stage 2, Stop!, Lean on Me, Blackbird, Reflect, Rewind and Replay.</a:t>
            </a:r>
          </a:p>
          <a:p>
            <a:r>
              <a:rPr lang="en-GB" sz="2800" b="1" u="sng" dirty="0">
                <a:solidFill>
                  <a:srgbClr val="FFFF00"/>
                </a:solidFill>
              </a:rPr>
              <a:t>French</a:t>
            </a:r>
          </a:p>
          <a:p>
            <a:r>
              <a:rPr lang="en-GB" sz="2800" dirty="0">
                <a:solidFill>
                  <a:srgbClr val="FFFF00"/>
                </a:solidFill>
              </a:rPr>
              <a:t>Key classroom language, basic greetings, numbers 1 – 31, months of the year, seasons.</a:t>
            </a:r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1F1031-E981-4A65-867D-2E018D875C9B}"/>
              </a:ext>
            </a:extLst>
          </p:cNvPr>
          <p:cNvSpPr txBox="1">
            <a:spLocks/>
          </p:cNvSpPr>
          <p:nvPr/>
        </p:nvSpPr>
        <p:spPr>
          <a:xfrm>
            <a:off x="6096000" y="2620071"/>
            <a:ext cx="6146589" cy="33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30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E461-9285-4A85-95F3-F51F05B1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018592"/>
            <a:ext cx="8825659" cy="1981200"/>
          </a:xfrm>
        </p:spPr>
        <p:txBody>
          <a:bodyPr/>
          <a:lstStyle/>
          <a:p>
            <a:r>
              <a:rPr lang="en-GB" dirty="0"/>
              <a:t>Values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6583F3-2F75-48AE-9185-2ABA92D2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3262" y="2633122"/>
            <a:ext cx="4163495" cy="4224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</a:rPr>
              <a:t>Community</a:t>
            </a:r>
          </a:p>
          <a:p>
            <a:pPr algn="ctr"/>
            <a:r>
              <a:rPr lang="en-GB" sz="4800" b="1" dirty="0">
                <a:solidFill>
                  <a:srgbClr val="FFFF00"/>
                </a:solidFill>
              </a:rPr>
              <a:t>Peace</a:t>
            </a:r>
          </a:p>
          <a:p>
            <a:pPr algn="ctr"/>
            <a:r>
              <a:rPr lang="en-GB" sz="4800" b="1" dirty="0">
                <a:solidFill>
                  <a:srgbClr val="FFFF00"/>
                </a:solidFill>
              </a:rPr>
              <a:t>Hope</a:t>
            </a:r>
          </a:p>
          <a:p>
            <a:pPr algn="ctr"/>
            <a:r>
              <a:rPr lang="en-GB" sz="4800" b="1" dirty="0">
                <a:solidFill>
                  <a:srgbClr val="FFFF00"/>
                </a:solidFill>
              </a:rPr>
              <a:t>Wisdom</a:t>
            </a:r>
          </a:p>
          <a:p>
            <a:pPr algn="ctr"/>
            <a:r>
              <a:rPr lang="en-GB" sz="4800" b="1" dirty="0">
                <a:solidFill>
                  <a:srgbClr val="FFFF00"/>
                </a:solidFill>
              </a:rPr>
              <a:t>Dignity</a:t>
            </a:r>
          </a:p>
          <a:p>
            <a:pPr algn="ctr"/>
            <a:r>
              <a:rPr lang="en-GB" sz="4800" b="1" dirty="0">
                <a:solidFill>
                  <a:srgbClr val="FFFF00"/>
                </a:solidFill>
              </a:rPr>
              <a:t>Joy</a:t>
            </a: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5BFBF5-0026-45E3-9482-8F9CC0DDFE9B}"/>
              </a:ext>
            </a:extLst>
          </p:cNvPr>
          <p:cNvSpPr txBox="1">
            <a:spLocks/>
          </p:cNvSpPr>
          <p:nvPr/>
        </p:nvSpPr>
        <p:spPr>
          <a:xfrm>
            <a:off x="5132903" y="3166858"/>
            <a:ext cx="4847709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D31C34-689F-411E-BED6-4A44B8C6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34" y="324912"/>
            <a:ext cx="3337249" cy="13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0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Harvest Gifts for Renewed Hope Trust / Winter Night Shelter (homelessness) 2023 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Please could each child to bring an item specified for their particular year; the item should be well within its ‘use by’ date and of good quality. </a:t>
            </a:r>
          </a:p>
          <a:p>
            <a:pPr marL="0" indent="0">
              <a:buNone/>
            </a:pPr>
            <a:endParaRPr lang="en-GB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8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E461-9285-4A85-95F3-F51F05B1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018592"/>
            <a:ext cx="8825659" cy="1981200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6583F3-2F75-48AE-9185-2ABA92D2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311504"/>
            <a:ext cx="9220688" cy="422487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Weekly Homework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Homework Letter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Times tables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Spelling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Reading</a:t>
            </a: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DE4A3-A68B-47DA-9420-69D8CB2E0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6" b="24680"/>
          <a:stretch/>
        </p:blipFill>
        <p:spPr>
          <a:xfrm>
            <a:off x="8288782" y="584328"/>
            <a:ext cx="3383659" cy="14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4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BAC0-3517-4354-BF75-3806F011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013926"/>
            <a:ext cx="8825659" cy="989045"/>
          </a:xfrm>
        </p:spPr>
        <p:txBody>
          <a:bodyPr/>
          <a:lstStyle/>
          <a:p>
            <a:r>
              <a:rPr lang="en-GB" dirty="0"/>
              <a:t>High Ashurst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1E96D0-C9BD-4E4F-89F0-2E620C967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815736"/>
            <a:ext cx="9713344" cy="402336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27</a:t>
            </a:r>
            <a:r>
              <a:rPr lang="en-GB" sz="2400" b="1" baseline="30000" dirty="0">
                <a:solidFill>
                  <a:srgbClr val="FFFF00"/>
                </a:solidFill>
              </a:rPr>
              <a:t>th</a:t>
            </a:r>
            <a:r>
              <a:rPr lang="en-GB" sz="2400" b="1" dirty="0">
                <a:solidFill>
                  <a:srgbClr val="FFFF00"/>
                </a:solidFill>
              </a:rPr>
              <a:t>, 28</a:t>
            </a:r>
            <a:r>
              <a:rPr lang="en-GB" sz="2400" b="1" baseline="30000" dirty="0">
                <a:solidFill>
                  <a:srgbClr val="FFFF00"/>
                </a:solidFill>
              </a:rPr>
              <a:t>th</a:t>
            </a:r>
            <a:r>
              <a:rPr lang="en-GB" sz="2400" b="1" dirty="0">
                <a:solidFill>
                  <a:srgbClr val="FFFF00"/>
                </a:solidFill>
              </a:rPr>
              <a:t>, 29</a:t>
            </a:r>
            <a:r>
              <a:rPr lang="en-GB" sz="2400" b="1" baseline="30000" dirty="0">
                <a:solidFill>
                  <a:srgbClr val="FFFF00"/>
                </a:solidFill>
              </a:rPr>
              <a:t>th</a:t>
            </a:r>
            <a:r>
              <a:rPr lang="en-GB" sz="2400" b="1" dirty="0">
                <a:solidFill>
                  <a:srgbClr val="FFFF00"/>
                </a:solidFill>
              </a:rPr>
              <a:t> September 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Departure: Gates open at 8.00am / coach leaves at 8.15am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Arrive back: 5:15pm approx.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Packed lunch/water bottle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Jogging bottoms/leggings/trainers/walking shoes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Change of clothes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Waterproofs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F336-7C06-49BB-BAFD-96DE2F62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34477"/>
            <a:ext cx="8825659" cy="1981200"/>
          </a:xfrm>
        </p:spPr>
        <p:txBody>
          <a:bodyPr/>
          <a:lstStyle/>
          <a:p>
            <a:r>
              <a:rPr lang="en-GB" dirty="0"/>
              <a:t>Communication &amp; Dates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AE6D19-7F10-4517-AEF3-7FB9B0697983}"/>
              </a:ext>
            </a:extLst>
          </p:cNvPr>
          <p:cNvSpPr txBox="1">
            <a:spLocks/>
          </p:cNvSpPr>
          <p:nvPr/>
        </p:nvSpPr>
        <p:spPr>
          <a:xfrm>
            <a:off x="1154953" y="2648363"/>
            <a:ext cx="8668315" cy="289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4400" b="1" dirty="0">
                <a:solidFill>
                  <a:srgbClr val="FFFF00"/>
                </a:solidFill>
              </a:rPr>
              <a:t>Termly Newsletter</a:t>
            </a:r>
          </a:p>
          <a:p>
            <a:r>
              <a:rPr lang="en-GB" sz="4400" b="1" dirty="0">
                <a:solidFill>
                  <a:srgbClr val="FFFF00"/>
                </a:solidFill>
              </a:rPr>
              <a:t>Weekly Homework Letter</a:t>
            </a:r>
          </a:p>
          <a:p>
            <a:r>
              <a:rPr lang="en-GB" sz="4400" b="1" dirty="0">
                <a:solidFill>
                  <a:srgbClr val="FFFF00"/>
                </a:solidFill>
              </a:rPr>
              <a:t>Website</a:t>
            </a: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7DA031-824E-45F3-B7A4-8DB167E008AD}"/>
              </a:ext>
            </a:extLst>
          </p:cNvPr>
          <p:cNvSpPr txBox="1">
            <a:spLocks/>
          </p:cNvSpPr>
          <p:nvPr/>
        </p:nvSpPr>
        <p:spPr>
          <a:xfrm>
            <a:off x="5567783" y="2803207"/>
            <a:ext cx="5796903" cy="393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777272-5EF7-4814-AE5F-FB900DEF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109" y="372976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89437-40BD-48AB-A3F9-DC23CD41D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89" y="1056182"/>
            <a:ext cx="4500022" cy="52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3D11-2D8F-420A-9C86-BBC56709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80" y="964310"/>
            <a:ext cx="8825659" cy="1071465"/>
          </a:xfrm>
        </p:spPr>
        <p:txBody>
          <a:bodyPr/>
          <a:lstStyle/>
          <a:p>
            <a:r>
              <a:rPr lang="en-GB" dirty="0"/>
              <a:t>Daily Routine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64F90-DB6B-4D01-B059-0ED2B68ED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5380" y="3062330"/>
            <a:ext cx="3240008" cy="2443525"/>
          </a:xfrm>
        </p:spPr>
        <p:txBody>
          <a:bodyPr>
            <a:normAutofit fontScale="85000" lnSpcReduction="20000"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Uniform &amp;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Coat/fleece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Water bottle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Reading book(s), reading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PE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Pencil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6EE71C-FAD4-446D-B8D8-051C6EC52D1B}"/>
              </a:ext>
            </a:extLst>
          </p:cNvPr>
          <p:cNvSpPr txBox="1">
            <a:spLocks/>
          </p:cNvSpPr>
          <p:nvPr/>
        </p:nvSpPr>
        <p:spPr>
          <a:xfrm>
            <a:off x="4385388" y="3204306"/>
            <a:ext cx="3825552" cy="300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2400" b="1" dirty="0">
                <a:solidFill>
                  <a:srgbClr val="FFFF00"/>
                </a:solidFill>
              </a:rPr>
              <a:t>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8.40am Gates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8.50am Lessons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3.15pm School 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4.15pm Clubs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E9071B-2233-4C04-875C-9D3F57348ABA}"/>
              </a:ext>
            </a:extLst>
          </p:cNvPr>
          <p:cNvSpPr txBox="1">
            <a:spLocks/>
          </p:cNvSpPr>
          <p:nvPr/>
        </p:nvSpPr>
        <p:spPr>
          <a:xfrm>
            <a:off x="8271054" y="3002691"/>
            <a:ext cx="3682482" cy="2672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2400" b="1" dirty="0">
                <a:solidFill>
                  <a:srgbClr val="FFFF00"/>
                </a:solidFill>
              </a:rPr>
              <a:t>Messages/Concerns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Leave a message with the staff member on the gate in the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Write a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Catch me after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Call the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3E849C-38CD-4310-890F-67EBDD91B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06" b="24794"/>
          <a:stretch/>
        </p:blipFill>
        <p:spPr>
          <a:xfrm>
            <a:off x="8210940" y="502729"/>
            <a:ext cx="3390497" cy="15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AD54-7E6D-4B72-A471-C628D257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19175"/>
            <a:ext cx="9612573" cy="1981200"/>
          </a:xfrm>
        </p:spPr>
        <p:txBody>
          <a:bodyPr/>
          <a:lstStyle/>
          <a:p>
            <a:r>
              <a:rPr lang="en-GB" dirty="0"/>
              <a:t>A Broad Curriculum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D2302D-23A7-4492-9363-A02A0EF83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394" y="1508201"/>
            <a:ext cx="4704670" cy="4698849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Guided reading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English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Maths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RE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Science, Computing and DT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Wellbeing (PSHE/P.E/P4C/Wellbeing+)</a:t>
            </a:r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B959585-E5A0-4845-9709-9A65698EA4D0}"/>
              </a:ext>
            </a:extLst>
          </p:cNvPr>
          <p:cNvSpPr txBox="1">
            <a:spLocks/>
          </p:cNvSpPr>
          <p:nvPr/>
        </p:nvSpPr>
        <p:spPr>
          <a:xfrm>
            <a:off x="5961240" y="2147592"/>
            <a:ext cx="4704670" cy="491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2400" b="1" dirty="0">
                <a:solidFill>
                  <a:srgbClr val="FFFF00"/>
                </a:solidFill>
              </a:rPr>
              <a:t>Expressive Arts (Art/Music/French)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History and Geography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Collective worship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Prayers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Story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News</a:t>
            </a: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D5B71-79AC-4865-AB26-35FA486E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190" y="473970"/>
            <a:ext cx="4383357" cy="5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D56C-186A-430F-9DD2-DF248A83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87221"/>
            <a:ext cx="8825659" cy="1981200"/>
          </a:xfrm>
        </p:spPr>
        <p:txBody>
          <a:bodyPr/>
          <a:lstStyle/>
          <a:p>
            <a:r>
              <a:rPr lang="en-GB" dirty="0"/>
              <a:t>The Curriculum - English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4887" y="1877821"/>
            <a:ext cx="60292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Jonathan Swift’s Gulliver by 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Martin Jenkins and Chris Riddell</a:t>
            </a:r>
          </a:p>
          <a:p>
            <a:pPr algn="ctr"/>
            <a:endParaRPr lang="en-GB" sz="2400" b="1" dirty="0">
              <a:solidFill>
                <a:srgbClr val="FFFF00"/>
              </a:solidFill>
            </a:endParaRPr>
          </a:p>
          <a:p>
            <a:r>
              <a:rPr lang="en-GB" sz="2000" dirty="0">
                <a:solidFill>
                  <a:srgbClr val="FFFF00"/>
                </a:solidFill>
              </a:rPr>
              <a:t>Children will read Gulliver’s Travels and be immersed in the various settings that he explores. </a:t>
            </a:r>
          </a:p>
          <a:p>
            <a:r>
              <a:rPr lang="en-GB" sz="2000" dirty="0">
                <a:solidFill>
                  <a:srgbClr val="FFFF00"/>
                </a:solidFill>
              </a:rPr>
              <a:t>This will be used as a basis for a variety of persuasive short writing opportunities, such as a poster and a leaflet before the children move on to creating a logbook.</a:t>
            </a:r>
          </a:p>
          <a:p>
            <a:r>
              <a:rPr lang="en-GB" sz="2000" dirty="0">
                <a:solidFill>
                  <a:srgbClr val="FFFF00"/>
                </a:solidFill>
              </a:rPr>
              <a:t>The final longer written outcome will be the children creating their own imaginary lands to use as settings for a new adventure story where they are the explorer.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59989-0F01-4CCA-B177-772673C95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435974"/>
            <a:ext cx="1647825" cy="1441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12" y="2150585"/>
            <a:ext cx="4485742" cy="37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2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B246-73DC-4CB3-9400-AC3456CB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18591"/>
            <a:ext cx="8825659" cy="996821"/>
          </a:xfrm>
        </p:spPr>
        <p:txBody>
          <a:bodyPr/>
          <a:lstStyle/>
          <a:p>
            <a:r>
              <a:rPr lang="en-GB" dirty="0"/>
              <a:t>The Curriculum - Maths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42D6-ADE0-4CBE-9939-EC456FCE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177812"/>
            <a:ext cx="3930474" cy="4224878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Place Value </a:t>
            </a:r>
            <a:r>
              <a:rPr lang="en-GB" dirty="0">
                <a:solidFill>
                  <a:srgbClr val="FFFF00"/>
                </a:solidFill>
              </a:rPr>
              <a:t>- The children learned how to represent numbers to 1,000 – a concept that will be reinforced and built upon as the children begin to explore numbers over 1,000.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b="1" dirty="0">
                <a:solidFill>
                  <a:srgbClr val="FFFF00"/>
                </a:solidFill>
              </a:rPr>
              <a:t>Addition and Subtraction </a:t>
            </a:r>
            <a:r>
              <a:rPr lang="en-GB" dirty="0">
                <a:solidFill>
                  <a:srgbClr val="FFFF00"/>
                </a:solidFill>
              </a:rPr>
              <a:t>- The children leaner adding and subtracting 1s, 10s and 100s to/from any 3-digit number. This term they will be learning to do this with 4-digit numbers and adding and subtracting multiples of 1,000.</a:t>
            </a:r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1F1031-E981-4A65-867D-2E018D875C9B}"/>
              </a:ext>
            </a:extLst>
          </p:cNvPr>
          <p:cNvSpPr txBox="1">
            <a:spLocks/>
          </p:cNvSpPr>
          <p:nvPr/>
        </p:nvSpPr>
        <p:spPr>
          <a:xfrm>
            <a:off x="6096000" y="2620071"/>
            <a:ext cx="6146589" cy="33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B0A78-20CB-445D-AFCE-1C767909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425" y="371944"/>
            <a:ext cx="3000375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2015412"/>
            <a:ext cx="39435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Area </a:t>
            </a:r>
            <a:r>
              <a:rPr lang="en-GB" dirty="0">
                <a:solidFill>
                  <a:srgbClr val="FFFF00"/>
                </a:solidFill>
              </a:rPr>
              <a:t>- The children will be learning that area is the amount of space taken up by a two-dimensional shape or surface and will be exploring different ways of working out the area of a shape.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b="1" dirty="0">
                <a:solidFill>
                  <a:srgbClr val="FFFF00"/>
                </a:solidFill>
              </a:rPr>
              <a:t>Multiplication and Division </a:t>
            </a:r>
            <a:r>
              <a:rPr lang="en-GB" dirty="0">
                <a:solidFill>
                  <a:srgbClr val="FFFF00"/>
                </a:solidFill>
              </a:rPr>
              <a:t>– The children will be recapping and learning the times- tables up to multiples of 12.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White Rose calculation policy</a:t>
            </a:r>
          </a:p>
        </p:txBody>
      </p:sp>
    </p:spTree>
    <p:extLst>
      <p:ext uri="{BB962C8B-B14F-4D97-AF65-F5344CB8AC3E}">
        <p14:creationId xmlns:p14="http://schemas.microsoft.com/office/powerpoint/2010/main" val="384675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B246-73DC-4CB3-9400-AC3456CB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8" y="535265"/>
            <a:ext cx="8825659" cy="996821"/>
          </a:xfrm>
        </p:spPr>
        <p:txBody>
          <a:bodyPr/>
          <a:lstStyle/>
          <a:p>
            <a:r>
              <a:rPr lang="en-GB" dirty="0"/>
              <a:t>Monday – R.E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1F1031-E981-4A65-867D-2E018D875C9B}"/>
              </a:ext>
            </a:extLst>
          </p:cNvPr>
          <p:cNvSpPr txBox="1">
            <a:spLocks/>
          </p:cNvSpPr>
          <p:nvPr/>
        </p:nvSpPr>
        <p:spPr>
          <a:xfrm>
            <a:off x="6096000" y="2620071"/>
            <a:ext cx="6146589" cy="33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37388" y="2407298"/>
            <a:ext cx="945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957" y="2037966"/>
            <a:ext cx="10894329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What does it mean to be a Hindu?</a:t>
            </a:r>
          </a:p>
          <a:p>
            <a:r>
              <a:rPr lang="en-GB" sz="2000" dirty="0">
                <a:solidFill>
                  <a:srgbClr val="FFFF00"/>
                </a:solidFill>
              </a:rPr>
              <a:t>Wisdom. </a:t>
            </a:r>
          </a:p>
          <a:p>
            <a:r>
              <a:rPr lang="en-GB" sz="2000" dirty="0">
                <a:solidFill>
                  <a:srgbClr val="FFFF00"/>
                </a:solidFill>
              </a:rPr>
              <a:t>Is Peace the most important message of Christmas?</a:t>
            </a:r>
          </a:p>
          <a:p>
            <a:r>
              <a:rPr lang="en-GB" sz="2000" dirty="0">
                <a:solidFill>
                  <a:srgbClr val="FFFF00"/>
                </a:solidFill>
              </a:rPr>
              <a:t>What do the miracles of Jesus teach?</a:t>
            </a:r>
          </a:p>
          <a:p>
            <a:r>
              <a:rPr lang="en-GB" sz="2000" dirty="0">
                <a:solidFill>
                  <a:srgbClr val="FFFF00"/>
                </a:solidFill>
              </a:rPr>
              <a:t>What do the monastic traditions within Christianity, show us about living in community?</a:t>
            </a:r>
          </a:p>
          <a:p>
            <a:r>
              <a:rPr lang="en-GB" sz="2000" dirty="0">
                <a:solidFill>
                  <a:srgbClr val="FFFF00"/>
                </a:solidFill>
              </a:rPr>
              <a:t>What happens in churches at Easter?</a:t>
            </a:r>
          </a:p>
          <a:p>
            <a:r>
              <a:rPr lang="en-GB" sz="2000" dirty="0">
                <a:solidFill>
                  <a:srgbClr val="FFFF00"/>
                </a:solidFill>
              </a:rPr>
              <a:t>Liturgy</a:t>
            </a:r>
          </a:p>
          <a:p>
            <a:r>
              <a:rPr lang="en-GB" sz="2000" dirty="0">
                <a:solidFill>
                  <a:srgbClr val="FFFF00"/>
                </a:solidFill>
              </a:rPr>
              <a:t>What does It mean to be a Sikh?</a:t>
            </a:r>
          </a:p>
          <a:p>
            <a:r>
              <a:rPr lang="en-GB" sz="2000" dirty="0">
                <a:solidFill>
                  <a:srgbClr val="FFFF00"/>
                </a:solidFill>
              </a:rPr>
              <a:t>Spring 2 - Lent Appeal Southwark Cathedral</a:t>
            </a:r>
          </a:p>
          <a:p>
            <a:r>
              <a:rPr lang="en-GB" sz="2000" dirty="0">
                <a:solidFill>
                  <a:srgbClr val="FFFF00"/>
                </a:solidFill>
              </a:rPr>
              <a:t>Summer 2 - Indian dance workshop and Visit to Sikh </a:t>
            </a:r>
            <a:r>
              <a:rPr lang="en-GB" sz="2000" dirty="0" err="1">
                <a:solidFill>
                  <a:srgbClr val="FFFF00"/>
                </a:solidFill>
              </a:rPr>
              <a:t>Gurdwara</a:t>
            </a:r>
            <a:endParaRPr lang="en-GB" sz="20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6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B246-73DC-4CB3-9400-AC3456CB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8" y="339322"/>
            <a:ext cx="9269206" cy="996821"/>
          </a:xfrm>
        </p:spPr>
        <p:txBody>
          <a:bodyPr/>
          <a:lstStyle/>
          <a:p>
            <a:r>
              <a:rPr lang="en-GB" dirty="0"/>
              <a:t>Tuesday – Science, Computing, DT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42D6-ADE0-4CBE-9939-EC456FCE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8254" y="2034120"/>
            <a:ext cx="10575492" cy="4224878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u="sng" dirty="0">
                <a:solidFill>
                  <a:srgbClr val="FFFF00"/>
                </a:solidFill>
              </a:rPr>
              <a:t>Science</a:t>
            </a:r>
          </a:p>
          <a:p>
            <a:r>
              <a:rPr lang="en-GB" sz="2800" dirty="0">
                <a:solidFill>
                  <a:srgbClr val="FFFF00"/>
                </a:solidFill>
              </a:rPr>
              <a:t>Sound, State of Matter, Living Things, Animals Including Humans, Electricity</a:t>
            </a:r>
          </a:p>
          <a:p>
            <a:r>
              <a:rPr lang="en-GB" sz="2800" b="1" u="sng" dirty="0">
                <a:solidFill>
                  <a:srgbClr val="FFFF00"/>
                </a:solidFill>
              </a:rPr>
              <a:t>Computing</a:t>
            </a:r>
          </a:p>
          <a:p>
            <a:r>
              <a:rPr lang="en-GB" sz="2800" dirty="0">
                <a:solidFill>
                  <a:srgbClr val="FFFF00"/>
                </a:solidFill>
              </a:rPr>
              <a:t>Use search technologies effectively, appreciate how results are selected and ranked, and be discerning in evaluating digital content. Use Moviemaker or iPad app to make a video of sound. </a:t>
            </a:r>
          </a:p>
          <a:p>
            <a:r>
              <a:rPr lang="en-GB" sz="2800" b="1" u="sng" dirty="0">
                <a:solidFill>
                  <a:srgbClr val="FFFF00"/>
                </a:solidFill>
              </a:rPr>
              <a:t>DT</a:t>
            </a:r>
          </a:p>
          <a:p>
            <a:r>
              <a:rPr lang="en-GB" sz="2800" dirty="0">
                <a:solidFill>
                  <a:srgbClr val="FFFF00"/>
                </a:solidFill>
              </a:rPr>
              <a:t>Cooking, electrical systems and innovative design</a:t>
            </a:r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1F1031-E981-4A65-867D-2E018D875C9B}"/>
              </a:ext>
            </a:extLst>
          </p:cNvPr>
          <p:cNvSpPr txBox="1">
            <a:spLocks/>
          </p:cNvSpPr>
          <p:nvPr/>
        </p:nvSpPr>
        <p:spPr>
          <a:xfrm>
            <a:off x="6096000" y="2620071"/>
            <a:ext cx="6146589" cy="33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32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B246-73DC-4CB3-9400-AC3456CB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8" y="535265"/>
            <a:ext cx="8825659" cy="996821"/>
          </a:xfrm>
        </p:spPr>
        <p:txBody>
          <a:bodyPr/>
          <a:lstStyle/>
          <a:p>
            <a:r>
              <a:rPr lang="en-GB" dirty="0"/>
              <a:t>Wednesday - Geography and History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1F1031-E981-4A65-867D-2E018D875C9B}"/>
              </a:ext>
            </a:extLst>
          </p:cNvPr>
          <p:cNvSpPr txBox="1">
            <a:spLocks/>
          </p:cNvSpPr>
          <p:nvPr/>
        </p:nvSpPr>
        <p:spPr>
          <a:xfrm>
            <a:off x="6096000" y="2620071"/>
            <a:ext cx="6146589" cy="33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37388" y="2407298"/>
            <a:ext cx="945208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FFFF00"/>
                </a:solidFill>
              </a:rPr>
              <a:t>History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Ancient Greece, Ancient Egypt and Roman Britain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b="1" u="sng" dirty="0">
                <a:solidFill>
                  <a:srgbClr val="FFFF00"/>
                </a:solidFill>
              </a:rPr>
              <a:t>Geography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Where on Earth? Why different weather? Weather around the world. What can we discover about our local area?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0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B246-73DC-4CB3-9400-AC3456CB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8" y="535265"/>
            <a:ext cx="8825659" cy="996821"/>
          </a:xfrm>
        </p:spPr>
        <p:txBody>
          <a:bodyPr/>
          <a:lstStyle/>
          <a:p>
            <a:r>
              <a:rPr lang="en-GB" dirty="0"/>
              <a:t>Thursday – Wellbeing: P.E, P4C, Outdoor Learning, RSHE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42D6-ADE0-4CBE-9939-EC456FCE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8254" y="2177812"/>
            <a:ext cx="10575492" cy="4224878"/>
          </a:xfrm>
        </p:spPr>
        <p:txBody>
          <a:bodyPr>
            <a:normAutofit fontScale="62500" lnSpcReduction="20000"/>
          </a:bodyPr>
          <a:lstStyle/>
          <a:p>
            <a:endParaRPr lang="en-GB" sz="2800" b="1" u="sng" dirty="0">
              <a:solidFill>
                <a:srgbClr val="FFFF00"/>
              </a:solidFill>
            </a:endParaRPr>
          </a:p>
          <a:p>
            <a:endParaRPr lang="en-GB" sz="2800" b="1" u="sng" dirty="0">
              <a:solidFill>
                <a:srgbClr val="FFFF00"/>
              </a:solidFill>
            </a:endParaRPr>
          </a:p>
          <a:p>
            <a:r>
              <a:rPr lang="en-GB" sz="2900" b="1" u="sng" dirty="0">
                <a:solidFill>
                  <a:srgbClr val="FFFF00"/>
                </a:solidFill>
              </a:rPr>
              <a:t>P.E</a:t>
            </a:r>
          </a:p>
          <a:p>
            <a:r>
              <a:rPr lang="en-GB" sz="2900" dirty="0">
                <a:solidFill>
                  <a:srgbClr val="FFFF00"/>
                </a:solidFill>
              </a:rPr>
              <a:t>Cross country, tag rugby, quick sticks, dodge ball, netball, basketball, tennis cricket, rounders, athletics</a:t>
            </a:r>
          </a:p>
          <a:p>
            <a:r>
              <a:rPr lang="en-GB" sz="2900" b="1" u="sng" dirty="0">
                <a:solidFill>
                  <a:srgbClr val="FFFF00"/>
                </a:solidFill>
              </a:rPr>
              <a:t>P4C</a:t>
            </a:r>
          </a:p>
          <a:p>
            <a:r>
              <a:rPr lang="en-GB" sz="2900" dirty="0">
                <a:solidFill>
                  <a:srgbClr val="FFFF00"/>
                </a:solidFill>
              </a:rPr>
              <a:t>Various stimuli to encourage debate and deeper thinking</a:t>
            </a:r>
          </a:p>
          <a:p>
            <a:r>
              <a:rPr lang="en-GB" sz="2900" b="1" u="sng" dirty="0">
                <a:solidFill>
                  <a:srgbClr val="FFFF00"/>
                </a:solidFill>
              </a:rPr>
              <a:t>Outdoor Learning</a:t>
            </a:r>
          </a:p>
          <a:p>
            <a:r>
              <a:rPr lang="en-GB" sz="2900" dirty="0">
                <a:solidFill>
                  <a:srgbClr val="FFFF00"/>
                </a:solidFill>
              </a:rPr>
              <a:t>Bug Hotel: To observe activity in the Bug Hotel using the observation camera. To design new layers which attract frogs, toads hedgehogs and pollinating insects. </a:t>
            </a:r>
          </a:p>
          <a:p>
            <a:r>
              <a:rPr lang="en-GB" sz="2900" b="1" u="sng" dirty="0">
                <a:solidFill>
                  <a:srgbClr val="FFFF00"/>
                </a:solidFill>
              </a:rPr>
              <a:t>RSHE</a:t>
            </a:r>
          </a:p>
          <a:p>
            <a:r>
              <a:rPr lang="en-GB" sz="2900" dirty="0">
                <a:solidFill>
                  <a:srgbClr val="FFFF00"/>
                </a:solidFill>
              </a:rPr>
              <a:t>Healthy and happy friendships, Similarities and differences, Caring and responsibility, Families and committed relationships, Healthy bodies, healthy minds, Coping with change</a:t>
            </a:r>
          </a:p>
          <a:p>
            <a:endParaRPr lang="en-GB" sz="2800" b="1" u="sng" dirty="0">
              <a:solidFill>
                <a:srgbClr val="FFFF00"/>
              </a:solidFill>
            </a:endParaRPr>
          </a:p>
          <a:p>
            <a:endParaRPr lang="en-GB" sz="2800" b="1" u="sng" dirty="0">
              <a:solidFill>
                <a:srgbClr val="FFFF00"/>
              </a:solidFill>
            </a:endParaRPr>
          </a:p>
          <a:p>
            <a:endParaRPr lang="en-GB" sz="2800" b="1" u="sng" dirty="0">
              <a:solidFill>
                <a:srgbClr val="FFFF00"/>
              </a:solidFill>
            </a:endParaRPr>
          </a:p>
          <a:p>
            <a:endParaRPr lang="en-GB" sz="2800" b="1" u="sng" dirty="0">
              <a:solidFill>
                <a:srgbClr val="FFFF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1F1031-E981-4A65-867D-2E018D875C9B}"/>
              </a:ext>
            </a:extLst>
          </p:cNvPr>
          <p:cNvSpPr txBox="1">
            <a:spLocks/>
          </p:cNvSpPr>
          <p:nvPr/>
        </p:nvSpPr>
        <p:spPr>
          <a:xfrm>
            <a:off x="6096000" y="2620071"/>
            <a:ext cx="6146589" cy="33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751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604</TotalTime>
  <Words>818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Welcome to Year 4 2023-24</vt:lpstr>
      <vt:lpstr>Daily Routine</vt:lpstr>
      <vt:lpstr>A Broad Curriculum</vt:lpstr>
      <vt:lpstr>The Curriculum - English</vt:lpstr>
      <vt:lpstr>The Curriculum - Maths</vt:lpstr>
      <vt:lpstr>Monday – R.E</vt:lpstr>
      <vt:lpstr>Tuesday – Science, Computing, DT</vt:lpstr>
      <vt:lpstr>Wednesday - Geography and History</vt:lpstr>
      <vt:lpstr>Thursday – Wellbeing: P.E, P4C, Outdoor Learning, RSHE</vt:lpstr>
      <vt:lpstr>Friday – Expressive Arts: Art, Music and French</vt:lpstr>
      <vt:lpstr>Values</vt:lpstr>
      <vt:lpstr>Community</vt:lpstr>
      <vt:lpstr>Homework</vt:lpstr>
      <vt:lpstr>High Ashurst</vt:lpstr>
      <vt:lpstr>Communication &amp; 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</dc:title>
  <dc:creator>Sandra Fine</dc:creator>
  <cp:lastModifiedBy>Natalie Rutter</cp:lastModifiedBy>
  <cp:revision>46</cp:revision>
  <dcterms:created xsi:type="dcterms:W3CDTF">2018-09-07T05:51:04Z</dcterms:created>
  <dcterms:modified xsi:type="dcterms:W3CDTF">2023-09-08T15:11:37Z</dcterms:modified>
</cp:coreProperties>
</file>