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Lst>
  <p:notesMasterIdLst>
    <p:notesMasterId r:id="rId36"/>
  </p:notesMasterIdLst>
  <p:handoutMasterIdLst>
    <p:handoutMasterId r:id="rId37"/>
  </p:handoutMasterIdLst>
  <p:sldIdLst>
    <p:sldId id="257" r:id="rId2"/>
    <p:sldId id="282" r:id="rId3"/>
    <p:sldId id="288" r:id="rId4"/>
    <p:sldId id="261" r:id="rId5"/>
    <p:sldId id="330" r:id="rId6"/>
    <p:sldId id="285" r:id="rId7"/>
    <p:sldId id="287" r:id="rId8"/>
    <p:sldId id="289" r:id="rId9"/>
    <p:sldId id="294" r:id="rId10"/>
    <p:sldId id="295" r:id="rId11"/>
    <p:sldId id="270" r:id="rId12"/>
    <p:sldId id="293" r:id="rId13"/>
    <p:sldId id="264" r:id="rId14"/>
    <p:sldId id="266" r:id="rId15"/>
    <p:sldId id="274" r:id="rId16"/>
    <p:sldId id="321" r:id="rId17"/>
    <p:sldId id="268" r:id="rId18"/>
    <p:sldId id="297" r:id="rId19"/>
    <p:sldId id="265" r:id="rId20"/>
    <p:sldId id="298" r:id="rId21"/>
    <p:sldId id="311" r:id="rId22"/>
    <p:sldId id="262" r:id="rId23"/>
    <p:sldId id="334" r:id="rId24"/>
    <p:sldId id="273" r:id="rId25"/>
    <p:sldId id="307" r:id="rId26"/>
    <p:sldId id="284" r:id="rId27"/>
    <p:sldId id="314" r:id="rId28"/>
    <p:sldId id="315" r:id="rId29"/>
    <p:sldId id="258" r:id="rId30"/>
    <p:sldId id="278" r:id="rId31"/>
    <p:sldId id="299" r:id="rId32"/>
    <p:sldId id="320" r:id="rId33"/>
    <p:sldId id="332" r:id="rId34"/>
    <p:sldId id="335" r:id="rId3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81FF"/>
    <a:srgbClr val="FF7E79"/>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47" autoAdjust="0"/>
    <p:restoredTop sz="81051"/>
  </p:normalViewPr>
  <p:slideViewPr>
    <p:cSldViewPr snapToGrid="0" snapToObjects="1">
      <p:cViewPr varScale="1">
        <p:scale>
          <a:sx n="86" d="100"/>
          <a:sy n="86" d="100"/>
        </p:scale>
        <p:origin x="350" y="72"/>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45659" cy="4980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8" y="0"/>
            <a:ext cx="2945659" cy="498055"/>
          </a:xfrm>
          <a:prstGeom prst="rect">
            <a:avLst/>
          </a:prstGeom>
        </p:spPr>
        <p:txBody>
          <a:bodyPr vert="horz" lIns="91440" tIns="45720" rIns="91440" bIns="45720" rtlCol="0"/>
          <a:lstStyle>
            <a:lvl1pPr algn="r">
              <a:defRPr sz="1200"/>
            </a:lvl1pPr>
          </a:lstStyle>
          <a:p>
            <a:fld id="{9088F0F6-42E2-4E00-9B48-AD349C874872}" type="datetimeFigureOut">
              <a:rPr lang="en-GB" smtClean="0"/>
              <a:t>08/09/2023</a:t>
            </a:fld>
            <a:endParaRPr lang="en-GB"/>
          </a:p>
        </p:txBody>
      </p:sp>
      <p:sp>
        <p:nvSpPr>
          <p:cNvPr id="4" name="Footer Placeholder 3"/>
          <p:cNvSpPr>
            <a:spLocks noGrp="1"/>
          </p:cNvSpPr>
          <p:nvPr>
            <p:ph type="ftr" sz="quarter" idx="2"/>
          </p:nvPr>
        </p:nvSpPr>
        <p:spPr>
          <a:xfrm>
            <a:off x="3" y="9428587"/>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8" y="9428587"/>
            <a:ext cx="2945659" cy="498055"/>
          </a:xfrm>
          <a:prstGeom prst="rect">
            <a:avLst/>
          </a:prstGeom>
        </p:spPr>
        <p:txBody>
          <a:bodyPr vert="horz" lIns="91440" tIns="45720" rIns="91440" bIns="45720" rtlCol="0" anchor="b"/>
          <a:lstStyle>
            <a:lvl1pPr algn="r">
              <a:defRPr sz="1200"/>
            </a:lvl1pPr>
          </a:lstStyle>
          <a:p>
            <a:fld id="{9B6AA6A7-6C15-4168-A713-B0F81BA3A0C2}" type="slidenum">
              <a:rPr lang="en-GB" smtClean="0"/>
              <a:t>‹#›</a:t>
            </a:fld>
            <a:endParaRPr lang="en-GB"/>
          </a:p>
        </p:txBody>
      </p:sp>
    </p:spTree>
    <p:extLst>
      <p:ext uri="{BB962C8B-B14F-4D97-AF65-F5344CB8AC3E}">
        <p14:creationId xmlns:p14="http://schemas.microsoft.com/office/powerpoint/2010/main" val="120407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8" y="0"/>
            <a:ext cx="2945659" cy="498055"/>
          </a:xfrm>
          <a:prstGeom prst="rect">
            <a:avLst/>
          </a:prstGeom>
        </p:spPr>
        <p:txBody>
          <a:bodyPr vert="horz" lIns="91440" tIns="45720" rIns="91440" bIns="45720" rtlCol="0"/>
          <a:lstStyle>
            <a:lvl1pPr algn="r">
              <a:defRPr sz="1200"/>
            </a:lvl1pPr>
          </a:lstStyle>
          <a:p>
            <a:fld id="{80143920-F191-8144-97DF-26603D585516}" type="datetimeFigureOut">
              <a:rPr lang="en-US" smtClean="0"/>
              <a:t>9/8/2023</a:t>
            </a:fld>
            <a:endParaRPr lang="en-US"/>
          </a:p>
        </p:txBody>
      </p:sp>
      <p:sp>
        <p:nvSpPr>
          <p:cNvPr id="4" name="Slide Image Placeholder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428587"/>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8" y="9428587"/>
            <a:ext cx="2945659" cy="498055"/>
          </a:xfrm>
          <a:prstGeom prst="rect">
            <a:avLst/>
          </a:prstGeom>
        </p:spPr>
        <p:txBody>
          <a:bodyPr vert="horz" lIns="91440" tIns="45720" rIns="91440" bIns="45720" rtlCol="0" anchor="b"/>
          <a:lstStyle>
            <a:lvl1pPr algn="r">
              <a:defRPr sz="1200"/>
            </a:lvl1pPr>
          </a:lstStyle>
          <a:p>
            <a:fld id="{2C161E7E-8C28-854E-B7A8-6061738ED3D5}" type="slidenum">
              <a:rPr lang="en-US" smtClean="0"/>
              <a:t>‹#›</a:t>
            </a:fld>
            <a:endParaRPr lang="en-US"/>
          </a:p>
        </p:txBody>
      </p:sp>
    </p:spTree>
    <p:extLst>
      <p:ext uri="{BB962C8B-B14F-4D97-AF65-F5344CB8AC3E}">
        <p14:creationId xmlns:p14="http://schemas.microsoft.com/office/powerpoint/2010/main" val="81562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a:t>
            </a:fld>
            <a:endParaRPr lang="en-US"/>
          </a:p>
        </p:txBody>
      </p:sp>
    </p:spTree>
    <p:extLst>
      <p:ext uri="{BB962C8B-B14F-4D97-AF65-F5344CB8AC3E}">
        <p14:creationId xmlns:p14="http://schemas.microsoft.com/office/powerpoint/2010/main" val="31736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term, our focus will be improving our confidence with spelling and using a wider range of vocabulary to ensure that our writing is the best it can be!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Every week, a set of spellings will be sent home</a:t>
            </a:r>
            <a:r>
              <a:rPr lang="en-GB" sz="1200" kern="1200" baseline="0" dirty="0">
                <a:solidFill>
                  <a:schemeClr val="tx1"/>
                </a:solidFill>
                <a:effectLst/>
                <a:latin typeface="+mn-lt"/>
                <a:ea typeface="+mn-ea"/>
                <a:cs typeface="+mn-cs"/>
              </a:rPr>
              <a:t> and tested on a Friday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a:t>
            </a:r>
            <a:r>
              <a:rPr lang="en-GB" sz="1200" kern="1200" baseline="0" dirty="0">
                <a:solidFill>
                  <a:schemeClr val="tx1"/>
                </a:solidFill>
                <a:effectLst/>
                <a:latin typeface="+mn-lt"/>
                <a:ea typeface="+mn-ea"/>
                <a:cs typeface="+mn-cs"/>
              </a:rPr>
              <a:t> spellings with either be from the 200 high frequency words, words from the Year3/4 curriculum or words that we are using during our topics. </a:t>
            </a:r>
          </a:p>
          <a:p>
            <a:r>
              <a:rPr lang="en-GB" sz="1200" kern="1200" baseline="0" dirty="0">
                <a:solidFill>
                  <a:schemeClr val="tx1"/>
                </a:solidFill>
                <a:effectLst/>
                <a:latin typeface="+mn-lt"/>
                <a:ea typeface="+mn-ea"/>
                <a:cs typeface="+mn-cs"/>
              </a:rPr>
              <a:t>The Year3/4 curriculum list all contain words the children need to be able to spell by the end of Y4, so do not worry too much if the children are struggling with these, there are 2 years for them to learn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but its nice to get a head start.  </a:t>
            </a:r>
          </a:p>
          <a:p>
            <a:r>
              <a:rPr lang="en-GB" sz="1200" kern="1200" baseline="0" dirty="0">
                <a:solidFill>
                  <a:schemeClr val="tx1"/>
                </a:solidFill>
                <a:effectLst/>
                <a:latin typeface="+mn-lt"/>
                <a:ea typeface="+mn-ea"/>
                <a:cs typeface="+mn-cs"/>
              </a:rPr>
              <a:t>More importantly though is the </a:t>
            </a:r>
            <a:r>
              <a:rPr lang="en-GB" sz="1200" kern="1200" baseline="0" dirty="0" err="1">
                <a:solidFill>
                  <a:schemeClr val="tx1"/>
                </a:solidFill>
                <a:effectLst/>
                <a:latin typeface="+mn-lt"/>
                <a:ea typeface="+mn-ea"/>
                <a:cs typeface="+mn-cs"/>
              </a:rPr>
              <a:t>childrens</a:t>
            </a:r>
            <a:r>
              <a:rPr lang="en-GB" sz="1200" kern="1200" baseline="0" dirty="0">
                <a:solidFill>
                  <a:schemeClr val="tx1"/>
                </a:solidFill>
                <a:effectLst/>
                <a:latin typeface="+mn-lt"/>
                <a:ea typeface="+mn-ea"/>
                <a:cs typeface="+mn-cs"/>
              </a:rPr>
              <a:t> ability to spell these words during writing activities and especially when it comes to being fluent in writing.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We are also having a big push on handwriting this year. By the end of the year the children need to be using horizontal and diagonal strokes to join letters, we are having handwriting practise in our guided reading </a:t>
            </a:r>
            <a:r>
              <a:rPr lang="en-GB" sz="1200" kern="1200" baseline="0" dirty="0" err="1">
                <a:solidFill>
                  <a:schemeClr val="tx1"/>
                </a:solidFill>
                <a:effectLst/>
                <a:latin typeface="+mn-lt"/>
                <a:ea typeface="+mn-ea"/>
                <a:cs typeface="+mn-cs"/>
              </a:rPr>
              <a:t>sesions</a:t>
            </a:r>
            <a:r>
              <a:rPr lang="en-GB" sz="1200" kern="1200" baseline="0" dirty="0">
                <a:solidFill>
                  <a:schemeClr val="tx1"/>
                </a:solidFill>
                <a:effectLst/>
                <a:latin typeface="+mn-lt"/>
                <a:ea typeface="+mn-ea"/>
                <a:cs typeface="+mn-cs"/>
              </a:rPr>
              <a:t> and 2/3 times during the week. </a:t>
            </a:r>
          </a:p>
          <a:p>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11</a:t>
            </a:fld>
            <a:endParaRPr lang="en-US"/>
          </a:p>
        </p:txBody>
      </p:sp>
    </p:spTree>
    <p:extLst>
      <p:ext uri="{BB962C8B-B14F-4D97-AF65-F5344CB8AC3E}">
        <p14:creationId xmlns:p14="http://schemas.microsoft.com/office/powerpoint/2010/main" val="1535938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will start the term by extending our knowledge and recapping place value and our number bonds. </a:t>
            </a:r>
            <a:r>
              <a:rPr lang="en-GB" dirty="0"/>
              <a:t>Understanding place</a:t>
            </a:r>
            <a:r>
              <a:rPr lang="en-GB" baseline="0" dirty="0"/>
              <a:t> value </a:t>
            </a:r>
            <a:r>
              <a:rPr lang="mr-IN" baseline="0" dirty="0"/>
              <a:t>–</a:t>
            </a:r>
            <a:r>
              <a:rPr lang="en-GB" baseline="0" dirty="0"/>
              <a:t> the value of each digit in a number.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are a key mathematical skill and plays an extremely important role in helping the children to understand and progress in other areas of number.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will also be focusing on adding and subtracting numbers up to 200 mentally and using the inverse to check our answers.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Through the year, the children will continue to recap their 2, 5 and 10 times tables and will begin to learn their 3, 4 and 8 times tables. Please practise these at home. A multiplication grid will be stuck into the children’s homework books for their use.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New curriculum means there is a focus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applying the knowledge and methods taught during maths lessons, using word problems, challenges and setting up role plays; the children will be able to apply their learning to real life examples and explain how they know an answer is correct.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Fractions </a:t>
            </a:r>
            <a:r>
              <a:rPr lang="mr-IN"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looking at fractions are part of a number,</a:t>
            </a:r>
            <a:r>
              <a:rPr lang="en-GB" sz="1200" kern="1200" baseline="0" dirty="0">
                <a:solidFill>
                  <a:schemeClr val="tx1"/>
                </a:solidFill>
                <a:effectLst/>
                <a:latin typeface="+mn-lt"/>
                <a:ea typeface="+mn-ea"/>
                <a:cs typeface="+mn-cs"/>
              </a:rPr>
              <a:t> adding and subtracting fractions and ordering fractions. </a:t>
            </a:r>
            <a:br>
              <a:rPr lang="en-GB" dirty="0"/>
            </a:br>
            <a:endParaRPr lang="en-GB" dirty="0"/>
          </a:p>
          <a:p>
            <a:endParaRPr lang="en-GB" dirty="0"/>
          </a:p>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12</a:t>
            </a:fld>
            <a:endParaRPr lang="en-US"/>
          </a:p>
        </p:txBody>
      </p:sp>
    </p:spTree>
    <p:extLst>
      <p:ext uri="{BB962C8B-B14F-4D97-AF65-F5344CB8AC3E}">
        <p14:creationId xmlns:p14="http://schemas.microsoft.com/office/powerpoint/2010/main" val="3021714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will start the term by extending our knowledge and recapping place value and our number bonds. </a:t>
            </a:r>
            <a:r>
              <a:rPr lang="en-GB" dirty="0"/>
              <a:t>Understanding place</a:t>
            </a:r>
            <a:r>
              <a:rPr lang="en-GB" baseline="0" dirty="0"/>
              <a:t> value </a:t>
            </a:r>
            <a:r>
              <a:rPr lang="mr-IN" baseline="0" dirty="0"/>
              <a:t>–</a:t>
            </a:r>
            <a:r>
              <a:rPr lang="en-GB" baseline="0" dirty="0"/>
              <a:t> the value of each digit in a number.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are a key mathematical skill and plays an extremely important role in helping the children to understand and progress in other areas of number.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will also be focusing on adding and subtracting numbers up to 200 mentally and using the inverse to check our answers.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Through the year, the children will continue to recap their 2, 5 and 10 times tables and will begin to learn their 3, 4 and 8 times tables. Please practise these at home. A multiplication grid will be stuck into the children’s homework books for their use.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New curriculum means there is a focus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applying the knowledge and methods taught during maths lessons, using word problems, challenges and setting up role plays; the children will be able to apply their learning to real life examples and explain how they know an answer is correct.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Fractions </a:t>
            </a:r>
            <a:r>
              <a:rPr lang="mr-IN"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looking at fractions are part of a number,</a:t>
            </a:r>
            <a:r>
              <a:rPr lang="en-GB" sz="1200" kern="1200" baseline="0" dirty="0">
                <a:solidFill>
                  <a:schemeClr val="tx1"/>
                </a:solidFill>
                <a:effectLst/>
                <a:latin typeface="+mn-lt"/>
                <a:ea typeface="+mn-ea"/>
                <a:cs typeface="+mn-cs"/>
              </a:rPr>
              <a:t> adding and subtracting fractions and ordering fractions. </a:t>
            </a:r>
            <a:br>
              <a:rPr lang="en-GB" dirty="0"/>
            </a:br>
            <a:endParaRPr lang="en-GB" dirty="0"/>
          </a:p>
          <a:p>
            <a:endParaRPr lang="en-GB" dirty="0"/>
          </a:p>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13</a:t>
            </a:fld>
            <a:endParaRPr lang="en-US"/>
          </a:p>
        </p:txBody>
      </p:sp>
    </p:spTree>
    <p:extLst>
      <p:ext uri="{BB962C8B-B14F-4D97-AF65-F5344CB8AC3E}">
        <p14:creationId xmlns:p14="http://schemas.microsoft.com/office/powerpoint/2010/main" val="1426960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14</a:t>
            </a:fld>
            <a:endParaRPr lang="en-US"/>
          </a:p>
        </p:txBody>
      </p:sp>
    </p:spTree>
    <p:extLst>
      <p:ext uri="{BB962C8B-B14F-4D97-AF65-F5344CB8AC3E}">
        <p14:creationId xmlns:p14="http://schemas.microsoft.com/office/powerpoint/2010/main" val="2138148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RE lessons, we will continue to teach Philosophy for Children to facilitate critical and deeper thinking and provide opportunities for children to practise these skills across the curriculum.  </a:t>
            </a:r>
          </a:p>
        </p:txBody>
      </p:sp>
      <p:sp>
        <p:nvSpPr>
          <p:cNvPr id="4" name="Slide Number Placeholder 3"/>
          <p:cNvSpPr>
            <a:spLocks noGrp="1"/>
          </p:cNvSpPr>
          <p:nvPr>
            <p:ph type="sldNum" sz="quarter" idx="10"/>
          </p:nvPr>
        </p:nvSpPr>
        <p:spPr/>
        <p:txBody>
          <a:bodyPr/>
          <a:lstStyle/>
          <a:p>
            <a:fld id="{2C161E7E-8C28-854E-B7A8-6061738ED3D5}" type="slidenum">
              <a:rPr lang="en-US" smtClean="0"/>
              <a:t>15</a:t>
            </a:fld>
            <a:endParaRPr lang="en-US"/>
          </a:p>
        </p:txBody>
      </p:sp>
    </p:spTree>
    <p:extLst>
      <p:ext uri="{BB962C8B-B14F-4D97-AF65-F5344CB8AC3E}">
        <p14:creationId xmlns:p14="http://schemas.microsoft.com/office/powerpoint/2010/main" val="648990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RE lessons, we will continue to teach Philosophy for Children to facilitate critical and deeper thinking and provide opportunities for children to practise these skills across the curriculum.  </a:t>
            </a:r>
          </a:p>
        </p:txBody>
      </p:sp>
      <p:sp>
        <p:nvSpPr>
          <p:cNvPr id="4" name="Slide Number Placeholder 3"/>
          <p:cNvSpPr>
            <a:spLocks noGrp="1"/>
          </p:cNvSpPr>
          <p:nvPr>
            <p:ph type="sldNum" sz="quarter" idx="10"/>
          </p:nvPr>
        </p:nvSpPr>
        <p:spPr/>
        <p:txBody>
          <a:bodyPr/>
          <a:lstStyle/>
          <a:p>
            <a:fld id="{2C161E7E-8C28-854E-B7A8-6061738ED3D5}" type="slidenum">
              <a:rPr lang="en-US" smtClean="0"/>
              <a:t>16</a:t>
            </a:fld>
            <a:endParaRPr lang="en-US"/>
          </a:p>
        </p:txBody>
      </p:sp>
    </p:spTree>
    <p:extLst>
      <p:ext uri="{BB962C8B-B14F-4D97-AF65-F5344CB8AC3E}">
        <p14:creationId xmlns:p14="http://schemas.microsoft.com/office/powerpoint/2010/main" val="898732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Mr</a:t>
            </a:r>
            <a:r>
              <a:rPr lang="en-US" baseline="0" dirty="0"/>
              <a:t> smith - I will hand over and collect the children at the end of the day on Wednesday. </a:t>
            </a:r>
          </a:p>
          <a:p>
            <a:endParaRPr lang="en-US" baseline="0" dirty="0"/>
          </a:p>
          <a:p>
            <a:r>
              <a:rPr lang="en-US" baseline="0" dirty="0"/>
              <a:t>All </a:t>
            </a:r>
            <a:r>
              <a:rPr lang="en-US" baseline="0" dirty="0" err="1"/>
              <a:t>chidlren</a:t>
            </a:r>
            <a:r>
              <a:rPr lang="en-US" baseline="0" dirty="0"/>
              <a:t> will get the </a:t>
            </a:r>
            <a:r>
              <a:rPr lang="en-US" baseline="0" dirty="0" err="1"/>
              <a:t>oppourtunity</a:t>
            </a:r>
            <a:r>
              <a:rPr lang="en-US" baseline="0" dirty="0"/>
              <a:t> to participate in district sport events if they want to </a:t>
            </a:r>
            <a:r>
              <a:rPr lang="mr-IN" baseline="0" dirty="0"/>
              <a:t>–</a:t>
            </a:r>
            <a:r>
              <a:rPr lang="en-US" baseline="0" dirty="0"/>
              <a:t> so don</a:t>
            </a:r>
            <a:r>
              <a:rPr lang="mr-IN" baseline="0" dirty="0"/>
              <a:t>’</a:t>
            </a:r>
            <a:r>
              <a:rPr lang="en-US" baseline="0" dirty="0"/>
              <a:t>t worry if your child </a:t>
            </a:r>
            <a:r>
              <a:rPr lang="en-US" baseline="0" dirty="0" err="1"/>
              <a:t>isnt</a:t>
            </a:r>
            <a:r>
              <a:rPr lang="en-US" baseline="0" dirty="0"/>
              <a:t> picked for something right away. </a:t>
            </a:r>
            <a:r>
              <a:rPr lang="en-US" baseline="0" dirty="0" err="1"/>
              <a:t>Mr</a:t>
            </a:r>
            <a:r>
              <a:rPr lang="en-US" baseline="0" dirty="0"/>
              <a:t> Smith is in charge of picking the children for this.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17</a:t>
            </a:fld>
            <a:endParaRPr lang="en-US"/>
          </a:p>
        </p:txBody>
      </p:sp>
    </p:spTree>
    <p:extLst>
      <p:ext uri="{BB962C8B-B14F-4D97-AF65-F5344CB8AC3E}">
        <p14:creationId xmlns:p14="http://schemas.microsoft.com/office/powerpoint/2010/main" val="66443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Navy/blue tracksuit bottoms - important for the winter months</a:t>
            </a:r>
          </a:p>
          <a:p>
            <a:r>
              <a:rPr lang="en-US" dirty="0"/>
              <a:t>Trainers </a:t>
            </a:r>
            <a:r>
              <a:rPr lang="mr-IN" dirty="0"/>
              <a:t>–</a:t>
            </a:r>
            <a:r>
              <a:rPr lang="en-US" dirty="0"/>
              <a:t> not </a:t>
            </a:r>
            <a:r>
              <a:rPr lang="en-US" dirty="0" err="1"/>
              <a:t>plimpsoles</a:t>
            </a:r>
            <a:r>
              <a:rPr lang="en-US" dirty="0"/>
              <a:t> for outdoor PE</a:t>
            </a:r>
          </a:p>
          <a:p>
            <a:r>
              <a:rPr lang="en-US" dirty="0"/>
              <a:t>Spare socks </a:t>
            </a:r>
            <a:r>
              <a:rPr lang="mr-IN" dirty="0"/>
              <a:t>–</a:t>
            </a:r>
            <a:r>
              <a:rPr lang="en-US" dirty="0"/>
              <a:t> girls will not be allowed to do PE in their tights</a:t>
            </a:r>
          </a:p>
          <a:p>
            <a:r>
              <a:rPr lang="en-US" dirty="0"/>
              <a:t>Earrings </a:t>
            </a:r>
            <a:r>
              <a:rPr lang="mr-IN" dirty="0"/>
              <a:t>–</a:t>
            </a:r>
            <a:r>
              <a:rPr lang="en-US" dirty="0"/>
              <a:t> please</a:t>
            </a:r>
            <a:r>
              <a:rPr lang="en-US" baseline="0" dirty="0"/>
              <a:t> encourage the girls to learn to take their earrings out on their own as much as possible, we advise that children do not do PE in their earrings, although we know this </a:t>
            </a:r>
            <a:r>
              <a:rPr lang="en-US" baseline="0" dirty="0" err="1"/>
              <a:t>isnt</a:t>
            </a:r>
            <a:r>
              <a:rPr lang="en-US" baseline="0" dirty="0"/>
              <a:t> always possible.</a:t>
            </a:r>
          </a:p>
          <a:p>
            <a:endParaRPr lang="en-US" baseline="0" dirty="0"/>
          </a:p>
          <a:p>
            <a:r>
              <a:rPr lang="en-US" baseline="0" dirty="0"/>
              <a:t>If anyone has any spare or old PE that they don</a:t>
            </a:r>
            <a:r>
              <a:rPr lang="mr-IN" baseline="0" dirty="0"/>
              <a:t>’</a:t>
            </a:r>
            <a:r>
              <a:rPr lang="en-US" baseline="0" dirty="0"/>
              <a:t>t need anymore, could they please bring it in to have as a class spare.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18</a:t>
            </a:fld>
            <a:endParaRPr lang="en-US"/>
          </a:p>
        </p:txBody>
      </p:sp>
    </p:spTree>
    <p:extLst>
      <p:ext uri="{BB962C8B-B14F-4D97-AF65-F5344CB8AC3E}">
        <p14:creationId xmlns:p14="http://schemas.microsoft.com/office/powerpoint/2010/main" val="2883726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Animals </a:t>
            </a:r>
            <a:r>
              <a:rPr lang="en-US" dirty="0" err="1"/>
              <a:t>inc</a:t>
            </a:r>
            <a:r>
              <a:rPr lang="en-US" baseline="0" dirty="0"/>
              <a:t> - children have designed a character who </a:t>
            </a:r>
            <a:r>
              <a:rPr lang="en-US" baseline="0" dirty="0" err="1"/>
              <a:t>doesn</a:t>
            </a:r>
            <a:r>
              <a:rPr lang="mr-IN" baseline="0" dirty="0"/>
              <a:t>’</a:t>
            </a:r>
            <a:r>
              <a:rPr lang="en-US" baseline="0" dirty="0"/>
              <a:t>t eat </a:t>
            </a:r>
            <a:r>
              <a:rPr lang="mr-IN" baseline="0" dirty="0"/>
              <a:t>–</a:t>
            </a:r>
            <a:r>
              <a:rPr lang="en-US" baseline="0" dirty="0"/>
              <a:t> but gets their energy and food from other sources.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19</a:t>
            </a:fld>
            <a:endParaRPr lang="en-US"/>
          </a:p>
        </p:txBody>
      </p:sp>
    </p:spTree>
    <p:extLst>
      <p:ext uri="{BB962C8B-B14F-4D97-AF65-F5344CB8AC3E}">
        <p14:creationId xmlns:p14="http://schemas.microsoft.com/office/powerpoint/2010/main" val="1673309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20</a:t>
            </a:fld>
            <a:endParaRPr lang="en-US"/>
          </a:p>
        </p:txBody>
      </p:sp>
    </p:spTree>
    <p:extLst>
      <p:ext uri="{BB962C8B-B14F-4D97-AF65-F5344CB8AC3E}">
        <p14:creationId xmlns:p14="http://schemas.microsoft.com/office/powerpoint/2010/main" val="1182547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2</a:t>
            </a:fld>
            <a:endParaRPr lang="en-US"/>
          </a:p>
        </p:txBody>
      </p:sp>
    </p:spTree>
    <p:extLst>
      <p:ext uri="{BB962C8B-B14F-4D97-AF65-F5344CB8AC3E}">
        <p14:creationId xmlns:p14="http://schemas.microsoft.com/office/powerpoint/2010/main" val="1873762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21</a:t>
            </a:fld>
            <a:endParaRPr lang="en-US"/>
          </a:p>
        </p:txBody>
      </p:sp>
    </p:spTree>
    <p:extLst>
      <p:ext uri="{BB962C8B-B14F-4D97-AF65-F5344CB8AC3E}">
        <p14:creationId xmlns:p14="http://schemas.microsoft.com/office/powerpoint/2010/main" val="412051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dirty="0"/>
              <a:t>If you have any special knowledge or expertise in any of these topics, please feel free to let me know!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dirty="0"/>
          </a:p>
          <a:p>
            <a:pPr lvl="1"/>
            <a:r>
              <a:rPr lang="en-GB" dirty="0"/>
              <a:t>They will also be learning about the discovery of Tutankhamun, creating their own version of his Death Mask and will learn to write sentences in Hieroglyphics. </a:t>
            </a:r>
          </a:p>
          <a:p>
            <a:pPr lvl="1"/>
            <a:r>
              <a:rPr lang="en-GB" dirty="0"/>
              <a:t>In the next few weeks the children will be bringing home their own mummified apple, which we have started to mummify using similar techniques to the Egyptians. We will also be making bread using an Ancient Egyptian recipe. </a:t>
            </a:r>
          </a:p>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22</a:t>
            </a:fld>
            <a:endParaRPr lang="en-US"/>
          </a:p>
        </p:txBody>
      </p:sp>
    </p:spTree>
    <p:extLst>
      <p:ext uri="{BB962C8B-B14F-4D97-AF65-F5344CB8AC3E}">
        <p14:creationId xmlns:p14="http://schemas.microsoft.com/office/powerpoint/2010/main" val="1099738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dirty="0"/>
              <a:t>This</a:t>
            </a:r>
            <a:r>
              <a:rPr lang="en-GB" baseline="0" dirty="0"/>
              <a:t> year at Nutfield Church, our expressive arts program will be linked with our KUW topic. So this term we will be: </a:t>
            </a:r>
            <a:endParaRPr lang="en-GB" dirty="0"/>
          </a:p>
          <a:p>
            <a:endParaRPr lang="en-US" dirty="0"/>
          </a:p>
          <a:p>
            <a:endParaRPr lang="en-US" dirty="0"/>
          </a:p>
          <a:p>
            <a:r>
              <a:rPr lang="en-US" dirty="0"/>
              <a:t>We will also be focusing</a:t>
            </a:r>
            <a:r>
              <a:rPr lang="en-US" baseline="0" dirty="0"/>
              <a:t> on </a:t>
            </a:r>
            <a:r>
              <a:rPr lang="en-US" baseline="0" dirty="0" err="1"/>
              <a:t>scultpure</a:t>
            </a:r>
            <a:r>
              <a:rPr lang="en-US" baseline="0" dirty="0"/>
              <a:t>, collage, printing and textiles this year.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24</a:t>
            </a:fld>
            <a:endParaRPr lang="en-US"/>
          </a:p>
        </p:txBody>
      </p:sp>
    </p:spTree>
    <p:extLst>
      <p:ext uri="{BB962C8B-B14F-4D97-AF65-F5344CB8AC3E}">
        <p14:creationId xmlns:p14="http://schemas.microsoft.com/office/powerpoint/2010/main" val="934770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write</a:t>
            </a:r>
            <a:r>
              <a:rPr lang="en-GB" baseline="0" dirty="0"/>
              <a:t> comment in reading record book</a:t>
            </a:r>
          </a:p>
          <a:p>
            <a:r>
              <a:rPr lang="en-GB" baseline="0" dirty="0" err="1"/>
              <a:t>Responsibitly</a:t>
            </a:r>
            <a:r>
              <a:rPr lang="en-GB" baseline="0" dirty="0"/>
              <a:t> – children responsible for taking books home – we are reminding them as getting ready to go home</a:t>
            </a:r>
            <a:endParaRPr lang="en-GB" dirty="0"/>
          </a:p>
        </p:txBody>
      </p:sp>
      <p:sp>
        <p:nvSpPr>
          <p:cNvPr id="4" name="Slide Number Placeholder 3"/>
          <p:cNvSpPr>
            <a:spLocks noGrp="1"/>
          </p:cNvSpPr>
          <p:nvPr>
            <p:ph type="sldNum" sz="quarter" idx="10"/>
          </p:nvPr>
        </p:nvSpPr>
        <p:spPr/>
        <p:txBody>
          <a:bodyPr/>
          <a:lstStyle/>
          <a:p>
            <a:fld id="{2C161E7E-8C28-854E-B7A8-6061738ED3D5}" type="slidenum">
              <a:rPr lang="en-US" smtClean="0"/>
              <a:t>26</a:t>
            </a:fld>
            <a:endParaRPr lang="en-US"/>
          </a:p>
        </p:txBody>
      </p:sp>
    </p:spTree>
    <p:extLst>
      <p:ext uri="{BB962C8B-B14F-4D97-AF65-F5344CB8AC3E}">
        <p14:creationId xmlns:p14="http://schemas.microsoft.com/office/powerpoint/2010/main" val="4219893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write</a:t>
            </a:r>
            <a:r>
              <a:rPr lang="en-GB" baseline="0" dirty="0"/>
              <a:t> comment in reading record book</a:t>
            </a:r>
          </a:p>
          <a:p>
            <a:r>
              <a:rPr lang="en-GB" baseline="0" dirty="0" err="1"/>
              <a:t>Responsibitly</a:t>
            </a:r>
            <a:r>
              <a:rPr lang="en-GB" baseline="0" dirty="0"/>
              <a:t> – children responsible for taking books home – we are reminding them as getting ready to go home</a:t>
            </a:r>
            <a:endParaRPr lang="en-GB" dirty="0"/>
          </a:p>
        </p:txBody>
      </p:sp>
      <p:sp>
        <p:nvSpPr>
          <p:cNvPr id="4" name="Slide Number Placeholder 3"/>
          <p:cNvSpPr>
            <a:spLocks noGrp="1"/>
          </p:cNvSpPr>
          <p:nvPr>
            <p:ph type="sldNum" sz="quarter" idx="10"/>
          </p:nvPr>
        </p:nvSpPr>
        <p:spPr/>
        <p:txBody>
          <a:bodyPr/>
          <a:lstStyle/>
          <a:p>
            <a:fld id="{2C161E7E-8C28-854E-B7A8-6061738ED3D5}" type="slidenum">
              <a:rPr lang="en-US" smtClean="0"/>
              <a:t>27</a:t>
            </a:fld>
            <a:endParaRPr lang="en-US"/>
          </a:p>
        </p:txBody>
      </p:sp>
    </p:spTree>
    <p:extLst>
      <p:ext uri="{BB962C8B-B14F-4D97-AF65-F5344CB8AC3E}">
        <p14:creationId xmlns:p14="http://schemas.microsoft.com/office/powerpoint/2010/main" val="2034974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Upper School, children are not provided with a snack for </a:t>
            </a:r>
            <a:r>
              <a:rPr lang="en-GB" dirty="0" err="1"/>
              <a:t>breaktime</a:t>
            </a:r>
            <a:r>
              <a:rPr lang="en-GB" dirty="0"/>
              <a:t>. </a:t>
            </a:r>
          </a:p>
          <a:p>
            <a:r>
              <a:rPr lang="en-GB" dirty="0"/>
              <a:t>Please include a healthy snack for the children in their school bags. </a:t>
            </a:r>
          </a:p>
          <a:p>
            <a:r>
              <a:rPr lang="en-GB" dirty="0"/>
              <a:t>We don</a:t>
            </a:r>
            <a:r>
              <a:rPr lang="mr-IN" dirty="0"/>
              <a:t>’</a:t>
            </a:r>
            <a:r>
              <a:rPr lang="en-GB" dirty="0"/>
              <a:t>t have a water fountain in the Upper School, so all children will need a named water bottle. </a:t>
            </a:r>
          </a:p>
          <a:p>
            <a:r>
              <a:rPr lang="en-GB" dirty="0"/>
              <a:t>There are a few cups if</a:t>
            </a:r>
            <a:r>
              <a:rPr lang="en-GB" baseline="0" dirty="0"/>
              <a:t> the children forget in the morning. </a:t>
            </a:r>
            <a:endParaRPr lang="en-GB" dirty="0"/>
          </a:p>
        </p:txBody>
      </p:sp>
      <p:sp>
        <p:nvSpPr>
          <p:cNvPr id="4" name="Slide Number Placeholder 3"/>
          <p:cNvSpPr>
            <a:spLocks noGrp="1"/>
          </p:cNvSpPr>
          <p:nvPr>
            <p:ph type="sldNum" sz="quarter" idx="10"/>
          </p:nvPr>
        </p:nvSpPr>
        <p:spPr/>
        <p:txBody>
          <a:bodyPr/>
          <a:lstStyle/>
          <a:p>
            <a:fld id="{2C161E7E-8C28-854E-B7A8-6061738ED3D5}" type="slidenum">
              <a:rPr lang="en-US" smtClean="0"/>
              <a:t>28</a:t>
            </a:fld>
            <a:endParaRPr lang="en-US"/>
          </a:p>
        </p:txBody>
      </p:sp>
    </p:spTree>
    <p:extLst>
      <p:ext uri="{BB962C8B-B14F-4D97-AF65-F5344CB8AC3E}">
        <p14:creationId xmlns:p14="http://schemas.microsoft.com/office/powerpoint/2010/main" val="2404529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29</a:t>
            </a:fld>
            <a:endParaRPr lang="en-US"/>
          </a:p>
        </p:txBody>
      </p:sp>
    </p:spTree>
    <p:extLst>
      <p:ext uri="{BB962C8B-B14F-4D97-AF65-F5344CB8AC3E}">
        <p14:creationId xmlns:p14="http://schemas.microsoft.com/office/powerpoint/2010/main" val="1126710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3</a:t>
            </a:fld>
            <a:endParaRPr lang="en-US"/>
          </a:p>
        </p:txBody>
      </p:sp>
    </p:spTree>
    <p:extLst>
      <p:ext uri="{BB962C8B-B14F-4D97-AF65-F5344CB8AC3E}">
        <p14:creationId xmlns:p14="http://schemas.microsoft.com/office/powerpoint/2010/main" val="3434106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English lessons will centre around a variety of high quality texts, which will enable the children to explore a vast range of genres and concepts. We</a:t>
            </a:r>
            <a:r>
              <a:rPr lang="en-GB" sz="1200" kern="1200" baseline="0" dirty="0">
                <a:solidFill>
                  <a:schemeClr val="tx1"/>
                </a:solidFill>
                <a:effectLst/>
                <a:latin typeface="+mn-lt"/>
                <a:ea typeface="+mn-ea"/>
                <a:cs typeface="+mn-cs"/>
              </a:rPr>
              <a:t> study a different book every half term.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 must stress that you don</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t go and buy or read the books once it is revealed what they are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the scheme of work revolves around mystery and as a class we work through the book to enable the children to be creative as possible. For example, until Monday, we had only read 1 paragraph of The Pied Piper.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to reading and writing, English will be taught through a range of different medias (drama, art and role play)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will be many an opportunity for the children to perform! The</a:t>
            </a:r>
            <a:r>
              <a:rPr lang="en-GB" sz="1200" kern="1200" baseline="0" dirty="0">
                <a:solidFill>
                  <a:schemeClr val="tx1"/>
                </a:solidFill>
                <a:effectLst/>
                <a:latin typeface="+mn-lt"/>
                <a:ea typeface="+mn-ea"/>
                <a:cs typeface="+mn-cs"/>
              </a:rPr>
              <a:t> picture is of the children being told their was a rat running under their feet.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there will also be a focus on grammar and punctuation and applying this to reading and writing, this will be done during English lessons and through Guided Reading sessions.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4</a:t>
            </a:fld>
            <a:endParaRPr lang="en-US"/>
          </a:p>
        </p:txBody>
      </p:sp>
    </p:spTree>
    <p:extLst>
      <p:ext uri="{BB962C8B-B14F-4D97-AF65-F5344CB8AC3E}">
        <p14:creationId xmlns:p14="http://schemas.microsoft.com/office/powerpoint/2010/main" val="450981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English lessons will centre around a variety of high quality texts, which will enable the children to explore a vast range of genres and concepts. We</a:t>
            </a:r>
            <a:r>
              <a:rPr lang="en-GB" sz="1200" kern="1200" baseline="0" dirty="0">
                <a:solidFill>
                  <a:schemeClr val="tx1"/>
                </a:solidFill>
                <a:effectLst/>
                <a:latin typeface="+mn-lt"/>
                <a:ea typeface="+mn-ea"/>
                <a:cs typeface="+mn-cs"/>
              </a:rPr>
              <a:t> study a different book every half term.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 must stress that you don</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t go and buy or read the books once it is revealed what they are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the scheme of work revolves around mystery and as a class we work through the book to enable the children to be creative as possible. For example, until Monday, we had only read 1 paragraph of The Pied Piper.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to reading and writing, English will be taught through a range of different medias (drama, art and role play)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will be many an opportunity for the children to perform! The</a:t>
            </a:r>
            <a:r>
              <a:rPr lang="en-GB" sz="1200" kern="1200" baseline="0" dirty="0">
                <a:solidFill>
                  <a:schemeClr val="tx1"/>
                </a:solidFill>
                <a:effectLst/>
                <a:latin typeface="+mn-lt"/>
                <a:ea typeface="+mn-ea"/>
                <a:cs typeface="+mn-cs"/>
              </a:rPr>
              <a:t> picture is of the children being told their was a rat running under their feet.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there will also be a focus on grammar and punctuation and applying this to reading and writing, this will be done during English lessons and through Guided Reading sessions.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5</a:t>
            </a:fld>
            <a:endParaRPr lang="en-US"/>
          </a:p>
        </p:txBody>
      </p:sp>
    </p:spTree>
    <p:extLst>
      <p:ext uri="{BB962C8B-B14F-4D97-AF65-F5344CB8AC3E}">
        <p14:creationId xmlns:p14="http://schemas.microsoft.com/office/powerpoint/2010/main" val="198605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English lessons will centre around a variety of high quality texts, which will enable the children to explore a vast range of genres and concepts. We</a:t>
            </a:r>
            <a:r>
              <a:rPr lang="en-GB" sz="1200" kern="1200" baseline="0" dirty="0">
                <a:solidFill>
                  <a:schemeClr val="tx1"/>
                </a:solidFill>
                <a:effectLst/>
                <a:latin typeface="+mn-lt"/>
                <a:ea typeface="+mn-ea"/>
                <a:cs typeface="+mn-cs"/>
              </a:rPr>
              <a:t> study a different book every half term.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 must stress that you don</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t go and buy or read the books once it is revealed what they are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the scheme of work revolves around mystery and as a class we work through the book to enable the children to be creative as possible. For example, until Monday, we had only read 1 paragraph of The Pied Piper.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to reading and writing, English will be taught through a range of different medias (drama, art and role play)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will be many an opportunity for the children to perform! The</a:t>
            </a:r>
            <a:r>
              <a:rPr lang="en-GB" sz="1200" kern="1200" baseline="0" dirty="0">
                <a:solidFill>
                  <a:schemeClr val="tx1"/>
                </a:solidFill>
                <a:effectLst/>
                <a:latin typeface="+mn-lt"/>
                <a:ea typeface="+mn-ea"/>
                <a:cs typeface="+mn-cs"/>
              </a:rPr>
              <a:t> picture is of the children being told their was a rat running under their feet.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there will also be a focus on grammar and punctuation and applying this to reading and writing, this will be done during English lessons and through Guided Reading sessions.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6</a:t>
            </a:fld>
            <a:endParaRPr lang="en-US"/>
          </a:p>
        </p:txBody>
      </p:sp>
    </p:spTree>
    <p:extLst>
      <p:ext uri="{BB962C8B-B14F-4D97-AF65-F5344CB8AC3E}">
        <p14:creationId xmlns:p14="http://schemas.microsoft.com/office/powerpoint/2010/main" val="269872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English lessons will centre around a variety of high quality texts, which will enable the children to explore a vast range of genres and concepts. We</a:t>
            </a:r>
            <a:r>
              <a:rPr lang="en-GB" sz="1200" kern="1200" baseline="0" dirty="0">
                <a:solidFill>
                  <a:schemeClr val="tx1"/>
                </a:solidFill>
                <a:effectLst/>
                <a:latin typeface="+mn-lt"/>
                <a:ea typeface="+mn-ea"/>
                <a:cs typeface="+mn-cs"/>
              </a:rPr>
              <a:t> study a different book every half term.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 must stress that you don</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t go and buy or read the books once it is revealed what they are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the scheme of work revolves around mystery and as a class we work through the book to enable the children to be creative as possible. For example, until Monday, we had only read 1 paragraph of The Pied Piper.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to reading and writing, English will be taught through a range of different medias (drama, art and role play)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will be many an opportunity for the children to perform! The</a:t>
            </a:r>
            <a:r>
              <a:rPr lang="en-GB" sz="1200" kern="1200" baseline="0" dirty="0">
                <a:solidFill>
                  <a:schemeClr val="tx1"/>
                </a:solidFill>
                <a:effectLst/>
                <a:latin typeface="+mn-lt"/>
                <a:ea typeface="+mn-ea"/>
                <a:cs typeface="+mn-cs"/>
              </a:rPr>
              <a:t> picture is of the children being told their was a rat running under their feet.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there will also be a focus on grammar and punctuation and applying this to reading and writing, this will be done during English lessons and through Guided Reading sessions.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7</a:t>
            </a:fld>
            <a:endParaRPr lang="en-US"/>
          </a:p>
        </p:txBody>
      </p:sp>
    </p:spTree>
    <p:extLst>
      <p:ext uri="{BB962C8B-B14F-4D97-AF65-F5344CB8AC3E}">
        <p14:creationId xmlns:p14="http://schemas.microsoft.com/office/powerpoint/2010/main" val="4273788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a:t>
            </a:r>
            <a:r>
              <a:rPr lang="en-GB" sz="1200" kern="1200" baseline="0" dirty="0">
                <a:solidFill>
                  <a:schemeClr val="tx1"/>
                </a:solidFill>
                <a:effectLst/>
                <a:latin typeface="+mn-lt"/>
                <a:ea typeface="+mn-ea"/>
                <a:cs typeface="+mn-cs"/>
              </a:rPr>
              <a:t> the Upper school, we have daily guided reading sessions. </a:t>
            </a:r>
          </a:p>
          <a:p>
            <a:r>
              <a:rPr lang="en-GB" sz="1200" kern="1200" baseline="0" dirty="0">
                <a:solidFill>
                  <a:schemeClr val="tx1"/>
                </a:solidFill>
                <a:effectLst/>
                <a:latin typeface="+mn-lt"/>
                <a:ea typeface="+mn-ea"/>
                <a:cs typeface="+mn-cs"/>
              </a:rPr>
              <a:t>Carousel. Children to work with me on GR. LW on independent reading. Handwriting and a follow up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using the info from sessions with me and creating their own version or response. Children MUST have their reading log in school everyday. </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All children are expected to read regularly at home and we ask that yellow reading diaries live in book bags so they can be accessed at school and at home.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Year</a:t>
            </a:r>
            <a:r>
              <a:rPr lang="en-GB" sz="1200" kern="1200" baseline="0" dirty="0">
                <a:solidFill>
                  <a:schemeClr val="tx1"/>
                </a:solidFill>
                <a:effectLst/>
                <a:latin typeface="+mn-lt"/>
                <a:ea typeface="+mn-ea"/>
                <a:cs typeface="+mn-cs"/>
              </a:rPr>
              <a:t> 3, it is expected that the c</a:t>
            </a:r>
            <a:r>
              <a:rPr lang="en-GB" sz="1200" kern="1200" dirty="0">
                <a:solidFill>
                  <a:schemeClr val="tx1"/>
                </a:solidFill>
                <a:effectLst/>
                <a:latin typeface="+mn-lt"/>
                <a:ea typeface="+mn-ea"/>
                <a:cs typeface="+mn-cs"/>
              </a:rPr>
              <a:t>hildren write their own comments on what they have read, and please do ensure these are signed regularly by you. These will be checked weekly.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might</a:t>
            </a:r>
            <a:r>
              <a:rPr lang="en-GB" sz="1200" kern="1200" baseline="0" dirty="0">
                <a:solidFill>
                  <a:schemeClr val="tx1"/>
                </a:solidFill>
                <a:effectLst/>
                <a:latin typeface="+mn-lt"/>
                <a:ea typeface="+mn-ea"/>
                <a:cs typeface="+mn-cs"/>
              </a:rPr>
              <a:t> be they are reading a magazine, comic, fiction, non-</a:t>
            </a:r>
            <a:r>
              <a:rPr lang="en-GB" sz="1200" kern="1200" baseline="0" dirty="0" err="1">
                <a:solidFill>
                  <a:schemeClr val="tx1"/>
                </a:solidFill>
                <a:effectLst/>
                <a:latin typeface="+mn-lt"/>
                <a:ea typeface="+mn-ea"/>
                <a:cs typeface="+mn-cs"/>
              </a:rPr>
              <a:t>ficiton</a:t>
            </a:r>
            <a:r>
              <a:rPr lang="en-GB" sz="1200" kern="1200" baseline="0" dirty="0">
                <a:solidFill>
                  <a:schemeClr val="tx1"/>
                </a:solidFill>
                <a:effectLst/>
                <a:latin typeface="+mn-lt"/>
                <a:ea typeface="+mn-ea"/>
                <a:cs typeface="+mn-cs"/>
              </a:rPr>
              <a:t>, the news. ANYTHING.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161E7E-8C28-854E-B7A8-6061738ED3D5}" type="slidenum">
              <a:rPr lang="en-US" smtClean="0"/>
              <a:t>9</a:t>
            </a:fld>
            <a:endParaRPr lang="en-US"/>
          </a:p>
        </p:txBody>
      </p:sp>
    </p:spTree>
    <p:extLst>
      <p:ext uri="{BB962C8B-B14F-4D97-AF65-F5344CB8AC3E}">
        <p14:creationId xmlns:p14="http://schemas.microsoft.com/office/powerpoint/2010/main" val="2397642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a:t>
            </a:r>
            <a:r>
              <a:rPr lang="en-GB" sz="1200" kern="1200" baseline="0" dirty="0">
                <a:solidFill>
                  <a:schemeClr val="tx1"/>
                </a:solidFill>
                <a:effectLst/>
                <a:latin typeface="+mn-lt"/>
                <a:ea typeface="+mn-ea"/>
                <a:cs typeface="+mn-cs"/>
              </a:rPr>
              <a:t> the Upper school, we have daily guided reading sessions. </a:t>
            </a:r>
          </a:p>
          <a:p>
            <a:r>
              <a:rPr lang="en-GB" sz="1200" kern="1200" baseline="0" dirty="0">
                <a:solidFill>
                  <a:schemeClr val="tx1"/>
                </a:solidFill>
                <a:effectLst/>
                <a:latin typeface="+mn-lt"/>
                <a:ea typeface="+mn-ea"/>
                <a:cs typeface="+mn-cs"/>
              </a:rPr>
              <a:t>Carousel. Children to work with me on GR. LW on independent reading. Handwriting and a follow up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using the info from sessions with me and creating their own version or response. Children MUST have their reading log in school everyday. </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All children are expected to read regularly at home and we ask that yellow reading diaries live in book bags so they can be accessed at school and at home.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Year</a:t>
            </a:r>
            <a:r>
              <a:rPr lang="en-GB" sz="1200" kern="1200" baseline="0" dirty="0">
                <a:solidFill>
                  <a:schemeClr val="tx1"/>
                </a:solidFill>
                <a:effectLst/>
                <a:latin typeface="+mn-lt"/>
                <a:ea typeface="+mn-ea"/>
                <a:cs typeface="+mn-cs"/>
              </a:rPr>
              <a:t> 3, it is expected that the c</a:t>
            </a:r>
            <a:r>
              <a:rPr lang="en-GB" sz="1200" kern="1200" dirty="0">
                <a:solidFill>
                  <a:schemeClr val="tx1"/>
                </a:solidFill>
                <a:effectLst/>
                <a:latin typeface="+mn-lt"/>
                <a:ea typeface="+mn-ea"/>
                <a:cs typeface="+mn-cs"/>
              </a:rPr>
              <a:t>hildren write their own comments on what they have read, and please do ensure these are signed regularly by you. These will be checked weekly.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might</a:t>
            </a:r>
            <a:r>
              <a:rPr lang="en-GB" sz="1200" kern="1200" baseline="0" dirty="0">
                <a:solidFill>
                  <a:schemeClr val="tx1"/>
                </a:solidFill>
                <a:effectLst/>
                <a:latin typeface="+mn-lt"/>
                <a:ea typeface="+mn-ea"/>
                <a:cs typeface="+mn-cs"/>
              </a:rPr>
              <a:t> be they are reading a magazine, comic, fiction, non-</a:t>
            </a:r>
            <a:r>
              <a:rPr lang="en-GB" sz="1200" kern="1200" baseline="0" dirty="0" err="1">
                <a:solidFill>
                  <a:schemeClr val="tx1"/>
                </a:solidFill>
                <a:effectLst/>
                <a:latin typeface="+mn-lt"/>
                <a:ea typeface="+mn-ea"/>
                <a:cs typeface="+mn-cs"/>
              </a:rPr>
              <a:t>ficiton</a:t>
            </a:r>
            <a:r>
              <a:rPr lang="en-GB" sz="1200" kern="1200" baseline="0" dirty="0">
                <a:solidFill>
                  <a:schemeClr val="tx1"/>
                </a:solidFill>
                <a:effectLst/>
                <a:latin typeface="+mn-lt"/>
                <a:ea typeface="+mn-ea"/>
                <a:cs typeface="+mn-cs"/>
              </a:rPr>
              <a:t>, the news. ANYTHING.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161E7E-8C28-854E-B7A8-6061738ED3D5}" type="slidenum">
              <a:rPr lang="en-US" smtClean="0"/>
              <a:t>10</a:t>
            </a:fld>
            <a:endParaRPr lang="en-US"/>
          </a:p>
        </p:txBody>
      </p:sp>
    </p:spTree>
    <p:extLst>
      <p:ext uri="{BB962C8B-B14F-4D97-AF65-F5344CB8AC3E}">
        <p14:creationId xmlns:p14="http://schemas.microsoft.com/office/powerpoint/2010/main" val="844141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ECD19FB2-3AAB-4D03-B13A-2960828C78E3}" type="datetimeFigureOut">
              <a:rPr lang="en-US" smtClean="0"/>
              <a:t>9/8/2023</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en-US"/>
              <a:t>
              </a:t>
            </a:r>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6D22F896-40B5-4ADD-8801-0D06FADFA095}"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9/8/2023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9/8/2023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5663247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9/8/2023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9/8/2023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9/8/2023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9/8/2023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9/8/2023</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9/8/2023</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9/8/2023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9/8/2023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51CF1133-3259-4C45-BABA-5B62D9C6F78D}" type="datetimeFigureOut">
              <a:rPr lang="en-US" smtClean="0"/>
              <a:t>9/8/2023</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938334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808" y="781057"/>
            <a:ext cx="9418320" cy="4041648"/>
          </a:xfrm>
        </p:spPr>
        <p:txBody>
          <a:bodyPr>
            <a:normAutofit/>
          </a:bodyPr>
          <a:lstStyle/>
          <a:p>
            <a:r>
              <a:rPr lang="en-US" sz="5000" dirty="0"/>
              <a:t>Staff</a:t>
            </a:r>
          </a:p>
        </p:txBody>
      </p:sp>
      <p:sp>
        <p:nvSpPr>
          <p:cNvPr id="3" name="Content Placeholder 2"/>
          <p:cNvSpPr>
            <a:spLocks noGrp="1"/>
          </p:cNvSpPr>
          <p:nvPr>
            <p:ph type="body" idx="1"/>
          </p:nvPr>
        </p:nvSpPr>
        <p:spPr/>
        <p:txBody>
          <a:bodyPr>
            <a:normAutofit/>
          </a:bodyPr>
          <a:lstStyle/>
          <a:p>
            <a:r>
              <a:rPr lang="en-US" dirty="0" err="1"/>
              <a:t>Mr</a:t>
            </a:r>
            <a:r>
              <a:rPr lang="en-US" dirty="0"/>
              <a:t> Sparrow</a:t>
            </a:r>
          </a:p>
          <a:p>
            <a:r>
              <a:rPr lang="en-US" dirty="0" err="1"/>
              <a:t>Mrs</a:t>
            </a:r>
            <a:r>
              <a:rPr lang="en-US" dirty="0"/>
              <a:t> Benjamin</a:t>
            </a:r>
          </a:p>
          <a:p>
            <a:r>
              <a:rPr lang="en-US"/>
              <a:t>Mr </a:t>
            </a:r>
            <a:r>
              <a:rPr lang="en-US" dirty="0"/>
              <a:t>Peluso </a:t>
            </a:r>
          </a:p>
        </p:txBody>
      </p:sp>
      <p:sp>
        <p:nvSpPr>
          <p:cNvPr id="4" name="Title 1"/>
          <p:cNvSpPr txBox="1">
            <a:spLocks/>
          </p:cNvSpPr>
          <p:nvPr/>
        </p:nvSpPr>
        <p:spPr>
          <a:xfrm>
            <a:off x="3047188" y="1699228"/>
            <a:ext cx="5847687" cy="1641490"/>
          </a:xfrm>
          <a:prstGeom prst="rect">
            <a:avLst/>
          </a:prstGeom>
        </p:spPr>
        <p:txBody>
          <a:bodyPr vert="horz" lIns="91440" tIns="45720" rIns="91440" bIns="45720" rtlCol="0" anchor="b">
            <a:prstTxWarp prst="textArchUp">
              <a:avLst/>
            </a:prstTxWarp>
            <a:normAutofit/>
          </a:bodyPr>
          <a:lstStyle>
            <a:lvl1pPr algn="l" defTabSz="914400" rtl="0" eaLnBrk="1" latinLnBrk="0" hangingPunct="1">
              <a:lnSpc>
                <a:spcPct val="85000"/>
              </a:lnSpc>
              <a:spcBef>
                <a:spcPct val="0"/>
              </a:spcBef>
              <a:buNone/>
              <a:defRPr sz="7200" b="0" kern="1200" spc="-50" baseline="0">
                <a:solidFill>
                  <a:schemeClr val="tx1"/>
                </a:solidFill>
                <a:latin typeface="+mj-lt"/>
                <a:ea typeface="+mj-ea"/>
                <a:cs typeface="+mj-cs"/>
              </a:defRPr>
            </a:lvl1pPr>
          </a:lstStyle>
          <a:p>
            <a:r>
              <a:rPr lang="en-US" dirty="0">
                <a:latin typeface="Calibri" charset="0"/>
                <a:ea typeface="Calibri" charset="0"/>
                <a:cs typeface="Calibri" charset="0"/>
              </a:rPr>
              <a:t>Welcome to Year 5!</a:t>
            </a:r>
          </a:p>
        </p:txBody>
      </p:sp>
      <p:pic>
        <p:nvPicPr>
          <p:cNvPr id="1026" name="Picture 2" descr="Number 5 in numerology - BabyCentre UK">
            <a:extLst>
              <a:ext uri="{FF2B5EF4-FFF2-40B4-BE49-F238E27FC236}">
                <a16:creationId xmlns:a16="http://schemas.microsoft.com/office/drawing/2014/main" id="{7E28EBDF-64DD-40D0-B404-2DFDF8EF94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863" t="-509"/>
          <a:stretch/>
        </p:blipFill>
        <p:spPr bwMode="auto">
          <a:xfrm>
            <a:off x="3761448" y="2234808"/>
            <a:ext cx="4669104" cy="3671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072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a:t>
            </a:r>
          </a:p>
        </p:txBody>
      </p:sp>
      <p:sp>
        <p:nvSpPr>
          <p:cNvPr id="3" name="Content Placeholder 2"/>
          <p:cNvSpPr>
            <a:spLocks noGrp="1"/>
          </p:cNvSpPr>
          <p:nvPr>
            <p:ph type="body" idx="1"/>
          </p:nvPr>
        </p:nvSpPr>
        <p:spPr/>
        <p:txBody>
          <a:bodyPr>
            <a:normAutofit fontScale="32500" lnSpcReduction="20000"/>
          </a:bodyPr>
          <a:lstStyle/>
          <a:p>
            <a:r>
              <a:rPr lang="en-US" dirty="0"/>
              <a:t>Daily Guided Reading sessions. </a:t>
            </a:r>
          </a:p>
          <a:p>
            <a:endParaRPr lang="en-US" dirty="0"/>
          </a:p>
          <a:p>
            <a:pPr marL="0" indent="0">
              <a:buNone/>
            </a:pPr>
            <a:endParaRPr lang="en-US" dirty="0"/>
          </a:p>
          <a:p>
            <a:r>
              <a:rPr lang="en-US" dirty="0"/>
              <a:t>Children will all read with </a:t>
            </a:r>
            <a:r>
              <a:rPr lang="en-US" dirty="0" err="1"/>
              <a:t>Mr</a:t>
            </a:r>
            <a:r>
              <a:rPr lang="en-US" dirty="0"/>
              <a:t> Cook once a week</a:t>
            </a:r>
          </a:p>
          <a:p>
            <a:r>
              <a:rPr lang="en-US" dirty="0"/>
              <a:t>It is important for the children to read for 20 minutes daily at home. </a:t>
            </a:r>
          </a:p>
          <a:p>
            <a:r>
              <a:rPr lang="en-US" dirty="0"/>
              <a:t>It is not important what the children are reading, as long as they are reading! </a:t>
            </a:r>
          </a:p>
          <a:p>
            <a:endParaRPr lang="en-US" dirty="0"/>
          </a:p>
        </p:txBody>
      </p:sp>
      <p:pic>
        <p:nvPicPr>
          <p:cNvPr id="4" name="Picture 3">
            <a:extLst>
              <a:ext uri="{FF2B5EF4-FFF2-40B4-BE49-F238E27FC236}">
                <a16:creationId xmlns:a16="http://schemas.microsoft.com/office/drawing/2014/main" id="{0F8ACEA4-C7A2-F14D-90CD-F2A1EAB6030E}"/>
              </a:ext>
            </a:extLst>
          </p:cNvPr>
          <p:cNvPicPr>
            <a:picLocks noChangeAspect="1"/>
          </p:cNvPicPr>
          <p:nvPr/>
        </p:nvPicPr>
        <p:blipFill>
          <a:blip r:embed="rId3"/>
          <a:stretch>
            <a:fillRect/>
          </a:stretch>
        </p:blipFill>
        <p:spPr>
          <a:xfrm>
            <a:off x="1252097" y="0"/>
            <a:ext cx="9687806" cy="6858000"/>
          </a:xfrm>
          <a:prstGeom prst="rect">
            <a:avLst/>
          </a:prstGeom>
        </p:spPr>
      </p:pic>
      <p:pic>
        <p:nvPicPr>
          <p:cNvPr id="5" name="Picture 4">
            <a:extLst>
              <a:ext uri="{FF2B5EF4-FFF2-40B4-BE49-F238E27FC236}">
                <a16:creationId xmlns:a16="http://schemas.microsoft.com/office/drawing/2014/main" id="{68996E6B-AA7E-C741-9EE1-51AF81C2F7FF}"/>
              </a:ext>
            </a:extLst>
          </p:cNvPr>
          <p:cNvPicPr>
            <a:picLocks noChangeAspect="1"/>
          </p:cNvPicPr>
          <p:nvPr/>
        </p:nvPicPr>
        <p:blipFill>
          <a:blip r:embed="rId4"/>
          <a:stretch>
            <a:fillRect/>
          </a:stretch>
        </p:blipFill>
        <p:spPr>
          <a:xfrm>
            <a:off x="1266281" y="0"/>
            <a:ext cx="9659438" cy="6858000"/>
          </a:xfrm>
          <a:prstGeom prst="rect">
            <a:avLst/>
          </a:prstGeom>
        </p:spPr>
      </p:pic>
    </p:spTree>
    <p:extLst>
      <p:ext uri="{BB962C8B-B14F-4D97-AF65-F5344CB8AC3E}">
        <p14:creationId xmlns:p14="http://schemas.microsoft.com/office/powerpoint/2010/main" val="2803239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Spelling and Handwriting</a:t>
            </a:r>
          </a:p>
        </p:txBody>
      </p:sp>
      <p:sp>
        <p:nvSpPr>
          <p:cNvPr id="3" name="Content Placeholder 2"/>
          <p:cNvSpPr>
            <a:spLocks noGrp="1"/>
          </p:cNvSpPr>
          <p:nvPr>
            <p:ph idx="1"/>
          </p:nvPr>
        </p:nvSpPr>
        <p:spPr/>
        <p:txBody>
          <a:bodyPr/>
          <a:lstStyle/>
          <a:p>
            <a:r>
              <a:rPr lang="en-US" dirty="0"/>
              <a:t>Weekly spelling homework and spelling tests </a:t>
            </a:r>
          </a:p>
          <a:p>
            <a:r>
              <a:rPr lang="en-GB" dirty="0"/>
              <a:t>It is important for the children to be able to spell fluently for writing activities during lessons. </a:t>
            </a:r>
            <a:endParaRPr lang="en-US" dirty="0"/>
          </a:p>
          <a:p>
            <a:r>
              <a:rPr lang="en-US" dirty="0"/>
              <a:t>Use the diagonal and horizontal strokes that are needed to join letters and increase the legibility, consistency and quality of their handwriting. Handwriting practice every day this term. </a:t>
            </a:r>
            <a:br>
              <a:rPr lang="en-US" dirty="0"/>
            </a:b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461" y="4286485"/>
            <a:ext cx="4019178" cy="11346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039" y="5153470"/>
            <a:ext cx="4081200" cy="113477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872" y="4375304"/>
            <a:ext cx="2475386" cy="1249048"/>
          </a:xfrm>
          <a:prstGeom prst="rect">
            <a:avLst/>
          </a:prstGeom>
        </p:spPr>
      </p:pic>
    </p:spTree>
    <p:extLst>
      <p:ext uri="{BB962C8B-B14F-4D97-AF65-F5344CB8AC3E}">
        <p14:creationId xmlns:p14="http://schemas.microsoft.com/office/powerpoint/2010/main" val="368972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alphaModFix amt="20000"/>
          </a:blip>
          <a:srcRect r="6818"/>
          <a:stretch/>
        </p:blipFill>
        <p:spPr>
          <a:xfrm>
            <a:off x="4907259" y="26914"/>
            <a:ext cx="6365344" cy="6831086"/>
          </a:xfrm>
          <a:prstGeom prst="rect">
            <a:avLst/>
          </a:prstGeom>
        </p:spPr>
      </p:pic>
      <p:sp>
        <p:nvSpPr>
          <p:cNvPr id="2" name="Title 1"/>
          <p:cNvSpPr>
            <a:spLocks noGrp="1"/>
          </p:cNvSpPr>
          <p:nvPr>
            <p:ph type="title"/>
          </p:nvPr>
        </p:nvSpPr>
        <p:spPr/>
        <p:txBody>
          <a:bodyPr/>
          <a:lstStyle/>
          <a:p>
            <a:r>
              <a:rPr lang="en-US" dirty="0" err="1"/>
              <a:t>Maths</a:t>
            </a:r>
            <a:endParaRPr lang="en-US" dirty="0"/>
          </a:p>
        </p:txBody>
      </p:sp>
      <p:sp>
        <p:nvSpPr>
          <p:cNvPr id="3" name="Content Placeholder 2"/>
          <p:cNvSpPr>
            <a:spLocks noGrp="1"/>
          </p:cNvSpPr>
          <p:nvPr>
            <p:ph idx="1"/>
          </p:nvPr>
        </p:nvSpPr>
        <p:spPr>
          <a:xfrm>
            <a:off x="1261872" y="1828800"/>
            <a:ext cx="8595360" cy="4500748"/>
          </a:xfrm>
        </p:spPr>
        <p:txBody>
          <a:bodyPr>
            <a:normAutofit/>
          </a:bodyPr>
          <a:lstStyle/>
          <a:p>
            <a:r>
              <a:rPr lang="en-GB" sz="2400" dirty="0"/>
              <a:t>This term we are covering:</a:t>
            </a:r>
          </a:p>
          <a:p>
            <a:pPr lvl="1"/>
            <a:r>
              <a:rPr lang="en-GB" sz="2000" dirty="0"/>
              <a:t>Place Value up to 1,000,000</a:t>
            </a:r>
          </a:p>
          <a:p>
            <a:pPr lvl="1"/>
            <a:r>
              <a:rPr lang="en-GB" sz="2000" dirty="0"/>
              <a:t>Adding and subtracting numbers with more than four digits</a:t>
            </a:r>
          </a:p>
          <a:p>
            <a:pPr lvl="1"/>
            <a:r>
              <a:rPr lang="en-GB" sz="2000" dirty="0"/>
              <a:t>Times tables – ALL Times Tables</a:t>
            </a:r>
          </a:p>
          <a:p>
            <a:pPr lvl="2"/>
            <a:r>
              <a:rPr lang="en-GB" sz="1800" dirty="0"/>
              <a:t>Practise at home.</a:t>
            </a:r>
          </a:p>
          <a:p>
            <a:pPr lvl="1"/>
            <a:r>
              <a:rPr lang="en-GB" sz="2000" dirty="0"/>
              <a:t>Multiplying and Dividing </a:t>
            </a:r>
          </a:p>
          <a:p>
            <a:pPr lvl="1"/>
            <a:r>
              <a:rPr lang="en-GB" sz="2000" dirty="0"/>
              <a:t>Fractions</a:t>
            </a:r>
          </a:p>
          <a:p>
            <a:pPr lvl="1"/>
            <a:endParaRPr lang="en-GB" sz="2000" dirty="0"/>
          </a:p>
          <a:p>
            <a:pPr lvl="1"/>
            <a:r>
              <a:rPr lang="en-GB" sz="2000" dirty="0"/>
              <a:t>We will also be focusing on applying the knowledge and methods taught during Maths lessons, using word problems, challenges and setting up role plays. </a:t>
            </a:r>
          </a:p>
        </p:txBody>
      </p:sp>
    </p:spTree>
    <p:extLst>
      <p:ext uri="{BB962C8B-B14F-4D97-AF65-F5344CB8AC3E}">
        <p14:creationId xmlns:p14="http://schemas.microsoft.com/office/powerpoint/2010/main" val="3669377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alphaModFix amt="20000"/>
          </a:blip>
          <a:srcRect r="6818"/>
          <a:stretch/>
        </p:blipFill>
        <p:spPr>
          <a:xfrm>
            <a:off x="4907259" y="26914"/>
            <a:ext cx="6365344" cy="6831086"/>
          </a:xfrm>
          <a:prstGeom prst="rect">
            <a:avLst/>
          </a:prstGeom>
        </p:spPr>
      </p:pic>
      <p:sp>
        <p:nvSpPr>
          <p:cNvPr id="2" name="Title 1"/>
          <p:cNvSpPr>
            <a:spLocks noGrp="1"/>
          </p:cNvSpPr>
          <p:nvPr>
            <p:ph type="title"/>
          </p:nvPr>
        </p:nvSpPr>
        <p:spPr/>
        <p:txBody>
          <a:bodyPr/>
          <a:lstStyle/>
          <a:p>
            <a:r>
              <a:rPr lang="en-US" dirty="0" err="1"/>
              <a:t>Maths</a:t>
            </a:r>
            <a:endParaRPr lang="en-US" dirty="0"/>
          </a:p>
        </p:txBody>
      </p:sp>
      <p:sp>
        <p:nvSpPr>
          <p:cNvPr id="3" name="Content Placeholder 2"/>
          <p:cNvSpPr>
            <a:spLocks noGrp="1"/>
          </p:cNvSpPr>
          <p:nvPr>
            <p:ph idx="1"/>
          </p:nvPr>
        </p:nvSpPr>
        <p:spPr>
          <a:xfrm>
            <a:off x="1261872" y="1828800"/>
            <a:ext cx="8595360" cy="4763386"/>
          </a:xfrm>
        </p:spPr>
        <p:txBody>
          <a:bodyPr>
            <a:normAutofit/>
          </a:bodyPr>
          <a:lstStyle/>
          <a:p>
            <a:r>
              <a:rPr lang="en-GB" sz="2000" dirty="0"/>
              <a:t>Throughout the year we will be looking at </a:t>
            </a:r>
          </a:p>
          <a:p>
            <a:pPr lvl="1"/>
            <a:r>
              <a:rPr lang="en-GB" sz="1800" dirty="0"/>
              <a:t>Fractions </a:t>
            </a:r>
          </a:p>
          <a:p>
            <a:pPr lvl="1"/>
            <a:r>
              <a:rPr lang="en-US" sz="1800" dirty="0"/>
              <a:t>Shape</a:t>
            </a:r>
          </a:p>
          <a:p>
            <a:pPr lvl="1"/>
            <a:r>
              <a:rPr lang="en-US" sz="1800" dirty="0"/>
              <a:t>Statistics</a:t>
            </a:r>
          </a:p>
          <a:p>
            <a:pPr lvl="1"/>
            <a:r>
              <a:rPr lang="en-US" sz="1800" dirty="0"/>
              <a:t>Measure</a:t>
            </a:r>
          </a:p>
          <a:p>
            <a:r>
              <a:rPr lang="en-US" sz="2000" dirty="0"/>
              <a:t>Our calculation policy ensures the children are taught different methods, leading to a secure understanding of the formal written method. </a:t>
            </a:r>
          </a:p>
          <a:p>
            <a:r>
              <a:rPr lang="en-US" sz="2000" dirty="0"/>
              <a:t>If you have any questions please don’t hesitate to speak to us.</a:t>
            </a:r>
          </a:p>
          <a:p>
            <a:pPr marL="274320" lvl="1" indent="0">
              <a:buNone/>
            </a:pPr>
            <a:endParaRPr lang="en-US" dirty="0"/>
          </a:p>
          <a:p>
            <a:endParaRPr lang="en-US" dirty="0"/>
          </a:p>
        </p:txBody>
      </p:sp>
    </p:spTree>
    <p:extLst>
      <p:ext uri="{BB962C8B-B14F-4D97-AF65-F5344CB8AC3E}">
        <p14:creationId xmlns:p14="http://schemas.microsoft.com/office/powerpoint/2010/main" val="662844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duotone>
              <a:schemeClr val="accent3">
                <a:shade val="45000"/>
                <a:satMod val="135000"/>
              </a:schemeClr>
              <a:prstClr val="white"/>
            </a:duotone>
            <a:alphaModFix amt="50000"/>
          </a:blip>
          <a:stretch>
            <a:fillRect/>
          </a:stretch>
        </p:blipFill>
        <p:spPr>
          <a:xfrm>
            <a:off x="3773239" y="0"/>
            <a:ext cx="7577112" cy="6819401"/>
          </a:xfrm>
          <a:prstGeom prst="rect">
            <a:avLst/>
          </a:prstGeom>
        </p:spPr>
      </p:pic>
      <p:sp>
        <p:nvSpPr>
          <p:cNvPr id="7" name="Title 1"/>
          <p:cNvSpPr>
            <a:spLocks noGrp="1"/>
          </p:cNvSpPr>
          <p:nvPr>
            <p:ph type="title"/>
          </p:nvPr>
        </p:nvSpPr>
        <p:spPr>
          <a:xfrm>
            <a:off x="1261872" y="365760"/>
            <a:ext cx="9692640" cy="1325562"/>
          </a:xfrm>
        </p:spPr>
        <p:txBody>
          <a:bodyPr>
            <a:normAutofit/>
          </a:bodyPr>
          <a:lstStyle/>
          <a:p>
            <a:r>
              <a:rPr lang="en-US" sz="4400" dirty="0"/>
              <a:t>R.E</a:t>
            </a:r>
          </a:p>
        </p:txBody>
      </p:sp>
      <p:sp>
        <p:nvSpPr>
          <p:cNvPr id="8" name="Content Placeholder 2"/>
          <p:cNvSpPr txBox="1">
            <a:spLocks/>
          </p:cNvSpPr>
          <p:nvPr/>
        </p:nvSpPr>
        <p:spPr>
          <a:xfrm>
            <a:off x="1261872" y="1828800"/>
            <a:ext cx="8595360" cy="4351337"/>
          </a:xfrm>
          <a:prstGeom prst="rect">
            <a:avLst/>
          </a:prstGeom>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200" kern="1200" spc="1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285750" indent="-285750">
              <a:buFont typeface="Arial" charset="0"/>
              <a:buChar char="•"/>
            </a:pPr>
            <a:r>
              <a:rPr lang="en-GB" sz="2400" dirty="0">
                <a:solidFill>
                  <a:schemeClr val="tx1"/>
                </a:solidFill>
              </a:rPr>
              <a:t>This half term the children will be learning about Buddhism in particular, the daily practices and the origins of the Religion. </a:t>
            </a:r>
          </a:p>
          <a:p>
            <a:pPr marL="285750" indent="-285750">
              <a:buFont typeface="Arial" charset="0"/>
              <a:buChar char="•"/>
            </a:pPr>
            <a:r>
              <a:rPr lang="en-GB" sz="2400" dirty="0">
                <a:solidFill>
                  <a:schemeClr val="tx1"/>
                </a:solidFill>
              </a:rPr>
              <a:t>After half term, the children will be learning about the Beatitudes. Our Christmas unit is based on how Art and Music conveys Christmas.</a:t>
            </a:r>
          </a:p>
          <a:p>
            <a:pPr marL="285750" indent="-285750">
              <a:buFont typeface="Arial" charset="0"/>
              <a:buChar char="•"/>
            </a:pPr>
            <a:r>
              <a:rPr lang="en-US" sz="2400" dirty="0">
                <a:solidFill>
                  <a:schemeClr val="tx1"/>
                </a:solidFill>
              </a:rPr>
              <a:t>Other topics include:</a:t>
            </a:r>
          </a:p>
          <a:p>
            <a:pPr marL="742950" lvl="1" indent="-285750">
              <a:buFont typeface="Arial" charset="0"/>
              <a:buChar char="•"/>
            </a:pPr>
            <a:r>
              <a:rPr lang="en-US" sz="2400" dirty="0">
                <a:solidFill>
                  <a:schemeClr val="tx1"/>
                </a:solidFill>
              </a:rPr>
              <a:t>Judaism</a:t>
            </a:r>
          </a:p>
          <a:p>
            <a:pPr marL="742950" lvl="1" indent="-285750">
              <a:buFont typeface="Arial" charset="0"/>
              <a:buChar char="•"/>
            </a:pPr>
            <a:r>
              <a:rPr lang="en-US" sz="2400" dirty="0">
                <a:solidFill>
                  <a:schemeClr val="tx1"/>
                </a:solidFill>
              </a:rPr>
              <a:t>Life and Death</a:t>
            </a:r>
          </a:p>
        </p:txBody>
      </p:sp>
    </p:spTree>
    <p:extLst>
      <p:ext uri="{BB962C8B-B14F-4D97-AF65-F5344CB8AC3E}">
        <p14:creationId xmlns:p14="http://schemas.microsoft.com/office/powerpoint/2010/main" val="2019837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Wellbeing</a:t>
            </a:r>
          </a:p>
        </p:txBody>
      </p:sp>
      <p:sp>
        <p:nvSpPr>
          <p:cNvPr id="3" name="Content Placeholder 2"/>
          <p:cNvSpPr>
            <a:spLocks noGrp="1"/>
          </p:cNvSpPr>
          <p:nvPr>
            <p:ph idx="1"/>
          </p:nvPr>
        </p:nvSpPr>
        <p:spPr>
          <a:xfrm>
            <a:off x="1237488" y="1589103"/>
            <a:ext cx="8595360" cy="4351337"/>
          </a:xfrm>
        </p:spPr>
        <p:txBody>
          <a:bodyPr/>
          <a:lstStyle/>
          <a:p>
            <a:r>
              <a:rPr lang="en-GB" dirty="0"/>
              <a:t>We encourage our children to listen and respond with thoughtfulness and respect. </a:t>
            </a:r>
          </a:p>
          <a:p>
            <a:r>
              <a:rPr lang="en-GB" dirty="0"/>
              <a:t>Through our weekly Wellbeing lessons, we will continue to teach Philosophy for Children (P4C)</a:t>
            </a:r>
          </a:p>
          <a:p>
            <a:r>
              <a:rPr lang="en-GB" dirty="0"/>
              <a:t>These wellbeing lessons will also include The British Values, RSHE, Anti-Bullying, PSHE, Knife/Gun Crime, Outdoor learning, PE and Philosophy for Children.</a:t>
            </a:r>
          </a:p>
        </p:txBody>
      </p:sp>
      <p:pic>
        <p:nvPicPr>
          <p:cNvPr id="5" name="Picture 4">
            <a:extLst>
              <a:ext uri="{FF2B5EF4-FFF2-40B4-BE49-F238E27FC236}">
                <a16:creationId xmlns:a16="http://schemas.microsoft.com/office/drawing/2014/main" id="{77DCCDC4-44FC-6243-A875-F78E5CE4FD1A}"/>
              </a:ext>
            </a:extLst>
          </p:cNvPr>
          <p:cNvPicPr>
            <a:picLocks noChangeAspect="1"/>
          </p:cNvPicPr>
          <p:nvPr/>
        </p:nvPicPr>
        <p:blipFill>
          <a:blip r:embed="rId3">
            <a:extLst>
              <a:ext uri="{BEBA8EAE-BF5A-486C-A8C5-ECC9F3942E4B}">
                <a14:imgProps xmlns:a14="http://schemas.microsoft.com/office/drawing/2010/main">
                  <a14:imgLayer r:embed="rId4">
                    <a14:imgEffect>
                      <a14:artisticMarker/>
                    </a14:imgEffect>
                  </a14:imgLayer>
                </a14:imgProps>
              </a:ext>
            </a:extLst>
          </a:blip>
          <a:stretch>
            <a:fillRect/>
          </a:stretch>
        </p:blipFill>
        <p:spPr>
          <a:xfrm>
            <a:off x="-1" y="3458934"/>
            <a:ext cx="11302585" cy="3399066"/>
          </a:xfrm>
          <a:prstGeom prst="rect">
            <a:avLst/>
          </a:prstGeom>
        </p:spPr>
      </p:pic>
    </p:spTree>
    <p:extLst>
      <p:ext uri="{BB962C8B-B14F-4D97-AF65-F5344CB8AC3E}">
        <p14:creationId xmlns:p14="http://schemas.microsoft.com/office/powerpoint/2010/main" val="1657384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Chickens!</a:t>
            </a:r>
          </a:p>
        </p:txBody>
      </p:sp>
      <p:pic>
        <p:nvPicPr>
          <p:cNvPr id="4" name="Picture 3">
            <a:extLst>
              <a:ext uri="{FF2B5EF4-FFF2-40B4-BE49-F238E27FC236}">
                <a16:creationId xmlns:a16="http://schemas.microsoft.com/office/drawing/2014/main" id="{5A04CFB0-B118-4D4E-8F73-81FBEFF39E16}"/>
              </a:ext>
            </a:extLst>
          </p:cNvPr>
          <p:cNvPicPr>
            <a:picLocks noChangeAspect="1"/>
          </p:cNvPicPr>
          <p:nvPr/>
        </p:nvPicPr>
        <p:blipFill>
          <a:blip r:embed="rId3">
            <a:alphaModFix amt="50000"/>
          </a:blip>
          <a:stretch>
            <a:fillRect/>
          </a:stretch>
        </p:blipFill>
        <p:spPr>
          <a:xfrm>
            <a:off x="2334768" y="1852551"/>
            <a:ext cx="6673932" cy="5005449"/>
          </a:xfrm>
          <a:prstGeom prst="rect">
            <a:avLst/>
          </a:prstGeom>
        </p:spPr>
      </p:pic>
      <p:sp>
        <p:nvSpPr>
          <p:cNvPr id="3" name="Content Placeholder 2"/>
          <p:cNvSpPr>
            <a:spLocks noGrp="1"/>
          </p:cNvSpPr>
          <p:nvPr>
            <p:ph idx="1"/>
          </p:nvPr>
        </p:nvSpPr>
        <p:spPr/>
        <p:txBody>
          <a:bodyPr/>
          <a:lstStyle/>
          <a:p>
            <a:r>
              <a:rPr lang="en-GB" sz="2400" dirty="0"/>
              <a:t>We are in charge of the chickens this year!</a:t>
            </a:r>
          </a:p>
          <a:p>
            <a:r>
              <a:rPr lang="en-GB" sz="2400" dirty="0"/>
              <a:t>The children will learn how to look after them, clean them out, feed them and hold them. </a:t>
            </a:r>
          </a:p>
          <a:p>
            <a:r>
              <a:rPr lang="en-GB" sz="2400" dirty="0"/>
              <a:t>We ask that a </a:t>
            </a:r>
            <a:r>
              <a:rPr lang="en-GB" sz="2400" b="1" dirty="0"/>
              <a:t>spare pair of old trainers or wellies are kept in school</a:t>
            </a:r>
            <a:r>
              <a:rPr lang="en-GB" sz="2400" dirty="0"/>
              <a:t>.</a:t>
            </a:r>
          </a:p>
          <a:p>
            <a:r>
              <a:rPr lang="en-GB" sz="2400" dirty="0"/>
              <a:t>Bring coats in the winter! The animals need cleaning out no matter what the weather! </a:t>
            </a:r>
          </a:p>
          <a:p>
            <a:endParaRPr lang="en-GB" dirty="0"/>
          </a:p>
        </p:txBody>
      </p:sp>
    </p:spTree>
    <p:extLst>
      <p:ext uri="{BB962C8B-B14F-4D97-AF65-F5344CB8AC3E}">
        <p14:creationId xmlns:p14="http://schemas.microsoft.com/office/powerpoint/2010/main" val="28967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artisticMarker/>
                    </a14:imgEffect>
                  </a14:imgLayer>
                </a14:imgProps>
              </a:ext>
            </a:extLst>
          </a:blip>
          <a:stretch>
            <a:fillRect/>
          </a:stretch>
        </p:blipFill>
        <p:spPr>
          <a:xfrm>
            <a:off x="-1" y="3458934"/>
            <a:ext cx="11302585" cy="3399066"/>
          </a:xfrm>
          <a:prstGeom prst="rect">
            <a:avLst/>
          </a:prstGeom>
        </p:spPr>
      </p:pic>
      <p:sp>
        <p:nvSpPr>
          <p:cNvPr id="2" name="Title 1"/>
          <p:cNvSpPr>
            <a:spLocks noGrp="1"/>
          </p:cNvSpPr>
          <p:nvPr>
            <p:ph type="title"/>
          </p:nvPr>
        </p:nvSpPr>
        <p:spPr/>
        <p:txBody>
          <a:bodyPr/>
          <a:lstStyle/>
          <a:p>
            <a:r>
              <a:rPr lang="en-US" dirty="0"/>
              <a:t>P.E</a:t>
            </a:r>
          </a:p>
        </p:txBody>
      </p:sp>
      <p:sp>
        <p:nvSpPr>
          <p:cNvPr id="3" name="Content Placeholder 2"/>
          <p:cNvSpPr>
            <a:spLocks noGrp="1"/>
          </p:cNvSpPr>
          <p:nvPr>
            <p:ph idx="1"/>
          </p:nvPr>
        </p:nvSpPr>
        <p:spPr/>
        <p:txBody>
          <a:bodyPr>
            <a:normAutofit/>
          </a:bodyPr>
          <a:lstStyle/>
          <a:p>
            <a:r>
              <a:rPr lang="en-GB" sz="2400" dirty="0"/>
              <a:t>Usually on Monday afternoons!</a:t>
            </a:r>
          </a:p>
          <a:p>
            <a:pPr marL="0" indent="0">
              <a:buNone/>
            </a:pPr>
            <a:r>
              <a:rPr lang="en-GB" sz="2400" dirty="0"/>
              <a:t>Here are the sports the children will be getting involved with:</a:t>
            </a:r>
            <a:endParaRPr lang="en-GB" sz="2000" dirty="0"/>
          </a:p>
          <a:p>
            <a:pPr lvl="1"/>
            <a:r>
              <a:rPr lang="en-GB" sz="2000" dirty="0"/>
              <a:t>Cross Country</a:t>
            </a:r>
          </a:p>
          <a:p>
            <a:pPr lvl="1"/>
            <a:r>
              <a:rPr lang="en-GB" sz="2000" dirty="0"/>
              <a:t>Handball</a:t>
            </a:r>
          </a:p>
          <a:p>
            <a:pPr lvl="1"/>
            <a:r>
              <a:rPr lang="en-GB" sz="2000" dirty="0"/>
              <a:t>Hockey</a:t>
            </a:r>
          </a:p>
          <a:p>
            <a:pPr lvl="1"/>
            <a:r>
              <a:rPr lang="en-GB" sz="2000" dirty="0"/>
              <a:t>Netball</a:t>
            </a:r>
          </a:p>
          <a:p>
            <a:pPr lvl="1"/>
            <a:r>
              <a:rPr lang="en-GB" sz="2000" dirty="0"/>
              <a:t>Tennis</a:t>
            </a:r>
          </a:p>
          <a:p>
            <a:pPr lvl="1"/>
            <a:r>
              <a:rPr lang="en-GB" sz="2000" dirty="0"/>
              <a:t>Athletics</a:t>
            </a:r>
          </a:p>
        </p:txBody>
      </p:sp>
    </p:spTree>
    <p:extLst>
      <p:ext uri="{BB962C8B-B14F-4D97-AF65-F5344CB8AC3E}">
        <p14:creationId xmlns:p14="http://schemas.microsoft.com/office/powerpoint/2010/main" val="803186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09A831-8163-BB4F-B5FB-63C8DD8DB3DF}"/>
              </a:ext>
            </a:extLst>
          </p:cNvPr>
          <p:cNvPicPr>
            <a:picLocks noChangeAspect="1"/>
          </p:cNvPicPr>
          <p:nvPr/>
        </p:nvPicPr>
        <p:blipFill>
          <a:blip r:embed="rId3">
            <a:extLst>
              <a:ext uri="{BEBA8EAE-BF5A-486C-A8C5-ECC9F3942E4B}">
                <a14:imgProps xmlns:a14="http://schemas.microsoft.com/office/drawing/2010/main">
                  <a14:imgLayer r:embed="rId4">
                    <a14:imgEffect>
                      <a14:artisticMarker/>
                    </a14:imgEffect>
                  </a14:imgLayer>
                </a14:imgProps>
              </a:ext>
            </a:extLst>
          </a:blip>
          <a:stretch>
            <a:fillRect/>
          </a:stretch>
        </p:blipFill>
        <p:spPr>
          <a:xfrm>
            <a:off x="-1" y="3458934"/>
            <a:ext cx="11302585" cy="3399066"/>
          </a:xfrm>
          <a:prstGeom prst="rect">
            <a:avLst/>
          </a:prstGeom>
        </p:spPr>
      </p:pic>
      <p:sp>
        <p:nvSpPr>
          <p:cNvPr id="2" name="Title 1"/>
          <p:cNvSpPr>
            <a:spLocks noGrp="1"/>
          </p:cNvSpPr>
          <p:nvPr>
            <p:ph type="title"/>
          </p:nvPr>
        </p:nvSpPr>
        <p:spPr>
          <a:xfrm>
            <a:off x="1261872" y="0"/>
            <a:ext cx="9692640" cy="1325562"/>
          </a:xfrm>
        </p:spPr>
        <p:txBody>
          <a:bodyPr/>
          <a:lstStyle/>
          <a:p>
            <a:r>
              <a:rPr lang="en-US" dirty="0"/>
              <a:t>P.E Kit</a:t>
            </a:r>
          </a:p>
        </p:txBody>
      </p:sp>
      <p:sp>
        <p:nvSpPr>
          <p:cNvPr id="3" name="Content Placeholder 2"/>
          <p:cNvSpPr>
            <a:spLocks noGrp="1"/>
          </p:cNvSpPr>
          <p:nvPr>
            <p:ph sz="half" idx="2"/>
          </p:nvPr>
        </p:nvSpPr>
        <p:spPr>
          <a:xfrm>
            <a:off x="1261872" y="1612433"/>
            <a:ext cx="4480560" cy="4846638"/>
          </a:xfrm>
        </p:spPr>
        <p:txBody>
          <a:bodyPr>
            <a:normAutofit/>
          </a:bodyPr>
          <a:lstStyle/>
          <a:p>
            <a:r>
              <a:rPr lang="en-GB" sz="2800" b="1" dirty="0"/>
              <a:t>Earrings (studs only)</a:t>
            </a:r>
            <a:endParaRPr lang="en-GB" sz="2800" dirty="0"/>
          </a:p>
          <a:p>
            <a:r>
              <a:rPr lang="en-GB" sz="2800" b="1" dirty="0"/>
              <a:t>Hair tied back for (PE)</a:t>
            </a:r>
            <a:endParaRPr lang="en-GB" sz="2800" dirty="0"/>
          </a:p>
          <a:p>
            <a:r>
              <a:rPr lang="en-GB" sz="2800" dirty="0"/>
              <a:t>Navy blue shorts (cotton or nylon)</a:t>
            </a:r>
          </a:p>
          <a:p>
            <a:r>
              <a:rPr lang="en-GB" sz="2800" dirty="0"/>
              <a:t>Yellow t-shirts with logo on</a:t>
            </a:r>
          </a:p>
          <a:p>
            <a:r>
              <a:rPr lang="en-GB" sz="2800" dirty="0"/>
              <a:t>White, black or blue socks</a:t>
            </a:r>
          </a:p>
          <a:p>
            <a:r>
              <a:rPr lang="en-GB" sz="2800" dirty="0"/>
              <a:t>Black or blue trainers</a:t>
            </a:r>
          </a:p>
        </p:txBody>
      </p:sp>
      <p:sp>
        <p:nvSpPr>
          <p:cNvPr id="17" name="Content Placeholder 2">
            <a:extLst>
              <a:ext uri="{FF2B5EF4-FFF2-40B4-BE49-F238E27FC236}">
                <a16:creationId xmlns:a16="http://schemas.microsoft.com/office/drawing/2014/main" id="{4159FE3A-F6EF-AA4E-A180-EFA36001944D}"/>
              </a:ext>
            </a:extLst>
          </p:cNvPr>
          <p:cNvSpPr txBox="1">
            <a:spLocks/>
          </p:cNvSpPr>
          <p:nvPr/>
        </p:nvSpPr>
        <p:spPr>
          <a:xfrm>
            <a:off x="6108192" y="1325562"/>
            <a:ext cx="4480560" cy="4846638"/>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GB" sz="2400" dirty="0"/>
              <a:t>If your child is selected to go on a tournament they will be asked to wear the new Nutfield Sports Kit. </a:t>
            </a:r>
          </a:p>
          <a:p>
            <a:r>
              <a:rPr lang="en-GB" sz="2400" dirty="0"/>
              <a:t>This must be washed and returned as soon as possible to ensure the next children have a chance of wearing it. </a:t>
            </a:r>
            <a:endParaRPr lang="en-US" sz="2400" dirty="0"/>
          </a:p>
          <a:p>
            <a:endParaRPr lang="en-US" dirty="0"/>
          </a:p>
        </p:txBody>
      </p:sp>
    </p:spTree>
    <p:extLst>
      <p:ext uri="{BB962C8B-B14F-4D97-AF65-F5344CB8AC3E}">
        <p14:creationId xmlns:p14="http://schemas.microsoft.com/office/powerpoint/2010/main" val="1198672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78498" y="4887492"/>
            <a:ext cx="5862073" cy="1638131"/>
          </a:xfrm>
          <a:prstGeom prst="rect">
            <a:avLst/>
          </a:prstGeom>
        </p:spPr>
      </p:pic>
      <p:sp>
        <p:nvSpPr>
          <p:cNvPr id="2" name="Title 1"/>
          <p:cNvSpPr>
            <a:spLocks noGrp="1"/>
          </p:cNvSpPr>
          <p:nvPr>
            <p:ph type="title"/>
          </p:nvPr>
        </p:nvSpPr>
        <p:spPr/>
        <p:txBody>
          <a:bodyPr/>
          <a:lstStyle/>
          <a:p>
            <a:r>
              <a:rPr lang="en-US" dirty="0"/>
              <a:t>Science, Computing and Design and Technology </a:t>
            </a:r>
          </a:p>
        </p:txBody>
      </p:sp>
      <p:sp>
        <p:nvSpPr>
          <p:cNvPr id="3" name="Content Placeholder 2"/>
          <p:cNvSpPr>
            <a:spLocks noGrp="1"/>
          </p:cNvSpPr>
          <p:nvPr>
            <p:ph idx="1"/>
          </p:nvPr>
        </p:nvSpPr>
        <p:spPr/>
        <p:txBody>
          <a:bodyPr>
            <a:normAutofit fontScale="70000" lnSpcReduction="20000"/>
          </a:bodyPr>
          <a:lstStyle/>
          <a:p>
            <a:r>
              <a:rPr lang="en-GB" sz="1900" dirty="0"/>
              <a:t>Science, Computing and Design and Technology are being taught together. </a:t>
            </a:r>
          </a:p>
          <a:p>
            <a:r>
              <a:rPr lang="en-GB" sz="1900" dirty="0"/>
              <a:t>Tuesday afternoons are dedicated to this curriculum.</a:t>
            </a:r>
          </a:p>
          <a:p>
            <a:r>
              <a:rPr lang="en-GB" sz="1900" dirty="0"/>
              <a:t>Computing will still be used for different subjects.</a:t>
            </a:r>
          </a:p>
          <a:p>
            <a:r>
              <a:rPr lang="en-GB" sz="1900" b="1" dirty="0"/>
              <a:t>Animals including Humans</a:t>
            </a:r>
            <a:endParaRPr lang="en-GB" sz="1900" dirty="0"/>
          </a:p>
          <a:p>
            <a:pPr lvl="1"/>
            <a:r>
              <a:rPr lang="en-GB" sz="1700" dirty="0"/>
              <a:t>The children will learn to identify that all animals need the right types and amount of nutrition, and that they cannot make their own food. </a:t>
            </a:r>
          </a:p>
          <a:p>
            <a:pPr lvl="1"/>
            <a:r>
              <a:rPr lang="en-GB" sz="1700" dirty="0"/>
              <a:t>They will also learn the function of skeletons and muscles. </a:t>
            </a:r>
          </a:p>
          <a:p>
            <a:r>
              <a:rPr lang="en-GB" sz="1900" b="1" dirty="0"/>
              <a:t>Living things and their habitats </a:t>
            </a:r>
          </a:p>
          <a:p>
            <a:r>
              <a:rPr lang="en-GB" dirty="0"/>
              <a:t>Describe the differences in the life cycles of a mammal, an amphibian, an insect and a bird.</a:t>
            </a:r>
          </a:p>
          <a:p>
            <a:r>
              <a:rPr lang="en-GB" dirty="0"/>
              <a:t>Describe the life process of reproduction in some plants and animals.</a:t>
            </a:r>
            <a:endParaRPr lang="en-GB" sz="1700" dirty="0"/>
          </a:p>
          <a:p>
            <a:r>
              <a:rPr lang="en-US" sz="1900" b="1" dirty="0"/>
              <a:t>Earth and space </a:t>
            </a:r>
          </a:p>
          <a:p>
            <a:r>
              <a:rPr lang="en-US" sz="1900" b="1" dirty="0"/>
              <a:t>Forces </a:t>
            </a:r>
          </a:p>
          <a:p>
            <a:r>
              <a:rPr lang="en-US" sz="1900" b="1" dirty="0"/>
              <a:t>Properties and changes of materials </a:t>
            </a:r>
          </a:p>
          <a:p>
            <a:r>
              <a:rPr lang="en-US" sz="1900" b="1" dirty="0"/>
              <a:t>Consolidation and application</a:t>
            </a:r>
          </a:p>
          <a:p>
            <a:endParaRPr lang="en-US" dirty="0"/>
          </a:p>
        </p:txBody>
      </p:sp>
    </p:spTree>
    <p:extLst>
      <p:ext uri="{BB962C8B-B14F-4D97-AF65-F5344CB8AC3E}">
        <p14:creationId xmlns:p14="http://schemas.microsoft.com/office/powerpoint/2010/main" val="1975472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016" y="923277"/>
            <a:ext cx="9418320" cy="1063101"/>
          </a:xfrm>
        </p:spPr>
        <p:txBody>
          <a:bodyPr/>
          <a:lstStyle/>
          <a:p>
            <a:r>
              <a:rPr lang="en-US" dirty="0"/>
              <a:t>School Values</a:t>
            </a:r>
          </a:p>
        </p:txBody>
      </p:sp>
      <p:sp>
        <p:nvSpPr>
          <p:cNvPr id="3" name="Content Placeholder 2"/>
          <p:cNvSpPr>
            <a:spLocks noGrp="1"/>
          </p:cNvSpPr>
          <p:nvPr>
            <p:ph type="body" idx="1"/>
          </p:nvPr>
        </p:nvSpPr>
        <p:spPr>
          <a:xfrm>
            <a:off x="1110952" y="2583179"/>
            <a:ext cx="9418320" cy="3728843"/>
          </a:xfrm>
        </p:spPr>
        <p:txBody>
          <a:bodyPr>
            <a:noAutofit/>
          </a:bodyPr>
          <a:lstStyle/>
          <a:p>
            <a:r>
              <a:rPr lang="en-US" sz="4000" dirty="0"/>
              <a:t>Community and Peace </a:t>
            </a:r>
            <a:r>
              <a:rPr lang="mr-IN" sz="4000" dirty="0"/>
              <a:t>–</a:t>
            </a:r>
            <a:r>
              <a:rPr lang="en-US" sz="4000" dirty="0"/>
              <a:t> Autumn</a:t>
            </a:r>
          </a:p>
          <a:p>
            <a:r>
              <a:rPr lang="en-US" sz="4000" dirty="0"/>
              <a:t> </a:t>
            </a:r>
          </a:p>
          <a:p>
            <a:r>
              <a:rPr lang="en-US" sz="4000" dirty="0"/>
              <a:t>Wisdom and Hope – Spring</a:t>
            </a:r>
          </a:p>
          <a:p>
            <a:endParaRPr lang="en-US" sz="4000" dirty="0"/>
          </a:p>
          <a:p>
            <a:r>
              <a:rPr lang="en-US" sz="4000" dirty="0"/>
              <a:t>Dignity and Joy - Summer</a:t>
            </a:r>
          </a:p>
        </p:txBody>
      </p:sp>
    </p:spTree>
    <p:extLst>
      <p:ext uri="{BB962C8B-B14F-4D97-AF65-F5344CB8AC3E}">
        <p14:creationId xmlns:p14="http://schemas.microsoft.com/office/powerpoint/2010/main" val="83076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mt="35000"/>
          </a:blip>
          <a:stretch>
            <a:fillRect/>
          </a:stretch>
        </p:blipFill>
        <p:spPr>
          <a:xfrm>
            <a:off x="0" y="0"/>
            <a:ext cx="11368676" cy="7045377"/>
          </a:xfrm>
          <a:prstGeom prst="rect">
            <a:avLst/>
          </a:prstGeom>
        </p:spPr>
      </p:pic>
      <p:sp>
        <p:nvSpPr>
          <p:cNvPr id="2" name="Title 1"/>
          <p:cNvSpPr>
            <a:spLocks noGrp="1"/>
          </p:cNvSpPr>
          <p:nvPr>
            <p:ph type="title"/>
          </p:nvPr>
        </p:nvSpPr>
        <p:spPr/>
        <p:txBody>
          <a:bodyPr/>
          <a:lstStyle/>
          <a:p>
            <a:r>
              <a:rPr lang="en-US" dirty="0"/>
              <a:t>Science, Computing and Design and Technology </a:t>
            </a:r>
          </a:p>
        </p:txBody>
      </p:sp>
      <p:sp>
        <p:nvSpPr>
          <p:cNvPr id="3" name="Content Placeholder 2"/>
          <p:cNvSpPr>
            <a:spLocks noGrp="1"/>
          </p:cNvSpPr>
          <p:nvPr>
            <p:ph idx="1"/>
          </p:nvPr>
        </p:nvSpPr>
        <p:spPr/>
        <p:txBody>
          <a:bodyPr/>
          <a:lstStyle/>
          <a:p>
            <a:r>
              <a:rPr lang="en-GB" dirty="0"/>
              <a:t>Computing this year will be taught primarily through Science. However, there will be opportunities to use Computing throughout the curriculum.</a:t>
            </a:r>
          </a:p>
          <a:p>
            <a:r>
              <a:rPr lang="en-GB" dirty="0"/>
              <a:t>Children will be able to use Purple Mash throughout the year for homework and in lessons. </a:t>
            </a:r>
          </a:p>
          <a:p>
            <a:r>
              <a:rPr lang="en-GB" dirty="0"/>
              <a:t>Passwords for Purple Mash and </a:t>
            </a:r>
            <a:r>
              <a:rPr lang="en-GB" dirty="0" err="1"/>
              <a:t>MyMaths</a:t>
            </a:r>
            <a:r>
              <a:rPr lang="en-GB" dirty="0"/>
              <a:t> have not changed – all this information will be sent home.</a:t>
            </a:r>
          </a:p>
          <a:p>
            <a:r>
              <a:rPr lang="en-GB" dirty="0"/>
              <a:t>We will focus on:</a:t>
            </a:r>
          </a:p>
          <a:p>
            <a:pPr lvl="1"/>
            <a:r>
              <a:rPr lang="en-GB" dirty="0"/>
              <a:t>Internet and E-Safety</a:t>
            </a:r>
          </a:p>
          <a:p>
            <a:pPr lvl="1"/>
            <a:r>
              <a:rPr lang="en-GB" dirty="0"/>
              <a:t>Using search technology effectively</a:t>
            </a:r>
          </a:p>
          <a:p>
            <a:pPr lvl="1"/>
            <a:r>
              <a:rPr lang="en-GB" dirty="0"/>
              <a:t>Adding images to Word, PowerPoint and Publisher documents</a:t>
            </a:r>
          </a:p>
          <a:p>
            <a:pPr lvl="1"/>
            <a:endParaRPr lang="en-GB" dirty="0"/>
          </a:p>
        </p:txBody>
      </p:sp>
      <p:sp>
        <p:nvSpPr>
          <p:cNvPr id="4" name="Rectangle 3"/>
          <p:cNvSpPr/>
          <p:nvPr/>
        </p:nvSpPr>
        <p:spPr>
          <a:xfrm>
            <a:off x="6605570" y="5242602"/>
            <a:ext cx="6096000" cy="1200329"/>
          </a:xfrm>
          <a:prstGeom prst="rect">
            <a:avLst/>
          </a:prstGeom>
        </p:spPr>
        <p:txBody>
          <a:bodyPr>
            <a:spAutoFit/>
          </a:bodyPr>
          <a:lstStyle/>
          <a:p>
            <a:r>
              <a:rPr lang="en-GB" sz="2400" dirty="0" err="1">
                <a:highlight>
                  <a:srgbClr val="FFFF00"/>
                </a:highlight>
              </a:rPr>
              <a:t>MyMaths</a:t>
            </a:r>
            <a:endParaRPr lang="en-GB" sz="2400" dirty="0">
              <a:highlight>
                <a:srgbClr val="FFFF00"/>
              </a:highlight>
            </a:endParaRPr>
          </a:p>
          <a:p>
            <a:r>
              <a:rPr lang="en-GB" sz="2400" dirty="0">
                <a:highlight>
                  <a:srgbClr val="FFFF00"/>
                </a:highlight>
              </a:rPr>
              <a:t>School login – </a:t>
            </a:r>
            <a:r>
              <a:rPr lang="en-GB" sz="2400" dirty="0" err="1">
                <a:highlight>
                  <a:srgbClr val="FFFF00"/>
                </a:highlight>
              </a:rPr>
              <a:t>nutfield</a:t>
            </a:r>
            <a:r>
              <a:rPr lang="en-GB" sz="2400" dirty="0">
                <a:highlight>
                  <a:srgbClr val="FFFF00"/>
                </a:highlight>
              </a:rPr>
              <a:t> </a:t>
            </a:r>
          </a:p>
          <a:p>
            <a:r>
              <a:rPr lang="en-GB" sz="2400" dirty="0">
                <a:highlight>
                  <a:srgbClr val="FFFF00"/>
                </a:highlight>
              </a:rPr>
              <a:t>School password – compass 86</a:t>
            </a:r>
          </a:p>
        </p:txBody>
      </p:sp>
    </p:spTree>
    <p:extLst>
      <p:ext uri="{BB962C8B-B14F-4D97-AF65-F5344CB8AC3E}">
        <p14:creationId xmlns:p14="http://schemas.microsoft.com/office/powerpoint/2010/main" val="4279579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41" y="-39777"/>
            <a:ext cx="9692640" cy="1325562"/>
          </a:xfrm>
        </p:spPr>
        <p:txBody>
          <a:bodyPr/>
          <a:lstStyle/>
          <a:p>
            <a:r>
              <a:rPr lang="en-US" dirty="0"/>
              <a:t>Science, Computing and Design and Technology</a:t>
            </a:r>
          </a:p>
        </p:txBody>
      </p:sp>
      <p:sp>
        <p:nvSpPr>
          <p:cNvPr id="3" name="Content Placeholder 2"/>
          <p:cNvSpPr>
            <a:spLocks noGrp="1"/>
          </p:cNvSpPr>
          <p:nvPr>
            <p:ph idx="1"/>
          </p:nvPr>
        </p:nvSpPr>
        <p:spPr>
          <a:xfrm>
            <a:off x="121841" y="1242924"/>
            <a:ext cx="8060257" cy="4773881"/>
          </a:xfrm>
        </p:spPr>
        <p:txBody>
          <a:bodyPr>
            <a:normAutofit/>
          </a:bodyPr>
          <a:lstStyle/>
          <a:p>
            <a:pPr lvl="1"/>
            <a:r>
              <a:rPr lang="en-GB" sz="2000" dirty="0"/>
              <a:t>Autumn</a:t>
            </a:r>
          </a:p>
          <a:p>
            <a:pPr lvl="2"/>
            <a:r>
              <a:rPr lang="en-GB" sz="1800" dirty="0"/>
              <a:t>Become competent in a range of cooking techniques. </a:t>
            </a:r>
            <a:endParaRPr lang="en-GB" sz="2000" dirty="0"/>
          </a:p>
          <a:p>
            <a:pPr lvl="1"/>
            <a:r>
              <a:rPr lang="en-GB" sz="2000" dirty="0"/>
              <a:t>Spring</a:t>
            </a:r>
          </a:p>
          <a:p>
            <a:pPr lvl="2"/>
            <a:r>
              <a:rPr lang="en-GB" sz="1800" dirty="0"/>
              <a:t>Select from and use a wider range of materials and components, including construction materials, textiles and ingredients, according to their functional properties and aesthetic qualities. </a:t>
            </a:r>
          </a:p>
          <a:p>
            <a:pPr lvl="3"/>
            <a:r>
              <a:rPr lang="en-GB" sz="1800" dirty="0"/>
              <a:t>Mars Rovers/Moon Buggy project.</a:t>
            </a:r>
          </a:p>
          <a:p>
            <a:pPr lvl="1"/>
            <a:r>
              <a:rPr lang="en-GB" sz="2000" dirty="0"/>
              <a:t>Summer</a:t>
            </a:r>
          </a:p>
          <a:p>
            <a:pPr lvl="2"/>
            <a:r>
              <a:rPr lang="en-GB" sz="1800" dirty="0"/>
              <a:t>Use research and develop design criteria to inform the design of innovative, functional, appealing products that are fit for purpose, aimed at particular individuals or groups.</a:t>
            </a:r>
          </a:p>
          <a:p>
            <a:pPr lvl="2"/>
            <a:r>
              <a:rPr lang="en-GB" sz="1800" dirty="0"/>
              <a:t>Understand how key events and individuals in design and technology have helped shape the world.</a:t>
            </a:r>
          </a:p>
          <a:p>
            <a:pPr lvl="3"/>
            <a:r>
              <a:rPr lang="en-GB" sz="1800" dirty="0"/>
              <a:t>Dyson Foundation Project.</a:t>
            </a:r>
          </a:p>
        </p:txBody>
      </p:sp>
      <p:pic>
        <p:nvPicPr>
          <p:cNvPr id="6" name="Picture 5">
            <a:extLst>
              <a:ext uri="{FF2B5EF4-FFF2-40B4-BE49-F238E27FC236}">
                <a16:creationId xmlns:a16="http://schemas.microsoft.com/office/drawing/2014/main" id="{BFF77260-6BE7-23AA-F6FC-26DE1BED9C6C}"/>
              </a:ext>
            </a:extLst>
          </p:cNvPr>
          <p:cNvPicPr>
            <a:picLocks noChangeAspect="1"/>
          </p:cNvPicPr>
          <p:nvPr/>
        </p:nvPicPr>
        <p:blipFill>
          <a:blip r:embed="rId3"/>
          <a:stretch>
            <a:fillRect/>
          </a:stretch>
        </p:blipFill>
        <p:spPr>
          <a:xfrm>
            <a:off x="9019969" y="267525"/>
            <a:ext cx="2844800" cy="4470400"/>
          </a:xfrm>
          <a:prstGeom prst="rect">
            <a:avLst/>
          </a:prstGeom>
        </p:spPr>
      </p:pic>
      <p:pic>
        <p:nvPicPr>
          <p:cNvPr id="10" name="Picture 9">
            <a:extLst>
              <a:ext uri="{FF2B5EF4-FFF2-40B4-BE49-F238E27FC236}">
                <a16:creationId xmlns:a16="http://schemas.microsoft.com/office/drawing/2014/main" id="{0A710D2A-F9A8-6615-9DD8-E7E92FA220AA}"/>
              </a:ext>
            </a:extLst>
          </p:cNvPr>
          <p:cNvPicPr>
            <a:picLocks noChangeAspect="1"/>
          </p:cNvPicPr>
          <p:nvPr/>
        </p:nvPicPr>
        <p:blipFill rotWithShape="1">
          <a:blip r:embed="rId4"/>
          <a:srcRect r="12824" b="9581"/>
          <a:stretch/>
        </p:blipFill>
        <p:spPr>
          <a:xfrm>
            <a:off x="8182098" y="4112646"/>
            <a:ext cx="3348842" cy="2710850"/>
          </a:xfrm>
          <a:prstGeom prst="rect">
            <a:avLst/>
          </a:prstGeom>
        </p:spPr>
      </p:pic>
      <p:pic>
        <p:nvPicPr>
          <p:cNvPr id="8" name="Picture 7">
            <a:extLst>
              <a:ext uri="{FF2B5EF4-FFF2-40B4-BE49-F238E27FC236}">
                <a16:creationId xmlns:a16="http://schemas.microsoft.com/office/drawing/2014/main" id="{295CA679-765A-CC22-3D5D-8E6F561B632C}"/>
              </a:ext>
            </a:extLst>
          </p:cNvPr>
          <p:cNvPicPr>
            <a:picLocks noChangeAspect="1"/>
          </p:cNvPicPr>
          <p:nvPr/>
        </p:nvPicPr>
        <p:blipFill>
          <a:blip r:embed="rId5"/>
          <a:stretch>
            <a:fillRect/>
          </a:stretch>
        </p:blipFill>
        <p:spPr>
          <a:xfrm>
            <a:off x="5084618" y="4899651"/>
            <a:ext cx="3516416" cy="1838318"/>
          </a:xfrm>
          <a:prstGeom prst="rect">
            <a:avLst/>
          </a:prstGeom>
        </p:spPr>
      </p:pic>
    </p:spTree>
    <p:extLst>
      <p:ext uri="{BB962C8B-B14F-4D97-AF65-F5344CB8AC3E}">
        <p14:creationId xmlns:p14="http://schemas.microsoft.com/office/powerpoint/2010/main" val="1159492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Geography</a:t>
            </a:r>
          </a:p>
        </p:txBody>
      </p:sp>
      <p:sp>
        <p:nvSpPr>
          <p:cNvPr id="3" name="Content Placeholder 2"/>
          <p:cNvSpPr>
            <a:spLocks noGrp="1"/>
          </p:cNvSpPr>
          <p:nvPr>
            <p:ph idx="1"/>
          </p:nvPr>
        </p:nvSpPr>
        <p:spPr>
          <a:xfrm>
            <a:off x="1261872" y="1828801"/>
            <a:ext cx="8595360" cy="795926"/>
          </a:xfrm>
        </p:spPr>
        <p:txBody>
          <a:bodyPr/>
          <a:lstStyle/>
          <a:p>
            <a:r>
              <a:rPr lang="en-GB" dirty="0"/>
              <a:t>We will be teaching Geography at the start of each term. After half term, we will be teaching History. </a:t>
            </a:r>
          </a:p>
          <a:p>
            <a:pPr marL="0" indent="0">
              <a:buNone/>
            </a:pPr>
            <a:endParaRPr lang="en-GB" dirty="0"/>
          </a:p>
          <a:p>
            <a:endParaRPr lang="en-GB" dirty="0"/>
          </a:p>
        </p:txBody>
      </p:sp>
      <p:graphicFrame>
        <p:nvGraphicFramePr>
          <p:cNvPr id="5" name="Table 4">
            <a:extLst>
              <a:ext uri="{FF2B5EF4-FFF2-40B4-BE49-F238E27FC236}">
                <a16:creationId xmlns:a16="http://schemas.microsoft.com/office/drawing/2014/main" id="{74192D1B-B667-1B41-896E-66134200C3E8}"/>
              </a:ext>
            </a:extLst>
          </p:cNvPr>
          <p:cNvGraphicFramePr>
            <a:graphicFrameLocks noGrp="1"/>
          </p:cNvGraphicFramePr>
          <p:nvPr>
            <p:extLst>
              <p:ext uri="{D42A27DB-BD31-4B8C-83A1-F6EECF244321}">
                <p14:modId xmlns:p14="http://schemas.microsoft.com/office/powerpoint/2010/main" val="3136198642"/>
              </p:ext>
            </p:extLst>
          </p:nvPr>
        </p:nvGraphicFramePr>
        <p:xfrm>
          <a:off x="1261873" y="2920752"/>
          <a:ext cx="7970906" cy="2807079"/>
        </p:xfrm>
        <a:graphic>
          <a:graphicData uri="http://schemas.openxmlformats.org/drawingml/2006/table">
            <a:tbl>
              <a:tblPr firstRow="1" firstCol="1" bandRow="1">
                <a:tableStyleId>{5940675A-B579-460E-94D1-54222C63F5DA}</a:tableStyleId>
              </a:tblPr>
              <a:tblGrid>
                <a:gridCol w="2117184">
                  <a:extLst>
                    <a:ext uri="{9D8B030D-6E8A-4147-A177-3AD203B41FA5}">
                      <a16:colId xmlns:a16="http://schemas.microsoft.com/office/drawing/2014/main" val="176820012"/>
                    </a:ext>
                  </a:extLst>
                </a:gridCol>
                <a:gridCol w="1953065">
                  <a:extLst>
                    <a:ext uri="{9D8B030D-6E8A-4147-A177-3AD203B41FA5}">
                      <a16:colId xmlns:a16="http://schemas.microsoft.com/office/drawing/2014/main" val="2427718596"/>
                    </a:ext>
                  </a:extLst>
                </a:gridCol>
                <a:gridCol w="1991360">
                  <a:extLst>
                    <a:ext uri="{9D8B030D-6E8A-4147-A177-3AD203B41FA5}">
                      <a16:colId xmlns:a16="http://schemas.microsoft.com/office/drawing/2014/main" val="2916166935"/>
                    </a:ext>
                  </a:extLst>
                </a:gridCol>
                <a:gridCol w="1909297">
                  <a:extLst>
                    <a:ext uri="{9D8B030D-6E8A-4147-A177-3AD203B41FA5}">
                      <a16:colId xmlns:a16="http://schemas.microsoft.com/office/drawing/2014/main" val="3877538817"/>
                    </a:ext>
                  </a:extLst>
                </a:gridCol>
              </a:tblGrid>
              <a:tr h="433313">
                <a:tc>
                  <a:txBody>
                    <a:bodyPr/>
                    <a:lstStyle/>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GB" sz="1800" b="1" dirty="0">
                          <a:effectLst/>
                        </a:rPr>
                        <a:t>Autumn 1</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800" b="1" dirty="0">
                          <a:effectLst/>
                        </a:rPr>
                        <a:t>Spring 1</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Summer 1</a:t>
                      </a:r>
                    </a:p>
                  </a:txBody>
                  <a:tcPr marL="68580" marR="68580" marT="0" marB="0" anchor="ctr"/>
                </a:tc>
                <a:extLst>
                  <a:ext uri="{0D108BD9-81ED-4DB2-BD59-A6C34878D82A}">
                    <a16:rowId xmlns:a16="http://schemas.microsoft.com/office/drawing/2014/main" val="3324154475"/>
                  </a:ext>
                </a:extLst>
              </a:tr>
              <a:tr h="2373766">
                <a:tc>
                  <a:txBody>
                    <a:bodyPr/>
                    <a:lstStyle/>
                    <a:p>
                      <a:pPr algn="ctr"/>
                      <a:r>
                        <a:rPr lang="en-GB" sz="1800" b="1" dirty="0">
                          <a:effectLst/>
                        </a:rPr>
                        <a:t> Geography</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Why on Earth?</a:t>
                      </a:r>
                    </a:p>
                  </a:txBody>
                  <a:tcPr marL="68580" marR="68580" marT="0" marB="0" anchor="ctr"/>
                </a:tc>
                <a:tc>
                  <a:txBody>
                    <a:bodyP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Where does the water come from and go to? Water’s never ending journey!</a:t>
                      </a:r>
                    </a:p>
                  </a:txBody>
                  <a:tcPr marL="68580" marR="68580" marT="0" marB="0" anchor="ctr"/>
                </a:tc>
                <a:tc>
                  <a:txBody>
                    <a:bodyP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Rivers</a:t>
                      </a:r>
                    </a:p>
                  </a:txBody>
                  <a:tcPr marL="68580" marR="68580" marT="0" marB="0" anchor="ctr"/>
                </a:tc>
                <a:extLst>
                  <a:ext uri="{0D108BD9-81ED-4DB2-BD59-A6C34878D82A}">
                    <a16:rowId xmlns:a16="http://schemas.microsoft.com/office/drawing/2014/main" val="1182821299"/>
                  </a:ext>
                </a:extLst>
              </a:tr>
            </a:tbl>
          </a:graphicData>
        </a:graphic>
      </p:graphicFrame>
    </p:spTree>
    <p:extLst>
      <p:ext uri="{BB962C8B-B14F-4D97-AF65-F5344CB8AC3E}">
        <p14:creationId xmlns:p14="http://schemas.microsoft.com/office/powerpoint/2010/main" val="1611923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950C-5186-49F3-B4CD-C911476F203D}"/>
              </a:ext>
            </a:extLst>
          </p:cNvPr>
          <p:cNvSpPr>
            <a:spLocks noGrp="1"/>
          </p:cNvSpPr>
          <p:nvPr>
            <p:ph type="title"/>
          </p:nvPr>
        </p:nvSpPr>
        <p:spPr/>
        <p:txBody>
          <a:bodyPr/>
          <a:lstStyle/>
          <a:p>
            <a:r>
              <a:rPr lang="en-GB" dirty="0"/>
              <a:t>History</a:t>
            </a:r>
          </a:p>
        </p:txBody>
      </p:sp>
      <p:graphicFrame>
        <p:nvGraphicFramePr>
          <p:cNvPr id="4" name="Table 3">
            <a:extLst>
              <a:ext uri="{FF2B5EF4-FFF2-40B4-BE49-F238E27FC236}">
                <a16:creationId xmlns:a16="http://schemas.microsoft.com/office/drawing/2014/main" id="{4BE8072A-CEC7-45ED-AFB4-B49B7CDDC3C9}"/>
              </a:ext>
            </a:extLst>
          </p:cNvPr>
          <p:cNvGraphicFramePr>
            <a:graphicFrameLocks noGrp="1"/>
          </p:cNvGraphicFramePr>
          <p:nvPr>
            <p:extLst>
              <p:ext uri="{D42A27DB-BD31-4B8C-83A1-F6EECF244321}">
                <p14:modId xmlns:p14="http://schemas.microsoft.com/office/powerpoint/2010/main" val="1621488790"/>
              </p:ext>
            </p:extLst>
          </p:nvPr>
        </p:nvGraphicFramePr>
        <p:xfrm>
          <a:off x="594804" y="2574524"/>
          <a:ext cx="9525740" cy="2734324"/>
        </p:xfrm>
        <a:graphic>
          <a:graphicData uri="http://schemas.openxmlformats.org/drawingml/2006/table">
            <a:tbl>
              <a:tblPr firstRow="1" firstCol="1" bandRow="1">
                <a:tableStyleId>{5940675A-B579-460E-94D1-54222C63F5DA}</a:tableStyleId>
              </a:tblPr>
              <a:tblGrid>
                <a:gridCol w="2530170">
                  <a:extLst>
                    <a:ext uri="{9D8B030D-6E8A-4147-A177-3AD203B41FA5}">
                      <a16:colId xmlns:a16="http://schemas.microsoft.com/office/drawing/2014/main" val="176820012"/>
                    </a:ext>
                  </a:extLst>
                </a:gridCol>
                <a:gridCol w="2334036">
                  <a:extLst>
                    <a:ext uri="{9D8B030D-6E8A-4147-A177-3AD203B41FA5}">
                      <a16:colId xmlns:a16="http://schemas.microsoft.com/office/drawing/2014/main" val="2427718596"/>
                    </a:ext>
                  </a:extLst>
                </a:gridCol>
                <a:gridCol w="2379802">
                  <a:extLst>
                    <a:ext uri="{9D8B030D-6E8A-4147-A177-3AD203B41FA5}">
                      <a16:colId xmlns:a16="http://schemas.microsoft.com/office/drawing/2014/main" val="2916166935"/>
                    </a:ext>
                  </a:extLst>
                </a:gridCol>
                <a:gridCol w="2281732">
                  <a:extLst>
                    <a:ext uri="{9D8B030D-6E8A-4147-A177-3AD203B41FA5}">
                      <a16:colId xmlns:a16="http://schemas.microsoft.com/office/drawing/2014/main" val="3877538817"/>
                    </a:ext>
                  </a:extLst>
                </a:gridCol>
              </a:tblGrid>
              <a:tr h="579079">
                <a:tc>
                  <a:txBody>
                    <a:bodyPr/>
                    <a:lstStyle/>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GB" sz="1800" b="1" dirty="0">
                          <a:effectLst/>
                        </a:rPr>
                        <a:t>Autumn 2</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800" b="1" dirty="0">
                          <a:effectLst/>
                        </a:rPr>
                        <a:t>Spring 2</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Summer 2</a:t>
                      </a:r>
                    </a:p>
                  </a:txBody>
                  <a:tcPr marL="68580" marR="68580" marT="0" marB="0" anchor="ctr"/>
                </a:tc>
                <a:extLst>
                  <a:ext uri="{0D108BD9-81ED-4DB2-BD59-A6C34878D82A}">
                    <a16:rowId xmlns:a16="http://schemas.microsoft.com/office/drawing/2014/main" val="3324154475"/>
                  </a:ext>
                </a:extLst>
              </a:tr>
              <a:tr h="2155245">
                <a:tc>
                  <a:txBody>
                    <a:bodyPr/>
                    <a:lstStyle/>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History </a:t>
                      </a:r>
                    </a:p>
                  </a:txBody>
                  <a:tcPr marL="68580" marR="68580" marT="0" marB="0" anchor="ctr"/>
                </a:tc>
                <a:tc>
                  <a:txBody>
                    <a:bodyP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The Anglo-Saxons</a:t>
                      </a:r>
                    </a:p>
                  </a:txBody>
                  <a:tcPr marL="68580" marR="68580" marT="0" marB="0" anchor="ctr"/>
                </a:tc>
                <a:tc>
                  <a:txBody>
                    <a:bodyP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The Maya</a:t>
                      </a:r>
                    </a:p>
                  </a:txBody>
                  <a:tcPr marL="68580" marR="68580" marT="0" marB="0" anchor="ctr"/>
                </a:tc>
                <a:tc>
                  <a:txBody>
                    <a:bodyP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A local history study</a:t>
                      </a:r>
                    </a:p>
                  </a:txBody>
                  <a:tcPr marL="68580" marR="68580" marT="0" marB="0" anchor="ctr"/>
                </a:tc>
                <a:extLst>
                  <a:ext uri="{0D108BD9-81ED-4DB2-BD59-A6C34878D82A}">
                    <a16:rowId xmlns:a16="http://schemas.microsoft.com/office/drawing/2014/main" val="1182821299"/>
                  </a:ext>
                </a:extLst>
              </a:tr>
            </a:tbl>
          </a:graphicData>
        </a:graphic>
      </p:graphicFrame>
    </p:spTree>
    <p:extLst>
      <p:ext uri="{BB962C8B-B14F-4D97-AF65-F5344CB8AC3E}">
        <p14:creationId xmlns:p14="http://schemas.microsoft.com/office/powerpoint/2010/main" val="1227639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20000"/>
          </a:blip>
          <a:stretch>
            <a:fillRect/>
          </a:stretch>
        </p:blipFill>
        <p:spPr>
          <a:xfrm>
            <a:off x="844375" y="0"/>
            <a:ext cx="10110137" cy="6908304"/>
          </a:xfrm>
          <a:prstGeom prst="rect">
            <a:avLst/>
          </a:prstGeom>
        </p:spPr>
      </p:pic>
      <p:sp>
        <p:nvSpPr>
          <p:cNvPr id="9" name="Title 1"/>
          <p:cNvSpPr>
            <a:spLocks noGrp="1"/>
          </p:cNvSpPr>
          <p:nvPr>
            <p:ph type="title"/>
          </p:nvPr>
        </p:nvSpPr>
        <p:spPr>
          <a:xfrm>
            <a:off x="1261872" y="365760"/>
            <a:ext cx="9692640" cy="1325562"/>
          </a:xfrm>
        </p:spPr>
        <p:txBody>
          <a:bodyPr>
            <a:normAutofit/>
          </a:bodyPr>
          <a:lstStyle/>
          <a:p>
            <a:r>
              <a:rPr lang="en-US" sz="4400" dirty="0"/>
              <a:t>Expressive Arts</a:t>
            </a:r>
          </a:p>
        </p:txBody>
      </p:sp>
      <p:sp>
        <p:nvSpPr>
          <p:cNvPr id="10" name="Content Placeholder 2"/>
          <p:cNvSpPr txBox="1">
            <a:spLocks/>
          </p:cNvSpPr>
          <p:nvPr/>
        </p:nvSpPr>
        <p:spPr>
          <a:xfrm>
            <a:off x="1261872" y="1828800"/>
            <a:ext cx="8595360" cy="4351337"/>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200" kern="1200" spc="1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285750" indent="-285750">
              <a:buFont typeface="Arial" charset="0"/>
              <a:buChar char="•"/>
            </a:pPr>
            <a:r>
              <a:rPr lang="en-GB" sz="2400" dirty="0">
                <a:solidFill>
                  <a:schemeClr val="tx1"/>
                </a:solidFill>
              </a:rPr>
              <a:t>Art and Design</a:t>
            </a:r>
          </a:p>
          <a:p>
            <a:pPr marL="742950" lvl="1" indent="-285750">
              <a:buFont typeface="Arial" charset="0"/>
              <a:buChar char="•"/>
            </a:pPr>
            <a:r>
              <a:rPr lang="en-GB" sz="2000" dirty="0">
                <a:solidFill>
                  <a:schemeClr val="tx1"/>
                </a:solidFill>
              </a:rPr>
              <a:t>This term the children will focus on developing their drawing and painting skills.</a:t>
            </a:r>
          </a:p>
          <a:p>
            <a:pPr marL="742950" lvl="1" indent="-285750">
              <a:buFont typeface="Arial" charset="0"/>
              <a:buChar char="•"/>
            </a:pPr>
            <a:r>
              <a:rPr lang="en-GB" sz="2000" dirty="0">
                <a:solidFill>
                  <a:schemeClr val="tx1"/>
                </a:solidFill>
              </a:rPr>
              <a:t>This will include, be able to elect a  tool for specific purpose.</a:t>
            </a:r>
          </a:p>
          <a:p>
            <a:pPr marL="742950" lvl="1" indent="-285750">
              <a:buFont typeface="Arial" charset="0"/>
              <a:buChar char="•"/>
            </a:pPr>
            <a:r>
              <a:rPr lang="en-GB" sz="2000" dirty="0">
                <a:solidFill>
                  <a:schemeClr val="tx1"/>
                </a:solidFill>
              </a:rPr>
              <a:t>The children will be able to draw showing depth and scale. After half term, we will also be focusing on Painting. </a:t>
            </a:r>
          </a:p>
          <a:p>
            <a:pPr marL="742950" lvl="1" indent="-285750">
              <a:buFont typeface="Arial" charset="0"/>
              <a:buChar char="•"/>
            </a:pPr>
            <a:r>
              <a:rPr lang="en-GB" sz="2000" dirty="0">
                <a:solidFill>
                  <a:schemeClr val="tx1"/>
                </a:solidFill>
              </a:rPr>
              <a:t>During the term, the children will be collecting colours to make colour families.</a:t>
            </a:r>
          </a:p>
          <a:p>
            <a:pPr marL="742950" lvl="1" indent="-285750">
              <a:buFont typeface="Arial" charset="0"/>
              <a:buChar char="•"/>
            </a:pPr>
            <a:r>
              <a:rPr lang="en-GB" sz="2000" dirty="0">
                <a:solidFill>
                  <a:schemeClr val="tx1"/>
                </a:solidFill>
              </a:rPr>
              <a:t>In the Spring term, we will have a Design and Technology project. </a:t>
            </a:r>
          </a:p>
          <a:p>
            <a:pPr marL="742950" lvl="1" indent="-285750">
              <a:buFont typeface="Arial" charset="0"/>
              <a:buChar char="•"/>
            </a:pPr>
            <a:r>
              <a:rPr lang="en-GB" sz="2000" dirty="0">
                <a:solidFill>
                  <a:schemeClr val="tx1"/>
                </a:solidFill>
              </a:rPr>
              <a:t>In Music we will be learning to recognise different musical styles on pulse, rhythm, pitch and tempo. We will also practice singing as part of an ensemble. </a:t>
            </a:r>
          </a:p>
          <a:p>
            <a:pPr marL="742950" lvl="1" indent="-285750">
              <a:buFont typeface="Arial" charset="0"/>
              <a:buChar char="•"/>
            </a:pPr>
            <a:r>
              <a:rPr lang="en-GB" sz="2100" dirty="0">
                <a:solidFill>
                  <a:schemeClr val="tx1"/>
                </a:solidFill>
              </a:rPr>
              <a:t>In French, we will be learning key classroom vocabulary, telling the time and using the verb ‘manger’ (to eat). </a:t>
            </a:r>
          </a:p>
        </p:txBody>
      </p:sp>
    </p:spTree>
    <p:extLst>
      <p:ext uri="{BB962C8B-B14F-4D97-AF65-F5344CB8AC3E}">
        <p14:creationId xmlns:p14="http://schemas.microsoft.com/office/powerpoint/2010/main" val="580145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991983-DD22-4D43-83B3-9854FDE85BD3}"/>
              </a:ext>
            </a:extLst>
          </p:cNvPr>
          <p:cNvSpPr>
            <a:spLocks noGrp="1"/>
          </p:cNvSpPr>
          <p:nvPr>
            <p:ph type="ctrTitle"/>
          </p:nvPr>
        </p:nvSpPr>
        <p:spPr/>
        <p:txBody>
          <a:bodyPr/>
          <a:lstStyle/>
          <a:p>
            <a:r>
              <a:rPr lang="en-US" dirty="0"/>
              <a:t>Last few notices</a:t>
            </a:r>
          </a:p>
        </p:txBody>
      </p:sp>
      <p:sp>
        <p:nvSpPr>
          <p:cNvPr id="8" name="Subtitle 7">
            <a:extLst>
              <a:ext uri="{FF2B5EF4-FFF2-40B4-BE49-F238E27FC236}">
                <a16:creationId xmlns:a16="http://schemas.microsoft.com/office/drawing/2014/main" id="{7413A15D-A748-7045-9837-B28C16DB70DC}"/>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69565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Homework 	</a:t>
            </a:r>
          </a:p>
        </p:txBody>
      </p:sp>
      <p:sp>
        <p:nvSpPr>
          <p:cNvPr id="3" name="Content Placeholder 2"/>
          <p:cNvSpPr>
            <a:spLocks noGrp="1"/>
          </p:cNvSpPr>
          <p:nvPr>
            <p:ph sz="half" idx="1"/>
          </p:nvPr>
        </p:nvSpPr>
        <p:spPr>
          <a:xfrm>
            <a:off x="1261872" y="1828800"/>
            <a:ext cx="4480560" cy="4663440"/>
          </a:xfrm>
        </p:spPr>
        <p:txBody>
          <a:bodyPr/>
          <a:lstStyle/>
          <a:p>
            <a:r>
              <a:rPr lang="en-GB" sz="2000" dirty="0"/>
              <a:t>Homework will be:</a:t>
            </a:r>
          </a:p>
          <a:p>
            <a:r>
              <a:rPr lang="en-GB" sz="2000" dirty="0"/>
              <a:t>One piece of Maths –  online</a:t>
            </a:r>
          </a:p>
          <a:p>
            <a:r>
              <a:rPr lang="en-GB" sz="2000" dirty="0"/>
              <a:t>One piece of Spellings – Purple Mash.</a:t>
            </a:r>
          </a:p>
          <a:p>
            <a:r>
              <a:rPr lang="en-GB" sz="2000" dirty="0"/>
              <a:t>Reading for a minimum of 15 minutes. </a:t>
            </a:r>
            <a:endParaRPr lang="en-GB" dirty="0"/>
          </a:p>
        </p:txBody>
      </p:sp>
    </p:spTree>
    <p:extLst>
      <p:ext uri="{BB962C8B-B14F-4D97-AF65-F5344CB8AC3E}">
        <p14:creationId xmlns:p14="http://schemas.microsoft.com/office/powerpoint/2010/main" val="262683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C0DDDB4-2AE5-0F44-957E-C92469D8F655}"/>
              </a:ext>
            </a:extLst>
          </p:cNvPr>
          <p:cNvPicPr>
            <a:picLocks noGrp="1" noChangeAspect="1"/>
          </p:cNvPicPr>
          <p:nvPr>
            <p:ph sz="half" idx="2"/>
          </p:nvPr>
        </p:nvPicPr>
        <p:blipFill>
          <a:blip r:embed="rId3">
            <a:alphaModFix amt="35000"/>
          </a:blip>
          <a:stretch>
            <a:fillRect/>
          </a:stretch>
        </p:blipFill>
        <p:spPr>
          <a:xfrm>
            <a:off x="-1" y="0"/>
            <a:ext cx="12202851" cy="6858000"/>
          </a:xfrm>
        </p:spPr>
      </p:pic>
      <p:sp>
        <p:nvSpPr>
          <p:cNvPr id="2" name="Title 1"/>
          <p:cNvSpPr>
            <a:spLocks noGrp="1"/>
          </p:cNvSpPr>
          <p:nvPr>
            <p:ph type="title"/>
          </p:nvPr>
        </p:nvSpPr>
        <p:spPr>
          <a:xfrm>
            <a:off x="1333995" y="687413"/>
            <a:ext cx="9692640" cy="1325562"/>
          </a:xfrm>
        </p:spPr>
        <p:txBody>
          <a:bodyPr/>
          <a:lstStyle/>
          <a:p>
            <a:r>
              <a:rPr lang="en-GB" dirty="0"/>
              <a:t>Stationery	</a:t>
            </a:r>
          </a:p>
        </p:txBody>
      </p:sp>
      <p:sp>
        <p:nvSpPr>
          <p:cNvPr id="6" name="Content Placeholder 5">
            <a:extLst>
              <a:ext uri="{FF2B5EF4-FFF2-40B4-BE49-F238E27FC236}">
                <a16:creationId xmlns:a16="http://schemas.microsoft.com/office/drawing/2014/main" id="{3E69D088-A3D2-EB48-B13F-D79826037EE8}"/>
              </a:ext>
            </a:extLst>
          </p:cNvPr>
          <p:cNvSpPr>
            <a:spLocks noGrp="1"/>
          </p:cNvSpPr>
          <p:nvPr>
            <p:ph sz="half" idx="1"/>
          </p:nvPr>
        </p:nvSpPr>
        <p:spPr>
          <a:xfrm>
            <a:off x="1333995" y="2012975"/>
            <a:ext cx="7976260" cy="4351337"/>
          </a:xfrm>
        </p:spPr>
        <p:txBody>
          <a:bodyPr>
            <a:normAutofit/>
          </a:bodyPr>
          <a:lstStyle/>
          <a:p>
            <a:r>
              <a:rPr lang="en-GB" sz="2800" dirty="0"/>
              <a:t>Children will need a clear pencil case with:</a:t>
            </a:r>
          </a:p>
          <a:p>
            <a:pPr lvl="1"/>
            <a:r>
              <a:rPr lang="en-GB" sz="2400" dirty="0"/>
              <a:t>2 Pencils</a:t>
            </a:r>
          </a:p>
          <a:p>
            <a:pPr lvl="1"/>
            <a:r>
              <a:rPr lang="en-GB" sz="2400" dirty="0"/>
              <a:t>1 Ruler</a:t>
            </a:r>
          </a:p>
          <a:p>
            <a:pPr lvl="1"/>
            <a:r>
              <a:rPr lang="en-GB" sz="2400" dirty="0"/>
              <a:t>1 Sharpener</a:t>
            </a:r>
          </a:p>
          <a:p>
            <a:pPr lvl="1"/>
            <a:r>
              <a:rPr lang="en-GB" sz="2400" dirty="0"/>
              <a:t>1 Glue stick</a:t>
            </a:r>
          </a:p>
          <a:p>
            <a:pPr lvl="1"/>
            <a:r>
              <a:rPr lang="en-GB" sz="2400" dirty="0"/>
              <a:t>1 Scissors</a:t>
            </a:r>
          </a:p>
          <a:p>
            <a:pPr lvl="1"/>
            <a:endParaRPr lang="en-GB" sz="2400" dirty="0"/>
          </a:p>
          <a:p>
            <a:pPr lvl="1"/>
            <a:r>
              <a:rPr lang="en-GB" sz="2400" dirty="0"/>
              <a:t>Please NO toys, fidget toys, games or blue tac. </a:t>
            </a:r>
          </a:p>
        </p:txBody>
      </p:sp>
    </p:spTree>
    <p:extLst>
      <p:ext uri="{BB962C8B-B14F-4D97-AF65-F5344CB8AC3E}">
        <p14:creationId xmlns:p14="http://schemas.microsoft.com/office/powerpoint/2010/main" val="3517191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blip>
          <a:stretch>
            <a:fillRect/>
          </a:stretch>
        </p:blipFill>
        <p:spPr>
          <a:xfrm>
            <a:off x="4422098" y="-26425"/>
            <a:ext cx="6889017" cy="6884425"/>
          </a:xfrm>
          <a:prstGeom prst="rect">
            <a:avLst/>
          </a:prstGeom>
        </p:spPr>
      </p:pic>
      <p:sp>
        <p:nvSpPr>
          <p:cNvPr id="2" name="Title 1"/>
          <p:cNvSpPr>
            <a:spLocks noGrp="1"/>
          </p:cNvSpPr>
          <p:nvPr>
            <p:ph type="title"/>
          </p:nvPr>
        </p:nvSpPr>
        <p:spPr/>
        <p:txBody>
          <a:bodyPr/>
          <a:lstStyle/>
          <a:p>
            <a:r>
              <a:rPr lang="en-US" dirty="0"/>
              <a:t>Snacks and Water bottles</a:t>
            </a:r>
          </a:p>
        </p:txBody>
      </p:sp>
      <p:sp>
        <p:nvSpPr>
          <p:cNvPr id="3" name="Content Placeholder 2"/>
          <p:cNvSpPr>
            <a:spLocks noGrp="1"/>
          </p:cNvSpPr>
          <p:nvPr>
            <p:ph idx="1"/>
          </p:nvPr>
        </p:nvSpPr>
        <p:spPr>
          <a:xfrm>
            <a:off x="1261872" y="1828800"/>
            <a:ext cx="5518938" cy="4351337"/>
          </a:xfrm>
        </p:spPr>
        <p:txBody>
          <a:bodyPr/>
          <a:lstStyle/>
          <a:p>
            <a:r>
              <a:rPr lang="en-GB" sz="2400" dirty="0"/>
              <a:t>Please include a healthy snack for the children in their school bags.</a:t>
            </a:r>
          </a:p>
          <a:p>
            <a:r>
              <a:rPr lang="en-GB" sz="2400" dirty="0"/>
              <a:t>All children will need a named water bottle. These are kept on the side during lesson times. </a:t>
            </a:r>
          </a:p>
          <a:p>
            <a:endParaRPr lang="en-US" dirty="0"/>
          </a:p>
          <a:p>
            <a:endParaRPr lang="en-US" dirty="0"/>
          </a:p>
        </p:txBody>
      </p:sp>
      <p:pic>
        <p:nvPicPr>
          <p:cNvPr id="4" name="Picture 3"/>
          <p:cNvPicPr>
            <a:picLocks noChangeAspect="1"/>
          </p:cNvPicPr>
          <p:nvPr/>
        </p:nvPicPr>
        <p:blipFill>
          <a:blip r:embed="rId4"/>
          <a:stretch>
            <a:fillRect/>
          </a:stretch>
        </p:blipFill>
        <p:spPr>
          <a:xfrm rot="5400000">
            <a:off x="1185872" y="3592237"/>
            <a:ext cx="2410497" cy="3617841"/>
          </a:xfrm>
          <a:prstGeom prst="rect">
            <a:avLst/>
          </a:prstGeom>
        </p:spPr>
      </p:pic>
    </p:spTree>
    <p:extLst>
      <p:ext uri="{BB962C8B-B14F-4D97-AF65-F5344CB8AC3E}">
        <p14:creationId xmlns:p14="http://schemas.microsoft.com/office/powerpoint/2010/main" val="481158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Uniform</a:t>
            </a:r>
          </a:p>
        </p:txBody>
      </p:sp>
      <p:sp>
        <p:nvSpPr>
          <p:cNvPr id="3" name="Content Placeholder 2"/>
          <p:cNvSpPr>
            <a:spLocks noGrp="1"/>
          </p:cNvSpPr>
          <p:nvPr>
            <p:ph sz="half" idx="2"/>
          </p:nvPr>
        </p:nvSpPr>
        <p:spPr>
          <a:xfrm>
            <a:off x="1261871" y="1863556"/>
            <a:ext cx="6521679" cy="4628684"/>
          </a:xfrm>
        </p:spPr>
        <p:txBody>
          <a:bodyPr/>
          <a:lstStyle/>
          <a:p>
            <a:r>
              <a:rPr lang="en-US" dirty="0"/>
              <a:t>Blue Nutfield Church jumper/cardigan</a:t>
            </a:r>
          </a:p>
          <a:p>
            <a:r>
              <a:rPr lang="en-US" dirty="0"/>
              <a:t>Nutfield Church Fleece</a:t>
            </a:r>
          </a:p>
          <a:p>
            <a:r>
              <a:rPr lang="en-US" dirty="0"/>
              <a:t>Yellow Nutfield Church polo shirt</a:t>
            </a:r>
          </a:p>
          <a:p>
            <a:r>
              <a:rPr lang="en-US" dirty="0"/>
              <a:t>Grey pinafore, skirt or trousers</a:t>
            </a:r>
          </a:p>
          <a:p>
            <a:r>
              <a:rPr lang="en-US" dirty="0"/>
              <a:t>Blue summer dress</a:t>
            </a:r>
          </a:p>
          <a:p>
            <a:r>
              <a:rPr lang="en-US" dirty="0"/>
              <a:t>White, Black or Grey socks</a:t>
            </a:r>
          </a:p>
          <a:p>
            <a:r>
              <a:rPr lang="en-US" dirty="0"/>
              <a:t>Black shoes</a:t>
            </a:r>
          </a:p>
          <a:p>
            <a:r>
              <a:rPr lang="en-US" dirty="0"/>
              <a:t>Hair bands and clips must be blue or navy</a:t>
            </a:r>
          </a:p>
          <a:p>
            <a:r>
              <a:rPr lang="en-US" dirty="0"/>
              <a:t>Spare trainers or wellies for all outdoor learning </a:t>
            </a:r>
          </a:p>
        </p:txBody>
      </p:sp>
    </p:spTree>
    <p:extLst>
      <p:ext uri="{BB962C8B-B14F-4D97-AF65-F5344CB8AC3E}">
        <p14:creationId xmlns:p14="http://schemas.microsoft.com/office/powerpoint/2010/main" val="393035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41E5346-EC06-014A-AE15-7490F5122F53}"/>
              </a:ext>
            </a:extLst>
          </p:cNvPr>
          <p:cNvSpPr>
            <a:spLocks noGrp="1"/>
          </p:cNvSpPr>
          <p:nvPr>
            <p:ph type="title"/>
          </p:nvPr>
        </p:nvSpPr>
        <p:spPr>
          <a:xfrm>
            <a:off x="521131" y="-2934273"/>
            <a:ext cx="9418320" cy="4041648"/>
          </a:xfrm>
        </p:spPr>
        <p:txBody>
          <a:bodyPr/>
          <a:lstStyle/>
          <a:p>
            <a:r>
              <a:rPr lang="en-US" dirty="0"/>
              <a:t>Our Timetable</a:t>
            </a:r>
          </a:p>
        </p:txBody>
      </p:sp>
      <p:graphicFrame>
        <p:nvGraphicFramePr>
          <p:cNvPr id="2" name="Table 1">
            <a:extLst>
              <a:ext uri="{FF2B5EF4-FFF2-40B4-BE49-F238E27FC236}">
                <a16:creationId xmlns:a16="http://schemas.microsoft.com/office/drawing/2014/main" id="{CD3D72B3-D1E7-4E13-B604-7362CDAD5778}"/>
              </a:ext>
            </a:extLst>
          </p:cNvPr>
          <p:cNvGraphicFramePr>
            <a:graphicFrameLocks noGrp="1"/>
          </p:cNvGraphicFramePr>
          <p:nvPr>
            <p:extLst>
              <p:ext uri="{D42A27DB-BD31-4B8C-83A1-F6EECF244321}">
                <p14:modId xmlns:p14="http://schemas.microsoft.com/office/powerpoint/2010/main" val="1705986885"/>
              </p:ext>
            </p:extLst>
          </p:nvPr>
        </p:nvGraphicFramePr>
        <p:xfrm>
          <a:off x="760164" y="1041541"/>
          <a:ext cx="9827046" cy="5632669"/>
        </p:xfrm>
        <a:graphic>
          <a:graphicData uri="http://schemas.openxmlformats.org/drawingml/2006/table">
            <a:tbl>
              <a:tblPr firstRow="1" firstCol="1" bandRow="1" bandCol="1">
                <a:tableStyleId>{5C22544A-7EE6-4342-B048-85BDC9FD1C3A}</a:tableStyleId>
              </a:tblPr>
              <a:tblGrid>
                <a:gridCol w="975748">
                  <a:extLst>
                    <a:ext uri="{9D8B030D-6E8A-4147-A177-3AD203B41FA5}">
                      <a16:colId xmlns:a16="http://schemas.microsoft.com/office/drawing/2014/main" val="746346594"/>
                    </a:ext>
                  </a:extLst>
                </a:gridCol>
                <a:gridCol w="1750551">
                  <a:extLst>
                    <a:ext uri="{9D8B030D-6E8A-4147-A177-3AD203B41FA5}">
                      <a16:colId xmlns:a16="http://schemas.microsoft.com/office/drawing/2014/main" val="170849005"/>
                    </a:ext>
                  </a:extLst>
                </a:gridCol>
                <a:gridCol w="1691942">
                  <a:extLst>
                    <a:ext uri="{9D8B030D-6E8A-4147-A177-3AD203B41FA5}">
                      <a16:colId xmlns:a16="http://schemas.microsoft.com/office/drawing/2014/main" val="3844826552"/>
                    </a:ext>
                  </a:extLst>
                </a:gridCol>
                <a:gridCol w="1818822">
                  <a:extLst>
                    <a:ext uri="{9D8B030D-6E8A-4147-A177-3AD203B41FA5}">
                      <a16:colId xmlns:a16="http://schemas.microsoft.com/office/drawing/2014/main" val="1631976816"/>
                    </a:ext>
                  </a:extLst>
                </a:gridCol>
                <a:gridCol w="1775669">
                  <a:extLst>
                    <a:ext uri="{9D8B030D-6E8A-4147-A177-3AD203B41FA5}">
                      <a16:colId xmlns:a16="http://schemas.microsoft.com/office/drawing/2014/main" val="2499377648"/>
                    </a:ext>
                  </a:extLst>
                </a:gridCol>
                <a:gridCol w="1814314">
                  <a:extLst>
                    <a:ext uri="{9D8B030D-6E8A-4147-A177-3AD203B41FA5}">
                      <a16:colId xmlns:a16="http://schemas.microsoft.com/office/drawing/2014/main" val="1742694921"/>
                    </a:ext>
                  </a:extLst>
                </a:gridCol>
              </a:tblGrid>
              <a:tr h="376789">
                <a:tc gridSpan="6">
                  <a:txBody>
                    <a:bodyPr/>
                    <a:lstStyle/>
                    <a:p>
                      <a:pPr algn="l">
                        <a:lnSpc>
                          <a:spcPct val="107000"/>
                        </a:lnSpc>
                        <a:spcAft>
                          <a:spcPts val="0"/>
                        </a:spcAft>
                      </a:pPr>
                      <a:r>
                        <a:rPr lang="en-GB" sz="1400" dirty="0">
                          <a:effectLst/>
                          <a:latin typeface="Calibri" panose="020F0502020204030204" pitchFamily="34" charset="0"/>
                          <a:ea typeface="Calibri" panose="020F0502020204030204" pitchFamily="34" charset="0"/>
                          <a:cs typeface="Comic Sans MS" panose="030F0702030302020204" pitchFamily="66" charset="0"/>
                        </a:rPr>
                        <a:t>Nutfield Church Primary School – Weekly Curriculum Timetable 2023/24: Year 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000" b="1" dirty="0">
                          <a:effectLst/>
                          <a:latin typeface="Calibri" panose="020F0502020204030204" pitchFamily="34" charset="0"/>
                          <a:ea typeface="Calibri" panose="020F0502020204030204" pitchFamily="34" charset="0"/>
                          <a:cs typeface="Comic Sans MS" panose="030F0702030302020204" pitchFamily="66"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17605970"/>
                  </a:ext>
                </a:extLst>
              </a:tr>
              <a:tr h="316128">
                <a:tc>
                  <a:txBody>
                    <a:bodyPr/>
                    <a:lstStyle/>
                    <a:p>
                      <a:pPr algn="l">
                        <a:lnSpc>
                          <a:spcPct val="107000"/>
                        </a:lnSpc>
                        <a:spcAft>
                          <a:spcPts val="0"/>
                        </a:spcAft>
                      </a:pPr>
                      <a:r>
                        <a:rPr lang="en-GB" sz="1000" b="1">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Comic Sans MS" panose="030F0702030302020204" pitchFamily="66" charset="0"/>
                        </a:rPr>
                        <a:t>Monday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Comic Sans MS" panose="030F0702030302020204" pitchFamily="66" charset="0"/>
                        </a:rPr>
                        <a:t>Tuesday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Comic Sans MS" panose="030F0702030302020204" pitchFamily="66" charset="0"/>
                        </a:rPr>
                        <a:t>Wednesday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Comic Sans MS" panose="030F0702030302020204" pitchFamily="66" charset="0"/>
                        </a:rPr>
                        <a:t>Thursday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0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Comic Sans MS" panose="030F0702030302020204" pitchFamily="66" charset="0"/>
                        </a:rPr>
                        <a:t>Friday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5348610"/>
                  </a:ext>
                </a:extLst>
              </a:tr>
              <a:tr h="291168">
                <a:tc>
                  <a:txBody>
                    <a:bodyPr/>
                    <a:lstStyle/>
                    <a:p>
                      <a:pPr algn="l">
                        <a:lnSpc>
                          <a:spcPct val="107000"/>
                        </a:lnSpc>
                        <a:spcAft>
                          <a:spcPts val="0"/>
                        </a:spcAft>
                      </a:pPr>
                      <a:r>
                        <a:rPr lang="en-GB" sz="1000" b="1">
                          <a:effectLst/>
                          <a:latin typeface="Calibri" panose="020F0502020204030204" pitchFamily="34" charset="0"/>
                          <a:ea typeface="Calibri" panose="020F0502020204030204" pitchFamily="34" charset="0"/>
                          <a:cs typeface="Comic Sans MS" panose="030F0702030302020204" pitchFamily="66" charset="0"/>
                        </a:rPr>
                        <a:t>8.40am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Soft Start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Soft Start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Soft Start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Soft Start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Soft Start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0409699"/>
                  </a:ext>
                </a:extLst>
              </a:tr>
              <a:tr h="495905">
                <a:tc>
                  <a:txBody>
                    <a:bodyPr/>
                    <a:lstStyle/>
                    <a:p>
                      <a:pPr algn="l">
                        <a:lnSpc>
                          <a:spcPct val="107000"/>
                        </a:lnSpc>
                        <a:spcAft>
                          <a:spcPts val="0"/>
                        </a:spcAft>
                      </a:pPr>
                      <a:r>
                        <a:rPr lang="en-GB" sz="1000" b="1" dirty="0">
                          <a:effectLst/>
                          <a:latin typeface="Calibri" panose="020F0502020204030204" pitchFamily="34" charset="0"/>
                          <a:ea typeface="Calibri" panose="020F0502020204030204" pitchFamily="34" charset="0"/>
                          <a:cs typeface="Comic Sans MS" panose="030F0702030302020204" pitchFamily="66" charset="0"/>
                        </a:rPr>
                        <a:t>8.50 - 9.25am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Guided Reading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a:effectLst/>
                          <a:latin typeface="Calibri" panose="020F0502020204030204" pitchFamily="34" charset="0"/>
                          <a:ea typeface="Calibri" panose="020F0502020204030204" pitchFamily="34" charset="0"/>
                          <a:cs typeface="Comic Sans MS" panose="030F0702030302020204" pitchFamily="66" charset="0"/>
                        </a:rPr>
                        <a:t>Guided Reading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a:effectLst/>
                          <a:latin typeface="Calibri" panose="020F0502020204030204" pitchFamily="34" charset="0"/>
                          <a:ea typeface="Calibri" panose="020F0502020204030204" pitchFamily="34" charset="0"/>
                          <a:cs typeface="Comic Sans MS" panose="030F0702030302020204" pitchFamily="66" charset="0"/>
                        </a:rPr>
                        <a:t>Guided Reading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1000"/>
                        </a:spcAft>
                        <a:tabLst>
                          <a:tab pos="786130" algn="ctr"/>
                        </a:tabLst>
                      </a:pPr>
                      <a:r>
                        <a:rPr lang="en-GB" sz="1100">
                          <a:effectLst/>
                          <a:latin typeface="Calibri" panose="020F0502020204030204" pitchFamily="34" charset="0"/>
                          <a:ea typeface="Calibri" panose="020F0502020204030204" pitchFamily="34" charset="0"/>
                          <a:cs typeface="Comic Sans MS" panose="030F0702030302020204" pitchFamily="66" charset="0"/>
                        </a:rPr>
                        <a:t>	Guided Reading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latin typeface="Calibri" panose="020F0502020204030204" pitchFamily="34" charset="0"/>
                          <a:ea typeface="Calibri" panose="020F0502020204030204" pitchFamily="34" charset="0"/>
                          <a:cs typeface="Calibri" panose="020F0502020204030204" pitchFamily="34" charset="0"/>
                        </a:rPr>
                        <a:t>Guided Reading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594015"/>
                  </a:ext>
                </a:extLst>
              </a:tr>
              <a:tr h="537449">
                <a:tc>
                  <a:txBody>
                    <a:bodyPr/>
                    <a:lstStyle/>
                    <a:p>
                      <a:pPr algn="l">
                        <a:lnSpc>
                          <a:spcPct val="107000"/>
                        </a:lnSpc>
                        <a:spcAft>
                          <a:spcPts val="0"/>
                        </a:spcAft>
                      </a:pPr>
                      <a:r>
                        <a:rPr lang="en-GB" sz="1000" b="1" dirty="0">
                          <a:effectLst/>
                          <a:latin typeface="Calibri" panose="020F0502020204030204" pitchFamily="34" charset="0"/>
                          <a:ea typeface="Calibri" panose="020F0502020204030204" pitchFamily="34" charset="0"/>
                          <a:cs typeface="Comic Sans MS" panose="030F0702030302020204" pitchFamily="66" charset="0"/>
                        </a:rPr>
                        <a:t>9:25 – 10:30am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English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English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English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English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English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2742484"/>
                  </a:ext>
                </a:extLst>
              </a:tr>
              <a:tr h="355624">
                <a:tc>
                  <a:txBody>
                    <a:bodyPr/>
                    <a:lstStyle/>
                    <a:p>
                      <a:pPr algn="l">
                        <a:lnSpc>
                          <a:spcPct val="107000"/>
                        </a:lnSpc>
                        <a:spcAft>
                          <a:spcPts val="0"/>
                        </a:spcAft>
                      </a:pPr>
                      <a:r>
                        <a:rPr lang="en-GB" sz="1000" b="1" dirty="0">
                          <a:effectLst/>
                          <a:latin typeface="Calibri" panose="020F0502020204030204" pitchFamily="34" charset="0"/>
                          <a:ea typeface="Calibri" panose="020F0502020204030204" pitchFamily="34" charset="0"/>
                          <a:cs typeface="Comic Sans MS" panose="030F0702030302020204" pitchFamily="66" charset="0"/>
                        </a:rPr>
                        <a:t>10:30 – 10:45am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Collective Worship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Collective Worship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Collective Worship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Collective Worship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Collective Worship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2106523"/>
                  </a:ext>
                </a:extLst>
              </a:tr>
              <a:tr h="215770">
                <a:tc>
                  <a:txBody>
                    <a:bodyPr/>
                    <a:lstStyle/>
                    <a:p>
                      <a:pPr algn="l">
                        <a:lnSpc>
                          <a:spcPct val="107000"/>
                        </a:lnSpc>
                        <a:spcAft>
                          <a:spcPts val="0"/>
                        </a:spcAft>
                      </a:pPr>
                      <a:r>
                        <a:rPr lang="en-GB" sz="1000" b="1" dirty="0">
                          <a:effectLst/>
                          <a:latin typeface="Calibri" panose="020F0502020204030204" pitchFamily="34" charset="0"/>
                          <a:ea typeface="Calibri" panose="020F0502020204030204" pitchFamily="34" charset="0"/>
                          <a:cs typeface="Comic Sans MS" panose="030F0702030302020204" pitchFamily="66" charset="0"/>
                        </a:rPr>
                        <a:t>10:45 – 11:00am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5">
                  <a:txBody>
                    <a:bodyPr/>
                    <a:lstStyle/>
                    <a:p>
                      <a:pPr algn="ctr">
                        <a:lnSpc>
                          <a:spcPct val="107000"/>
                        </a:lnSpc>
                        <a:spcAft>
                          <a:spcPts val="0"/>
                        </a:spcAft>
                      </a:pPr>
                      <a:r>
                        <a:rPr lang="en-GB" sz="1100" b="1">
                          <a:effectLst/>
                          <a:latin typeface="Calibri" panose="020F0502020204030204" pitchFamily="34" charset="0"/>
                          <a:ea typeface="Calibri" panose="020F0502020204030204" pitchFamily="34" charset="0"/>
                          <a:cs typeface="Comic Sans MS" panose="030F0702030302020204" pitchFamily="66" charset="0"/>
                        </a:rPr>
                        <a:t>BREAK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23813062"/>
                  </a:ext>
                </a:extLst>
              </a:tr>
              <a:tr h="355624">
                <a:tc>
                  <a:txBody>
                    <a:bodyPr/>
                    <a:lstStyle/>
                    <a:p>
                      <a:pPr algn="l">
                        <a:lnSpc>
                          <a:spcPct val="107000"/>
                        </a:lnSpc>
                        <a:spcAft>
                          <a:spcPts val="0"/>
                        </a:spcAft>
                      </a:pPr>
                      <a:r>
                        <a:rPr lang="en-GB" sz="1000" b="1" dirty="0">
                          <a:effectLst/>
                          <a:latin typeface="Calibri" panose="020F0502020204030204" pitchFamily="34" charset="0"/>
                          <a:ea typeface="Calibri" panose="020F0502020204030204" pitchFamily="34" charset="0"/>
                          <a:cs typeface="Comic Sans MS" panose="030F0702030302020204" pitchFamily="66" charset="0"/>
                        </a:rPr>
                        <a:t>11:00 – 12:00pm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Maths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a:effectLst/>
                          <a:latin typeface="Calibri" panose="020F0502020204030204" pitchFamily="34" charset="0"/>
                          <a:ea typeface="Calibri" panose="020F0502020204030204" pitchFamily="34" charset="0"/>
                          <a:cs typeface="Comic Sans MS" panose="030F0702030302020204" pitchFamily="66" charset="0"/>
                        </a:rPr>
                        <a:t>Maths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a:effectLst/>
                          <a:latin typeface="Calibri" panose="020F0502020204030204" pitchFamily="34" charset="0"/>
                          <a:ea typeface="Calibri" panose="020F0502020204030204" pitchFamily="34" charset="0"/>
                          <a:cs typeface="Comic Sans MS" panose="030F0702030302020204" pitchFamily="66" charset="0"/>
                        </a:rPr>
                        <a:t>Maths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a:effectLst/>
                          <a:latin typeface="Calibri" panose="020F0502020204030204" pitchFamily="34" charset="0"/>
                          <a:ea typeface="Calibri" panose="020F0502020204030204" pitchFamily="34" charset="0"/>
                          <a:cs typeface="Comic Sans MS" panose="030F0702030302020204" pitchFamily="66" charset="0"/>
                        </a:rPr>
                        <a:t>Maths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a:effectLst/>
                          <a:latin typeface="Calibri" panose="020F0502020204030204" pitchFamily="34" charset="0"/>
                          <a:ea typeface="Calibri" panose="020F0502020204030204" pitchFamily="34" charset="0"/>
                          <a:cs typeface="Calibri" panose="020F0502020204030204" pitchFamily="34" charset="0"/>
                        </a:rPr>
                        <a:t>Maths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9253374"/>
                  </a:ext>
                </a:extLst>
              </a:tr>
              <a:tr h="183948">
                <a:tc>
                  <a:txBody>
                    <a:bodyPr/>
                    <a:lstStyle/>
                    <a:p>
                      <a:pPr algn="l">
                        <a:lnSpc>
                          <a:spcPct val="115000"/>
                        </a:lnSpc>
                        <a:spcAft>
                          <a:spcPts val="0"/>
                        </a:spcAft>
                      </a:pPr>
                      <a:r>
                        <a:rPr lang="en-GB" sz="1000" b="1" dirty="0">
                          <a:effectLst/>
                          <a:latin typeface="Calibri" panose="020F0502020204030204" pitchFamily="34" charset="0"/>
                          <a:ea typeface="Calibri" panose="020F0502020204030204" pitchFamily="34" charset="0"/>
                          <a:cs typeface="Comic Sans MS" panose="030F0702030302020204" pitchFamily="66" charset="0"/>
                        </a:rPr>
                        <a:t>12:00 – 1:00pm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5">
                  <a:txBody>
                    <a:bodyPr/>
                    <a:lstStyle/>
                    <a:p>
                      <a:pPr algn="ctr">
                        <a:lnSpc>
                          <a:spcPct val="115000"/>
                        </a:lnSpc>
                        <a:spcAft>
                          <a:spcPts val="800"/>
                        </a:spcAft>
                      </a:pPr>
                      <a:r>
                        <a:rPr lang="en-GB" sz="1100" b="1">
                          <a:effectLst/>
                          <a:latin typeface="Calibri" panose="020F0502020204030204" pitchFamily="34" charset="0"/>
                          <a:ea typeface="Calibri" panose="020F0502020204030204" pitchFamily="34" charset="0"/>
                          <a:cs typeface="Comic Sans MS" panose="030F0702030302020204" pitchFamily="66" charset="0"/>
                        </a:rPr>
                        <a:t>LUNCH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68038487"/>
                  </a:ext>
                </a:extLst>
              </a:tr>
              <a:tr h="379385">
                <a:tc>
                  <a:txBody>
                    <a:bodyPr/>
                    <a:lstStyle/>
                    <a:p>
                      <a:pPr algn="l">
                        <a:lnSpc>
                          <a:spcPct val="107000"/>
                        </a:lnSpc>
                        <a:spcAft>
                          <a:spcPts val="0"/>
                        </a:spcAft>
                      </a:pPr>
                      <a:r>
                        <a:rPr lang="en-GB" sz="1000" b="1" dirty="0">
                          <a:effectLst/>
                          <a:latin typeface="Calibri" panose="020F0502020204030204" pitchFamily="34" charset="0"/>
                          <a:ea typeface="Calibri" panose="020F0502020204030204" pitchFamily="34" charset="0"/>
                          <a:cs typeface="Comic Sans MS" panose="030F0702030302020204" pitchFamily="66" charset="0"/>
                        </a:rPr>
                        <a:t>1:00 - 1:15pm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a:effectLst/>
                          <a:latin typeface="Calibri" panose="020F0502020204030204" pitchFamily="34" charset="0"/>
                          <a:ea typeface="Calibri" panose="020F0502020204030204" pitchFamily="34" charset="0"/>
                          <a:cs typeface="Calibri" panose="020F0502020204030204" pitchFamily="34" charset="0"/>
                        </a:rPr>
                        <a:t>Number Club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a:effectLst/>
                          <a:latin typeface="Calibri" panose="020F0502020204030204" pitchFamily="34" charset="0"/>
                          <a:ea typeface="Calibri" panose="020F0502020204030204" pitchFamily="34" charset="0"/>
                          <a:cs typeface="Comic Sans MS" panose="030F0702030302020204" pitchFamily="66" charset="0"/>
                        </a:rPr>
                        <a:t>Number Club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a:effectLst/>
                          <a:latin typeface="Calibri" panose="020F0502020204030204" pitchFamily="34" charset="0"/>
                          <a:ea typeface="Calibri" panose="020F0502020204030204" pitchFamily="34" charset="0"/>
                          <a:cs typeface="Comic Sans MS" panose="030F0702030302020204" pitchFamily="66" charset="0"/>
                        </a:rPr>
                        <a:t>Number Club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a:effectLst/>
                          <a:latin typeface="Calibri" panose="020F0502020204030204" pitchFamily="34" charset="0"/>
                          <a:ea typeface="Calibri" panose="020F0502020204030204" pitchFamily="34" charset="0"/>
                          <a:cs typeface="Comic Sans MS" panose="030F0702030302020204" pitchFamily="66" charset="0"/>
                        </a:rPr>
                        <a:t>Number Club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latin typeface="Calibri" panose="020F0502020204030204" pitchFamily="34" charset="0"/>
                          <a:ea typeface="Calibri" panose="020F0502020204030204" pitchFamily="34" charset="0"/>
                          <a:cs typeface="Calibri" panose="020F0502020204030204" pitchFamily="34" charset="0"/>
                        </a:rPr>
                        <a:t>Target Time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a:effectLst/>
                          <a:latin typeface="Calibri" panose="020F0502020204030204" pitchFamily="34" charset="0"/>
                          <a:ea typeface="Calibri" panose="020F0502020204030204" pitchFamily="34" charset="0"/>
                          <a:cs typeface="Calibri" panose="020F0502020204030204" pitchFamily="34" charset="0"/>
                        </a:rPr>
                        <a:t>1:00 – 1:30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435297"/>
                  </a:ext>
                </a:extLst>
              </a:tr>
              <a:tr h="925610">
                <a:tc>
                  <a:txBody>
                    <a:bodyPr/>
                    <a:lstStyle/>
                    <a:p>
                      <a:pPr algn="l">
                        <a:lnSpc>
                          <a:spcPct val="107000"/>
                        </a:lnSpc>
                        <a:spcAft>
                          <a:spcPts val="0"/>
                        </a:spcAft>
                      </a:pPr>
                      <a:r>
                        <a:rPr lang="en-GB" sz="1000" b="1" dirty="0">
                          <a:effectLst/>
                          <a:latin typeface="Calibri" panose="020F0502020204030204" pitchFamily="34" charset="0"/>
                          <a:ea typeface="Calibri" panose="020F0502020204030204" pitchFamily="34" charset="0"/>
                          <a:cs typeface="Comic Sans MS" panose="030F0702030302020204" pitchFamily="66" charset="0"/>
                        </a:rPr>
                        <a:t>1:15 – 2:15pm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000" b="1" dirty="0">
                          <a:effectLst/>
                          <a:latin typeface="Calibri" panose="020F0502020204030204" pitchFamily="34" charset="0"/>
                          <a:ea typeface="Calibri" panose="020F0502020204030204" pitchFamily="34" charset="0"/>
                          <a:cs typeface="Comic Sans MS" panose="030F0702030302020204" pitchFamily="66"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000" b="1" dirty="0">
                          <a:effectLst/>
                          <a:latin typeface="Calibri" panose="020F0502020204030204" pitchFamily="34" charset="0"/>
                          <a:ea typeface="Calibri" panose="020F0502020204030204" pitchFamily="34" charset="0"/>
                          <a:cs typeface="Comic Sans MS" panose="030F0702030302020204" pitchFamily="66"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alibri" panose="020F0502020204030204" pitchFamily="34" charset="0"/>
                        </a:rPr>
                        <a:t>P.E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Science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History/Geography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Expressive Arts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effectLs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5204392"/>
                  </a:ext>
                </a:extLst>
              </a:tr>
              <a:tr h="574820">
                <a:tc>
                  <a:txBody>
                    <a:bodyPr/>
                    <a:lstStyle/>
                    <a:p>
                      <a:pPr algn="l">
                        <a:lnSpc>
                          <a:spcPct val="115000"/>
                        </a:lnSpc>
                        <a:spcAft>
                          <a:spcPts val="1000"/>
                        </a:spcAft>
                      </a:pPr>
                      <a:r>
                        <a:rPr lang="en-GB" sz="1000" b="1" dirty="0">
                          <a:effectLst/>
                          <a:latin typeface="Calibri" panose="020F0502020204030204" pitchFamily="34" charset="0"/>
                          <a:ea typeface="Calibri" panose="020F0502020204030204" pitchFamily="34" charset="0"/>
                          <a:cs typeface="Comic Sans MS" panose="030F0702030302020204" pitchFamily="66" charset="0"/>
                        </a:rPr>
                        <a:t>2:15 – 3:00pm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latin typeface="Calibri" panose="020F0502020204030204" pitchFamily="34" charset="0"/>
                          <a:ea typeface="Calibri" panose="020F0502020204030204" pitchFamily="34" charset="0"/>
                          <a:cs typeface="Calibri" panose="020F0502020204030204" pitchFamily="34" charset="0"/>
                        </a:rPr>
                        <a:t>Wellbeing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a:effectLst/>
                          <a:latin typeface="Calibri" panose="020F0502020204030204" pitchFamily="34" charset="0"/>
                          <a:ea typeface="Calibri" panose="020F0502020204030204" pitchFamily="34"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a:effectLst/>
                          <a:highlight>
                            <a:srgbClr val="FFFF00"/>
                          </a:highlight>
                          <a:latin typeface="Calibri" panose="020F0502020204030204" pitchFamily="34" charset="0"/>
                          <a:ea typeface="Calibri" panose="020F0502020204030204" pitchFamily="34" charset="0"/>
                          <a:cs typeface="Comic Sans MS" panose="030F0702030302020204" pitchFamily="66"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887277504"/>
                  </a:ext>
                </a:extLst>
              </a:tr>
              <a:tr h="511230">
                <a:tc>
                  <a:txBody>
                    <a:bodyPr/>
                    <a:lstStyle/>
                    <a:p>
                      <a:pPr algn="l">
                        <a:lnSpc>
                          <a:spcPct val="115000"/>
                        </a:lnSpc>
                        <a:spcAft>
                          <a:spcPts val="1000"/>
                        </a:spcAft>
                      </a:pPr>
                      <a:r>
                        <a:rPr lang="en-GB" sz="1000" b="1" dirty="0">
                          <a:effectLst/>
                          <a:latin typeface="Calibri" panose="020F0502020204030204" pitchFamily="34" charset="0"/>
                          <a:ea typeface="Calibri" panose="020F0502020204030204" pitchFamily="34" charset="0"/>
                          <a:cs typeface="Comic Sans MS" panose="030F0702030302020204" pitchFamily="66" charset="0"/>
                        </a:rPr>
                        <a:t>3:00 – 3:15pm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a:effectLst/>
                          <a:latin typeface="Calibri" panose="020F0502020204030204" pitchFamily="34" charset="0"/>
                          <a:ea typeface="Calibri" panose="020F0502020204030204" pitchFamily="34" charset="0"/>
                          <a:cs typeface="Comic Sans MS" panose="030F0702030302020204" pitchFamily="66" charset="0"/>
                        </a:rPr>
                        <a:t>Story/Prayers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a:effectLst/>
                          <a:latin typeface="Calibri" panose="020F0502020204030204" pitchFamily="34" charset="0"/>
                          <a:ea typeface="Calibri" panose="020F0502020204030204" pitchFamily="34" charset="0"/>
                          <a:cs typeface="Comic Sans MS" panose="030F0702030302020204" pitchFamily="66" charset="0"/>
                        </a:rPr>
                        <a:t>Story/Prayers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a:effectLst/>
                          <a:latin typeface="Calibri" panose="020F0502020204030204" pitchFamily="34" charset="0"/>
                          <a:ea typeface="Calibri" panose="020F0502020204030204" pitchFamily="34" charset="0"/>
                          <a:cs typeface="Comic Sans MS" panose="030F0702030302020204" pitchFamily="66" charset="0"/>
                        </a:rPr>
                        <a:t>Story/Prayers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a:effectLst/>
                          <a:latin typeface="Calibri" panose="020F0502020204030204" pitchFamily="34" charset="0"/>
                          <a:ea typeface="Calibri" panose="020F0502020204030204" pitchFamily="34" charset="0"/>
                          <a:cs typeface="Comic Sans MS" panose="030F0702030302020204" pitchFamily="66" charset="0"/>
                        </a:rPr>
                        <a:t>Story/Prayers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100" dirty="0">
                          <a:effectLst/>
                          <a:latin typeface="Calibri" panose="020F0502020204030204" pitchFamily="34" charset="0"/>
                          <a:ea typeface="Calibri" panose="020F0502020204030204" pitchFamily="34" charset="0"/>
                          <a:cs typeface="Comic Sans MS" panose="030F0702030302020204" pitchFamily="66" charset="0"/>
                        </a:rPr>
                        <a:t>Espresso News/Prayers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0107770"/>
                  </a:ext>
                </a:extLst>
              </a:tr>
            </a:tbl>
          </a:graphicData>
        </a:graphic>
      </p:graphicFrame>
      <p:graphicFrame>
        <p:nvGraphicFramePr>
          <p:cNvPr id="4" name="Object 3">
            <a:extLst>
              <a:ext uri="{FF2B5EF4-FFF2-40B4-BE49-F238E27FC236}">
                <a16:creationId xmlns:a16="http://schemas.microsoft.com/office/drawing/2014/main" id="{3908F874-B1A8-4456-B565-CC3403FEC00D}"/>
              </a:ext>
            </a:extLst>
          </p:cNvPr>
          <p:cNvGraphicFramePr>
            <a:graphicFrameLocks noChangeAspect="1"/>
          </p:cNvGraphicFramePr>
          <p:nvPr>
            <p:extLst>
              <p:ext uri="{D42A27DB-BD31-4B8C-83A1-F6EECF244321}">
                <p14:modId xmlns:p14="http://schemas.microsoft.com/office/powerpoint/2010/main" val="2835159042"/>
              </p:ext>
            </p:extLst>
          </p:nvPr>
        </p:nvGraphicFramePr>
        <p:xfrm>
          <a:off x="10022188" y="944391"/>
          <a:ext cx="628650" cy="628650"/>
        </p:xfrm>
        <a:graphic>
          <a:graphicData uri="http://schemas.openxmlformats.org/presentationml/2006/ole">
            <mc:AlternateContent xmlns:mc="http://schemas.openxmlformats.org/markup-compatibility/2006">
              <mc:Choice xmlns:v="urn:schemas-microsoft-com:vml" Requires="v">
                <p:oleObj spid="_x0000_s1032" r:id="rId4" imgW="5152381" imgH="5982535" progId="MSPhotoEd.3">
                  <p:embed/>
                </p:oleObj>
              </mc:Choice>
              <mc:Fallback>
                <p:oleObj r:id="rId4" imgW="5152381" imgH="5982535" progId="MSPhotoEd.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2188" y="944391"/>
                        <a:ext cx="628650"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34261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0E968278-7384-E14B-83C1-9BFF5F3F3290}"/>
              </a:ext>
            </a:extLst>
          </p:cNvPr>
          <p:cNvSpPr>
            <a:spLocks noGrp="1"/>
          </p:cNvSpPr>
          <p:nvPr>
            <p:ph type="title"/>
          </p:nvPr>
        </p:nvSpPr>
        <p:spPr>
          <a:xfrm>
            <a:off x="169342" y="-300744"/>
            <a:ext cx="9692640" cy="1325562"/>
          </a:xfrm>
        </p:spPr>
        <p:txBody>
          <a:bodyPr/>
          <a:lstStyle/>
          <a:p>
            <a:r>
              <a:rPr lang="en-GB" altLang="en-US" dirty="0"/>
              <a:t>Attendance</a:t>
            </a:r>
          </a:p>
        </p:txBody>
      </p:sp>
      <p:sp>
        <p:nvSpPr>
          <p:cNvPr id="29699" name="Content Placeholder 2">
            <a:extLst>
              <a:ext uri="{FF2B5EF4-FFF2-40B4-BE49-F238E27FC236}">
                <a16:creationId xmlns:a16="http://schemas.microsoft.com/office/drawing/2014/main" id="{55064C04-594E-774E-B929-0F69F1941456}"/>
              </a:ext>
            </a:extLst>
          </p:cNvPr>
          <p:cNvSpPr>
            <a:spLocks noGrp="1"/>
          </p:cNvSpPr>
          <p:nvPr>
            <p:ph idx="1"/>
          </p:nvPr>
        </p:nvSpPr>
        <p:spPr>
          <a:xfrm>
            <a:off x="169342" y="1097555"/>
            <a:ext cx="11052840" cy="1550642"/>
          </a:xfrm>
        </p:spPr>
        <p:txBody>
          <a:bodyPr>
            <a:normAutofit fontScale="85000" lnSpcReduction="20000"/>
          </a:bodyPr>
          <a:lstStyle/>
          <a:p>
            <a:r>
              <a:rPr lang="en-GB" altLang="en-US" sz="2400" dirty="0"/>
              <a:t>It is incredibly important for the children to attend school everyday. </a:t>
            </a:r>
          </a:p>
          <a:p>
            <a:r>
              <a:rPr lang="en-GB" altLang="en-US" sz="2400" dirty="0"/>
              <a:t>We love seeing the children and teaching them everyday! </a:t>
            </a:r>
          </a:p>
          <a:p>
            <a:r>
              <a:rPr lang="en-GB" altLang="en-US" sz="2400" dirty="0"/>
              <a:t>If they are unwell, telephone the Office to let us know if your child is unwell and will not be attending school. </a:t>
            </a:r>
          </a:p>
          <a:p>
            <a:endParaRPr lang="en-GB" altLang="en-US" sz="2400" dirty="0"/>
          </a:p>
          <a:p>
            <a:endParaRPr lang="en-GB" altLang="en-US" sz="2400" dirty="0"/>
          </a:p>
          <a:p>
            <a:pPr marL="0" indent="0">
              <a:buNone/>
            </a:pPr>
            <a:endParaRPr lang="en-GB" altLang="en-US" sz="2400" dirty="0"/>
          </a:p>
        </p:txBody>
      </p:sp>
      <p:sp>
        <p:nvSpPr>
          <p:cNvPr id="3" name="Title 1">
            <a:extLst>
              <a:ext uri="{FF2B5EF4-FFF2-40B4-BE49-F238E27FC236}">
                <a16:creationId xmlns:a16="http://schemas.microsoft.com/office/drawing/2014/main" id="{97B44735-F899-1530-3C11-435C3F76AB9E}"/>
              </a:ext>
            </a:extLst>
          </p:cNvPr>
          <p:cNvSpPr txBox="1">
            <a:spLocks/>
          </p:cNvSpPr>
          <p:nvPr/>
        </p:nvSpPr>
        <p:spPr>
          <a:xfrm>
            <a:off x="169342" y="2103438"/>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GB" altLang="en-US" dirty="0"/>
              <a:t>Pick up and Drop off</a:t>
            </a:r>
          </a:p>
        </p:txBody>
      </p:sp>
      <p:sp>
        <p:nvSpPr>
          <p:cNvPr id="4" name="Content Placeholder 2">
            <a:extLst>
              <a:ext uri="{FF2B5EF4-FFF2-40B4-BE49-F238E27FC236}">
                <a16:creationId xmlns:a16="http://schemas.microsoft.com/office/drawing/2014/main" id="{11263592-AC46-C24E-AB83-6E7432EE3714}"/>
              </a:ext>
            </a:extLst>
          </p:cNvPr>
          <p:cNvSpPr txBox="1">
            <a:spLocks/>
          </p:cNvSpPr>
          <p:nvPr/>
        </p:nvSpPr>
        <p:spPr>
          <a:xfrm>
            <a:off x="169342" y="3574474"/>
            <a:ext cx="11159718" cy="3087584"/>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defRPr/>
            </a:pPr>
            <a:r>
              <a:rPr lang="en-GB" sz="2000" dirty="0"/>
              <a:t>Any information can be send either through a note with your child OR email the office.</a:t>
            </a:r>
          </a:p>
          <a:p>
            <a:pPr>
              <a:defRPr/>
            </a:pPr>
            <a:r>
              <a:rPr lang="en-GB" sz="2000" dirty="0"/>
              <a:t>Please let us know who is picking up your child if it is not you. </a:t>
            </a:r>
          </a:p>
          <a:p>
            <a:pPr>
              <a:defRPr/>
            </a:pPr>
            <a:r>
              <a:rPr lang="en-GB" sz="2000" dirty="0"/>
              <a:t>If there is a long-standing arrangement, please let the office know through email and either Mrs Benjamin or myself know.</a:t>
            </a:r>
          </a:p>
          <a:p>
            <a:pPr>
              <a:defRPr/>
            </a:pPr>
            <a:r>
              <a:rPr lang="en-GB" sz="2000" dirty="0"/>
              <a:t>Children need to be dropped off 8.40am– 8.50am and picked up at 3.15pm. </a:t>
            </a:r>
          </a:p>
          <a:p>
            <a:pPr>
              <a:defRPr/>
            </a:pPr>
            <a:r>
              <a:rPr lang="en-GB" sz="2000" dirty="0"/>
              <a:t>We start our learning at 8.50am. </a:t>
            </a:r>
          </a:p>
          <a:p>
            <a:pPr>
              <a:defRPr/>
            </a:pPr>
            <a:endParaRPr lang="en-GB" dirty="0"/>
          </a:p>
        </p:txBody>
      </p:sp>
    </p:spTree>
    <p:extLst>
      <p:ext uri="{BB962C8B-B14F-4D97-AF65-F5344CB8AC3E}">
        <p14:creationId xmlns:p14="http://schemas.microsoft.com/office/powerpoint/2010/main" val="396527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0EC9929B-2238-5443-AB16-EB18CF4BE674}"/>
              </a:ext>
            </a:extLst>
          </p:cNvPr>
          <p:cNvSpPr>
            <a:spLocks noGrp="1" noChangeArrowheads="1"/>
          </p:cNvSpPr>
          <p:nvPr>
            <p:ph type="title"/>
          </p:nvPr>
        </p:nvSpPr>
        <p:spPr/>
        <p:txBody>
          <a:bodyPr/>
          <a:lstStyle/>
          <a:p>
            <a:pPr eaLnBrk="1" hangingPunct="1"/>
            <a:r>
              <a:rPr lang="en-GB" altLang="en-US" dirty="0"/>
              <a:t>Mobile Phones</a:t>
            </a:r>
          </a:p>
        </p:txBody>
      </p:sp>
      <p:sp>
        <p:nvSpPr>
          <p:cNvPr id="26626" name="Rectangle 3">
            <a:extLst>
              <a:ext uri="{FF2B5EF4-FFF2-40B4-BE49-F238E27FC236}">
                <a16:creationId xmlns:a16="http://schemas.microsoft.com/office/drawing/2014/main" id="{F4647150-A02A-A645-9EA5-3624940DFB28}"/>
              </a:ext>
            </a:extLst>
          </p:cNvPr>
          <p:cNvSpPr>
            <a:spLocks noGrp="1" noChangeArrowheads="1"/>
          </p:cNvSpPr>
          <p:nvPr>
            <p:ph idx="1"/>
          </p:nvPr>
        </p:nvSpPr>
        <p:spPr>
          <a:xfrm>
            <a:off x="1261872" y="1828800"/>
            <a:ext cx="6273665" cy="4913523"/>
          </a:xfrm>
        </p:spPr>
        <p:txBody>
          <a:bodyPr>
            <a:normAutofit/>
          </a:bodyPr>
          <a:lstStyle/>
          <a:p>
            <a:r>
              <a:rPr lang="en-GB" altLang="en-US" sz="2400" dirty="0"/>
              <a:t>Mobile Phones and other Tech should not be bought into school. </a:t>
            </a:r>
          </a:p>
          <a:p>
            <a:r>
              <a:rPr lang="en-GB" altLang="en-US" sz="2400" dirty="0"/>
              <a:t>This includes: </a:t>
            </a:r>
          </a:p>
          <a:p>
            <a:pPr lvl="1"/>
            <a:r>
              <a:rPr lang="en-GB" altLang="en-US" sz="2200" dirty="0"/>
              <a:t>Smart Watches with cameras</a:t>
            </a:r>
          </a:p>
          <a:p>
            <a:pPr lvl="1"/>
            <a:r>
              <a:rPr lang="en-GB" altLang="en-US" sz="2200" dirty="0"/>
              <a:t>Cameras</a:t>
            </a:r>
          </a:p>
          <a:p>
            <a:pPr lvl="1"/>
            <a:r>
              <a:rPr lang="en-GB" altLang="en-US" sz="2200" dirty="0"/>
              <a:t>iPads</a:t>
            </a:r>
          </a:p>
          <a:p>
            <a:pPr lvl="1"/>
            <a:r>
              <a:rPr lang="en-GB" altLang="en-US" sz="2200" dirty="0"/>
              <a:t>iPods</a:t>
            </a:r>
          </a:p>
          <a:p>
            <a:pPr marL="274320" lvl="1" indent="0">
              <a:buNone/>
            </a:pPr>
            <a:endParaRPr lang="en-GB" altLang="en-US" sz="2200" dirty="0"/>
          </a:p>
        </p:txBody>
      </p:sp>
      <p:pic>
        <p:nvPicPr>
          <p:cNvPr id="4" name="Picture 3">
            <a:extLst>
              <a:ext uri="{FF2B5EF4-FFF2-40B4-BE49-F238E27FC236}">
                <a16:creationId xmlns:a16="http://schemas.microsoft.com/office/drawing/2014/main" id="{A2F9C894-ABF7-9D42-B0C7-36EA83E1BE87}"/>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6350000" y="1691322"/>
            <a:ext cx="5842000" cy="4203700"/>
          </a:xfrm>
          <a:prstGeom prst="rect">
            <a:avLst/>
          </a:prstGeom>
        </p:spPr>
      </p:pic>
    </p:spTree>
    <p:extLst>
      <p:ext uri="{BB962C8B-B14F-4D97-AF65-F5344CB8AC3E}">
        <p14:creationId xmlns:p14="http://schemas.microsoft.com/office/powerpoint/2010/main" val="2767342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0EC9929B-2238-5443-AB16-EB18CF4BE674}"/>
              </a:ext>
            </a:extLst>
          </p:cNvPr>
          <p:cNvSpPr>
            <a:spLocks noGrp="1" noChangeArrowheads="1"/>
          </p:cNvSpPr>
          <p:nvPr>
            <p:ph type="title"/>
          </p:nvPr>
        </p:nvSpPr>
        <p:spPr/>
        <p:txBody>
          <a:bodyPr/>
          <a:lstStyle/>
          <a:p>
            <a:pPr eaLnBrk="1" hangingPunct="1"/>
            <a:r>
              <a:rPr lang="en-GB" altLang="en-US" dirty="0"/>
              <a:t>Contact</a:t>
            </a:r>
          </a:p>
        </p:txBody>
      </p:sp>
      <p:sp>
        <p:nvSpPr>
          <p:cNvPr id="26626" name="Rectangle 3">
            <a:extLst>
              <a:ext uri="{FF2B5EF4-FFF2-40B4-BE49-F238E27FC236}">
                <a16:creationId xmlns:a16="http://schemas.microsoft.com/office/drawing/2014/main" id="{F4647150-A02A-A645-9EA5-3624940DFB28}"/>
              </a:ext>
            </a:extLst>
          </p:cNvPr>
          <p:cNvSpPr>
            <a:spLocks noGrp="1" noChangeArrowheads="1"/>
          </p:cNvSpPr>
          <p:nvPr>
            <p:ph idx="1"/>
          </p:nvPr>
        </p:nvSpPr>
        <p:spPr>
          <a:xfrm>
            <a:off x="1261872" y="1828800"/>
            <a:ext cx="6273665" cy="4913523"/>
          </a:xfrm>
        </p:spPr>
        <p:txBody>
          <a:bodyPr>
            <a:normAutofit/>
          </a:bodyPr>
          <a:lstStyle/>
          <a:p>
            <a:r>
              <a:rPr lang="en-GB" altLang="en-US" sz="2400" dirty="0"/>
              <a:t>Please do contact me if you have any questions either through the office, by note with the children or at the gate in the morning. </a:t>
            </a:r>
          </a:p>
          <a:p>
            <a:r>
              <a:rPr lang="en-GB" altLang="en-US" sz="2400" dirty="0"/>
              <a:t>Do keep up-to-date with Miss Woods’ newsletters and the Homework letters for information regarding changes in the school day. </a:t>
            </a:r>
            <a:endParaRPr lang="en-GB" altLang="en-US" sz="2800" dirty="0"/>
          </a:p>
        </p:txBody>
      </p:sp>
      <p:pic>
        <p:nvPicPr>
          <p:cNvPr id="4" name="Picture 3">
            <a:extLst>
              <a:ext uri="{FF2B5EF4-FFF2-40B4-BE49-F238E27FC236}">
                <a16:creationId xmlns:a16="http://schemas.microsoft.com/office/drawing/2014/main" id="{A2F9C894-ABF7-9D42-B0C7-36EA83E1BE87}"/>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6458488" y="2402238"/>
            <a:ext cx="5842000" cy="4203700"/>
          </a:xfrm>
          <a:prstGeom prst="rect">
            <a:avLst/>
          </a:prstGeom>
        </p:spPr>
      </p:pic>
    </p:spTree>
    <p:extLst>
      <p:ext uri="{BB962C8B-B14F-4D97-AF65-F5344CB8AC3E}">
        <p14:creationId xmlns:p14="http://schemas.microsoft.com/office/powerpoint/2010/main" val="4176672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BBAC0-3517-4354-BF75-3806F0111E86}"/>
              </a:ext>
            </a:extLst>
          </p:cNvPr>
          <p:cNvSpPr>
            <a:spLocks noGrp="1"/>
          </p:cNvSpPr>
          <p:nvPr>
            <p:ph type="title"/>
          </p:nvPr>
        </p:nvSpPr>
        <p:spPr>
          <a:xfrm>
            <a:off x="257300" y="2935490"/>
            <a:ext cx="8474642" cy="1981200"/>
          </a:xfrm>
        </p:spPr>
        <p:txBody>
          <a:bodyPr>
            <a:normAutofit/>
          </a:bodyPr>
          <a:lstStyle/>
          <a:p>
            <a:br>
              <a:rPr lang="en-GB" sz="3600" dirty="0">
                <a:latin typeface="Calibri" panose="020F0502020204030204" pitchFamily="34" charset="0"/>
                <a:cs typeface="Calibri" panose="020F0502020204030204" pitchFamily="34" charset="0"/>
              </a:rPr>
            </a:br>
            <a:endParaRPr lang="en-GB" sz="3600" dirty="0">
              <a:latin typeface="Calibri" panose="020F0502020204030204" pitchFamily="34" charset="0"/>
              <a:cs typeface="Calibri" panose="020F0502020204030204" pitchFamily="34" charset="0"/>
            </a:endParaRPr>
          </a:p>
        </p:txBody>
      </p:sp>
      <p:sp>
        <p:nvSpPr>
          <p:cNvPr id="4" name="Rectangle 3"/>
          <p:cNvSpPr/>
          <p:nvPr/>
        </p:nvSpPr>
        <p:spPr>
          <a:xfrm>
            <a:off x="257300" y="1555383"/>
            <a:ext cx="4349268" cy="2646878"/>
          </a:xfrm>
          <a:prstGeom prst="rect">
            <a:avLst/>
          </a:prstGeom>
        </p:spPr>
        <p:txBody>
          <a:bodyPr wrap="none">
            <a:spAutoFit/>
          </a:bodyPr>
          <a:lstStyle/>
          <a:p>
            <a:r>
              <a:rPr lang="en-GB" sz="6600" dirty="0">
                <a:latin typeface="Calibri" panose="020F0502020204030204" pitchFamily="34" charset="0"/>
                <a:cs typeface="Calibri" panose="020F0502020204030204" pitchFamily="34" charset="0"/>
              </a:rPr>
              <a:t>Aqua Sports</a:t>
            </a:r>
          </a:p>
          <a:p>
            <a:r>
              <a:rPr lang="en-GB" sz="5000" dirty="0">
                <a:latin typeface="Calibri" panose="020F0502020204030204" pitchFamily="34" charset="0"/>
                <a:cs typeface="Calibri" panose="020F0502020204030204" pitchFamily="34" charset="0"/>
              </a:rPr>
              <a:t>Mercers’ Lake</a:t>
            </a:r>
          </a:p>
          <a:p>
            <a:r>
              <a:rPr lang="en-GB" sz="5000" dirty="0">
                <a:latin typeface="Calibri" panose="020F0502020204030204" pitchFamily="34" charset="0"/>
                <a:cs typeface="Calibri" panose="020F0502020204030204" pitchFamily="34" charset="0"/>
              </a:rPr>
              <a:t>June 2024</a:t>
            </a:r>
            <a:endParaRPr lang="en-GB" sz="5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8256" y="0"/>
            <a:ext cx="5453744" cy="363582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007" y="3332818"/>
            <a:ext cx="6474242" cy="4316162"/>
          </a:xfrm>
          <a:prstGeom prst="rect">
            <a:avLst/>
          </a:prstGeom>
          <a:effectLst>
            <a:softEdge rad="1270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045459" y="353786"/>
            <a:ext cx="4392384" cy="2928256"/>
          </a:xfrm>
          <a:prstGeom prst="rect">
            <a:avLst/>
          </a:prstGeom>
          <a:effectLst>
            <a:softEdge rad="127000"/>
          </a:effectLst>
        </p:spPr>
      </p:pic>
      <p:sp>
        <p:nvSpPr>
          <p:cNvPr id="3" name="Title 1">
            <a:extLst>
              <a:ext uri="{FF2B5EF4-FFF2-40B4-BE49-F238E27FC236}">
                <a16:creationId xmlns:a16="http://schemas.microsoft.com/office/drawing/2014/main" id="{3CE1BB82-F792-A4CC-8EA6-7387FAD7C8C0}"/>
              </a:ext>
            </a:extLst>
          </p:cNvPr>
          <p:cNvSpPr txBox="1">
            <a:spLocks/>
          </p:cNvSpPr>
          <p:nvPr/>
        </p:nvSpPr>
        <p:spPr>
          <a:xfrm>
            <a:off x="257300" y="4608269"/>
            <a:ext cx="8474642" cy="19812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800" kern="1200" spc="-50" baseline="0">
                <a:solidFill>
                  <a:schemeClr val="tx1"/>
                </a:solidFill>
                <a:latin typeface="+mj-lt"/>
                <a:ea typeface="+mj-ea"/>
                <a:cs typeface="+mj-cs"/>
              </a:defRPr>
            </a:lvl1pPr>
          </a:lstStyle>
          <a:p>
            <a:br>
              <a:rPr lang="en-GB" sz="3600" dirty="0">
                <a:latin typeface="Calibri" panose="020F0502020204030204" pitchFamily="34" charset="0"/>
                <a:cs typeface="Calibri" panose="020F0502020204030204" pitchFamily="34" charset="0"/>
              </a:rPr>
            </a:br>
            <a:endParaRPr lang="en-GB"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743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A07C34-4FDE-4F60-9A52-57A1DD05573C}"/>
              </a:ext>
            </a:extLst>
          </p:cNvPr>
          <p:cNvSpPr>
            <a:spLocks noGrp="1"/>
          </p:cNvSpPr>
          <p:nvPr>
            <p:ph type="body" sz="half" idx="2"/>
          </p:nvPr>
        </p:nvSpPr>
        <p:spPr>
          <a:xfrm>
            <a:off x="1212619" y="224481"/>
            <a:ext cx="8825659" cy="2362200"/>
          </a:xfrm>
        </p:spPr>
        <p:txBody>
          <a:bodyPr>
            <a:normAutofit/>
          </a:bodyPr>
          <a:lstStyle/>
          <a:p>
            <a:pPr algn="ctr"/>
            <a:r>
              <a:rPr lang="en-GB" sz="4000" dirty="0"/>
              <a:t>Any Questions?</a:t>
            </a:r>
          </a:p>
        </p:txBody>
      </p:sp>
      <p:pic>
        <p:nvPicPr>
          <p:cNvPr id="1028" name="Picture 4" descr="Tips for Managing the Q&amp;A Part of Your Presentation — Mel Sherwood">
            <a:extLst>
              <a:ext uri="{FF2B5EF4-FFF2-40B4-BE49-F238E27FC236}">
                <a16:creationId xmlns:a16="http://schemas.microsoft.com/office/drawing/2014/main" id="{F0709951-8B6F-4B88-8B48-3C1B8B27C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5622" y="2500707"/>
            <a:ext cx="5321515" cy="354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057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Lost Happy Endings&amp;#39; and the joys of a gold pen | The Letterpress Project">
            <a:extLst>
              <a:ext uri="{FF2B5EF4-FFF2-40B4-BE49-F238E27FC236}">
                <a16:creationId xmlns:a16="http://schemas.microsoft.com/office/drawing/2014/main" id="{62C00528-A06E-F945-B3CF-B7D61DC37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4554">
            <a:off x="7673215" y="2799159"/>
            <a:ext cx="3084337" cy="38431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English</a:t>
            </a:r>
          </a:p>
        </p:txBody>
      </p:sp>
      <p:sp>
        <p:nvSpPr>
          <p:cNvPr id="3" name="Content Placeholder 2"/>
          <p:cNvSpPr>
            <a:spLocks noGrp="1"/>
          </p:cNvSpPr>
          <p:nvPr>
            <p:ph idx="1"/>
          </p:nvPr>
        </p:nvSpPr>
        <p:spPr>
          <a:xfrm>
            <a:off x="1261871" y="1828800"/>
            <a:ext cx="9406129" cy="4351337"/>
          </a:xfrm>
        </p:spPr>
        <p:txBody>
          <a:bodyPr/>
          <a:lstStyle/>
          <a:p>
            <a:r>
              <a:rPr lang="en-GB" dirty="0"/>
              <a:t>Every term we study a different book and this half term our book is “The Lost Happy Endings”</a:t>
            </a:r>
          </a:p>
          <a:p>
            <a:r>
              <a:rPr lang="en-GB" dirty="0"/>
              <a:t>This year we are studying a variety of different books that explore different concepts and genre. </a:t>
            </a:r>
            <a:endParaRPr lang="en-US" dirty="0"/>
          </a:p>
          <a:p>
            <a:r>
              <a:rPr lang="en-US" dirty="0"/>
              <a:t>Grammar and punctuation focus in both reading and writing. </a:t>
            </a:r>
          </a:p>
          <a:p>
            <a:r>
              <a:rPr lang="en-US" dirty="0"/>
              <a:t>Lots of drama, role play and art. </a:t>
            </a:r>
          </a:p>
        </p:txBody>
      </p:sp>
      <p:pic>
        <p:nvPicPr>
          <p:cNvPr id="4" name="Picture 3">
            <a:extLst>
              <a:ext uri="{FF2B5EF4-FFF2-40B4-BE49-F238E27FC236}">
                <a16:creationId xmlns:a16="http://schemas.microsoft.com/office/drawing/2014/main" id="{0530E2D2-56FF-FA47-A774-D8A7CDC13348}"/>
              </a:ext>
            </a:extLst>
          </p:cNvPr>
          <p:cNvPicPr>
            <a:picLocks noChangeAspect="1"/>
          </p:cNvPicPr>
          <p:nvPr/>
        </p:nvPicPr>
        <p:blipFill>
          <a:blip r:embed="rId4"/>
          <a:stretch>
            <a:fillRect/>
          </a:stretch>
        </p:blipFill>
        <p:spPr>
          <a:xfrm rot="20700000">
            <a:off x="459014" y="3826669"/>
            <a:ext cx="3175000" cy="2692400"/>
          </a:xfrm>
          <a:prstGeom prst="rect">
            <a:avLst/>
          </a:prstGeom>
          <a:ln>
            <a:noFill/>
          </a:ln>
          <a:effectLst>
            <a:softEdge rad="112500"/>
          </a:effectLst>
        </p:spPr>
      </p:pic>
    </p:spTree>
    <p:extLst>
      <p:ext uri="{BB962C8B-B14F-4D97-AF65-F5344CB8AC3E}">
        <p14:creationId xmlns:p14="http://schemas.microsoft.com/office/powerpoint/2010/main" val="1031411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Explorer Costa Book Awards Winner 2017 | 97814088821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258" y="3891951"/>
            <a:ext cx="2887698" cy="28876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Reading</a:t>
            </a:r>
          </a:p>
        </p:txBody>
      </p:sp>
      <p:sp>
        <p:nvSpPr>
          <p:cNvPr id="3" name="Content Placeholder 2"/>
          <p:cNvSpPr>
            <a:spLocks noGrp="1"/>
          </p:cNvSpPr>
          <p:nvPr>
            <p:ph idx="1"/>
          </p:nvPr>
        </p:nvSpPr>
        <p:spPr>
          <a:xfrm>
            <a:off x="1261871" y="1828800"/>
            <a:ext cx="9406129" cy="4351337"/>
          </a:xfrm>
        </p:spPr>
        <p:txBody>
          <a:bodyPr/>
          <a:lstStyle/>
          <a:p>
            <a:r>
              <a:rPr lang="en-GB" dirty="0"/>
              <a:t>It is important to read with your child or have your child read every night.</a:t>
            </a:r>
            <a:r>
              <a:rPr lang="en-US" dirty="0"/>
              <a:t> It is not important what the children are reading, as long as they are reading! </a:t>
            </a:r>
            <a:endParaRPr lang="en-GB" dirty="0"/>
          </a:p>
          <a:p>
            <a:r>
              <a:rPr lang="en-GB" dirty="0"/>
              <a:t>We will be doing a combination of whole class reading a text and independent reading comprehensions. </a:t>
            </a:r>
          </a:p>
          <a:p>
            <a:r>
              <a:rPr lang="en-GB" dirty="0"/>
              <a:t>This term, we will be reading ‘The Explorer’ by Katherine </a:t>
            </a:r>
            <a:r>
              <a:rPr lang="en-GB" dirty="0" err="1"/>
              <a:t>Rundell</a:t>
            </a:r>
            <a:r>
              <a:rPr lang="en-GB" dirty="0"/>
              <a:t>. If you have a copy, it would be useful to have it in school. If not, we will be reading it as a class. </a:t>
            </a:r>
            <a:endParaRPr lang="en-US" dirty="0"/>
          </a:p>
        </p:txBody>
      </p:sp>
      <p:pic>
        <p:nvPicPr>
          <p:cNvPr id="1028" name="Picture 4" descr="The Explorer by Katherine Rundell - Teachers&amp;#39; Notes | Teaching Resources"/>
          <p:cNvPicPr>
            <a:picLocks noChangeAspect="1" noChangeArrowheads="1"/>
          </p:cNvPicPr>
          <p:nvPr/>
        </p:nvPicPr>
        <p:blipFill rotWithShape="1">
          <a:blip r:embed="rId4">
            <a:extLst>
              <a:ext uri="{28A0092B-C50C-407E-A947-70E740481C1C}">
                <a14:useLocalDpi xmlns:a14="http://schemas.microsoft.com/office/drawing/2010/main" val="0"/>
              </a:ext>
            </a:extLst>
          </a:blip>
          <a:srcRect l="19291" r="19684"/>
          <a:stretch/>
        </p:blipFill>
        <p:spPr bwMode="auto">
          <a:xfrm>
            <a:off x="3541543" y="3891951"/>
            <a:ext cx="2297398" cy="28252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6573012" y="3903191"/>
            <a:ext cx="4381500" cy="2857500"/>
          </a:xfrm>
          <a:prstGeom prst="rect">
            <a:avLst/>
          </a:prstGeom>
        </p:spPr>
      </p:pic>
    </p:spTree>
    <p:extLst>
      <p:ext uri="{BB962C8B-B14F-4D97-AF65-F5344CB8AC3E}">
        <p14:creationId xmlns:p14="http://schemas.microsoft.com/office/powerpoint/2010/main" val="2142513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06045"/>
            <a:ext cx="9692640" cy="1325562"/>
          </a:xfrm>
        </p:spPr>
        <p:txBody>
          <a:bodyPr/>
          <a:lstStyle/>
          <a:p>
            <a:r>
              <a:rPr lang="en-US" dirty="0"/>
              <a:t>Year 5 Grammar Terms</a:t>
            </a:r>
          </a:p>
        </p:txBody>
      </p:sp>
      <p:sp>
        <p:nvSpPr>
          <p:cNvPr id="3" name="Content Placeholder 2"/>
          <p:cNvSpPr>
            <a:spLocks noGrp="1"/>
          </p:cNvSpPr>
          <p:nvPr>
            <p:ph idx="1"/>
          </p:nvPr>
        </p:nvSpPr>
        <p:spPr>
          <a:xfrm>
            <a:off x="1261872" y="1019517"/>
            <a:ext cx="9406129" cy="5586556"/>
          </a:xfrm>
        </p:spPr>
        <p:txBody>
          <a:bodyPr>
            <a:normAutofit/>
          </a:bodyPr>
          <a:lstStyle/>
          <a:p>
            <a:r>
              <a:rPr lang="en-US" dirty="0"/>
              <a:t>Ambiguity – If a phrase, clause or sentence is ambiguous, the meaning is not clear. </a:t>
            </a:r>
          </a:p>
          <a:p>
            <a:r>
              <a:rPr lang="en-US" dirty="0"/>
              <a:t>Cohesion – A text which has cohesion fits together logically. A reader can see how one part moves onto another. We use cohesive devices such as connective phrases and conjunctions. </a:t>
            </a:r>
          </a:p>
          <a:p>
            <a:r>
              <a:rPr lang="en-US" dirty="0"/>
              <a:t>Modal Verbs - Modal verbs add meaning to the main verb. You cannot make a modal verb plural. Some common modal verbs are </a:t>
            </a:r>
          </a:p>
          <a:p>
            <a:pPr lvl="1"/>
            <a:r>
              <a:rPr lang="en-US" dirty="0"/>
              <a:t>Will</a:t>
            </a:r>
          </a:p>
          <a:p>
            <a:pPr lvl="1"/>
            <a:r>
              <a:rPr lang="en-US" dirty="0"/>
              <a:t>Shall</a:t>
            </a:r>
          </a:p>
          <a:p>
            <a:pPr lvl="1"/>
            <a:r>
              <a:rPr lang="en-US" dirty="0"/>
              <a:t>Should</a:t>
            </a:r>
          </a:p>
          <a:p>
            <a:pPr lvl="1"/>
            <a:r>
              <a:rPr lang="en-US" dirty="0"/>
              <a:t>Could</a:t>
            </a:r>
          </a:p>
          <a:p>
            <a:pPr lvl="1"/>
            <a:r>
              <a:rPr lang="en-US" dirty="0"/>
              <a:t>Can</a:t>
            </a:r>
          </a:p>
          <a:p>
            <a:pPr lvl="1"/>
            <a:r>
              <a:rPr lang="en-US" dirty="0"/>
              <a:t>Must</a:t>
            </a:r>
          </a:p>
          <a:p>
            <a:r>
              <a:rPr lang="en-US" dirty="0"/>
              <a:t>Parenthesis – is used to add extra detail to a sentence which is already grammatically correct without it. We can use </a:t>
            </a:r>
            <a:r>
              <a:rPr lang="en-US" dirty="0">
                <a:solidFill>
                  <a:schemeClr val="accent3">
                    <a:lumMod val="75000"/>
                  </a:schemeClr>
                </a:solidFill>
              </a:rPr>
              <a:t>brackets (), dashes – or commas, </a:t>
            </a:r>
            <a:r>
              <a:rPr lang="en-US" dirty="0"/>
              <a:t>to separate the parenthetical information from the rest. </a:t>
            </a:r>
          </a:p>
          <a:p>
            <a:pPr lvl="1"/>
            <a:r>
              <a:rPr lang="en-US" dirty="0" err="1"/>
              <a:t>Mrs</a:t>
            </a:r>
            <a:r>
              <a:rPr lang="en-US" dirty="0"/>
              <a:t> Jones </a:t>
            </a:r>
            <a:r>
              <a:rPr lang="en-US" dirty="0">
                <a:solidFill>
                  <a:schemeClr val="accent4"/>
                </a:solidFill>
              </a:rPr>
              <a:t>(my teacher) </a:t>
            </a:r>
            <a:r>
              <a:rPr lang="en-US" dirty="0"/>
              <a:t>works in Year 5. </a:t>
            </a:r>
          </a:p>
          <a:p>
            <a:pPr lvl="1"/>
            <a:r>
              <a:rPr lang="en-US" dirty="0"/>
              <a:t>The product of four and nine </a:t>
            </a:r>
            <a:r>
              <a:rPr lang="en-US" dirty="0">
                <a:solidFill>
                  <a:schemeClr val="accent4"/>
                </a:solidFill>
              </a:rPr>
              <a:t>- 36 - </a:t>
            </a:r>
            <a:r>
              <a:rPr lang="en-US" dirty="0"/>
              <a:t>is a square number. </a:t>
            </a:r>
          </a:p>
          <a:p>
            <a:pPr lvl="1"/>
            <a:r>
              <a:rPr lang="en-US" dirty="0"/>
              <a:t>Michael</a:t>
            </a:r>
            <a:r>
              <a:rPr lang="en-US" dirty="0">
                <a:solidFill>
                  <a:schemeClr val="accent4"/>
                </a:solidFill>
              </a:rPr>
              <a:t>, who sits next to me, </a:t>
            </a:r>
            <a:r>
              <a:rPr lang="en-US" dirty="0"/>
              <a:t>is brilliant at Art. </a:t>
            </a:r>
          </a:p>
        </p:txBody>
      </p:sp>
    </p:spTree>
    <p:extLst>
      <p:ext uri="{BB962C8B-B14F-4D97-AF65-F5344CB8AC3E}">
        <p14:creationId xmlns:p14="http://schemas.microsoft.com/office/powerpoint/2010/main" val="239564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5 Grammar Terms</a:t>
            </a:r>
          </a:p>
        </p:txBody>
      </p:sp>
      <p:sp>
        <p:nvSpPr>
          <p:cNvPr id="3" name="Content Placeholder 2"/>
          <p:cNvSpPr>
            <a:spLocks noGrp="1"/>
          </p:cNvSpPr>
          <p:nvPr>
            <p:ph idx="1"/>
          </p:nvPr>
        </p:nvSpPr>
        <p:spPr>
          <a:xfrm>
            <a:off x="1261871" y="1828800"/>
            <a:ext cx="9406129" cy="4351337"/>
          </a:xfrm>
        </p:spPr>
        <p:txBody>
          <a:bodyPr/>
          <a:lstStyle/>
          <a:p>
            <a:r>
              <a:rPr lang="en-US" dirty="0"/>
              <a:t>Relative Clause – a special type of subordinate clause which adds extra information to another noun or clause. </a:t>
            </a:r>
          </a:p>
          <a:p>
            <a:pPr lvl="1"/>
            <a:r>
              <a:rPr lang="en-US" dirty="0"/>
              <a:t>James, </a:t>
            </a:r>
            <a:r>
              <a:rPr lang="en-US" dirty="0">
                <a:solidFill>
                  <a:schemeClr val="accent3">
                    <a:lumMod val="75000"/>
                  </a:schemeClr>
                </a:solidFill>
              </a:rPr>
              <a:t>who never does his homework, </a:t>
            </a:r>
            <a:r>
              <a:rPr lang="en-US" dirty="0"/>
              <a:t>is very lazy.</a:t>
            </a:r>
          </a:p>
          <a:p>
            <a:pPr lvl="2"/>
            <a:r>
              <a:rPr lang="en-US" dirty="0"/>
              <a:t>The extra clause tells us more about James. </a:t>
            </a:r>
          </a:p>
          <a:p>
            <a:pPr lvl="1"/>
            <a:r>
              <a:rPr lang="en-US" dirty="0"/>
              <a:t>All the chocolate pudding was gone by the time I got to lunch, </a:t>
            </a:r>
            <a:r>
              <a:rPr lang="en-US" dirty="0">
                <a:solidFill>
                  <a:schemeClr val="accent3">
                    <a:lumMod val="75000"/>
                  </a:schemeClr>
                </a:solidFill>
              </a:rPr>
              <a:t>which really annoyed me. </a:t>
            </a:r>
          </a:p>
          <a:p>
            <a:pPr lvl="2"/>
            <a:r>
              <a:rPr lang="en-US" dirty="0"/>
              <a:t>This refers to the whole previous clause about chocolate pudding. </a:t>
            </a:r>
          </a:p>
          <a:p>
            <a:r>
              <a:rPr lang="en-US" dirty="0"/>
              <a:t>Relative pronoun – introduces a relative clause. They refer back to a noun or clause that we already know. The start with </a:t>
            </a:r>
          </a:p>
          <a:p>
            <a:pPr lvl="1"/>
            <a:r>
              <a:rPr lang="en-US" dirty="0"/>
              <a:t>Who</a:t>
            </a:r>
          </a:p>
          <a:p>
            <a:pPr lvl="1"/>
            <a:r>
              <a:rPr lang="en-US" dirty="0"/>
              <a:t>Which </a:t>
            </a:r>
          </a:p>
          <a:p>
            <a:pPr lvl="1"/>
            <a:r>
              <a:rPr lang="en-US" dirty="0"/>
              <a:t>Where</a:t>
            </a:r>
          </a:p>
          <a:p>
            <a:pPr lvl="1"/>
            <a:r>
              <a:rPr lang="en-US" dirty="0"/>
              <a:t>That</a:t>
            </a:r>
          </a:p>
          <a:p>
            <a:pPr lvl="1"/>
            <a:r>
              <a:rPr lang="en-US" dirty="0"/>
              <a:t>When</a:t>
            </a:r>
          </a:p>
          <a:p>
            <a:pPr lvl="1"/>
            <a:endParaRPr lang="en-US" dirty="0"/>
          </a:p>
          <a:p>
            <a:pPr marL="274320" lvl="1" indent="0">
              <a:buNone/>
            </a:pPr>
            <a:endParaRPr lang="en-US" dirty="0"/>
          </a:p>
        </p:txBody>
      </p:sp>
    </p:spTree>
    <p:extLst>
      <p:ext uri="{BB962C8B-B14F-4D97-AF65-F5344CB8AC3E}">
        <p14:creationId xmlns:p14="http://schemas.microsoft.com/office/powerpoint/2010/main" val="2783267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A11AD9-2A21-6B40-A12E-24BF58ACF820}"/>
              </a:ext>
            </a:extLst>
          </p:cNvPr>
          <p:cNvPicPr>
            <a:picLocks noChangeAspect="1"/>
          </p:cNvPicPr>
          <p:nvPr/>
        </p:nvPicPr>
        <p:blipFill>
          <a:blip r:embed="rId2"/>
          <a:stretch>
            <a:fillRect/>
          </a:stretch>
        </p:blipFill>
        <p:spPr>
          <a:xfrm>
            <a:off x="753036" y="0"/>
            <a:ext cx="10607902" cy="6875929"/>
          </a:xfrm>
          <a:prstGeom prst="rect">
            <a:avLst/>
          </a:prstGeom>
        </p:spPr>
      </p:pic>
      <p:sp>
        <p:nvSpPr>
          <p:cNvPr id="4" name="Rectangle 3">
            <a:extLst>
              <a:ext uri="{FF2B5EF4-FFF2-40B4-BE49-F238E27FC236}">
                <a16:creationId xmlns:a16="http://schemas.microsoft.com/office/drawing/2014/main" id="{37B8AE34-AC06-BD4A-9A58-6E9FD5338AF9}"/>
              </a:ext>
            </a:extLst>
          </p:cNvPr>
          <p:cNvSpPr/>
          <p:nvPr/>
        </p:nvSpPr>
        <p:spPr>
          <a:xfrm>
            <a:off x="4805082" y="5665694"/>
            <a:ext cx="2241177" cy="12102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415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a:t>
            </a:r>
          </a:p>
        </p:txBody>
      </p:sp>
      <p:sp>
        <p:nvSpPr>
          <p:cNvPr id="3" name="Content Placeholder 2"/>
          <p:cNvSpPr>
            <a:spLocks noGrp="1"/>
          </p:cNvSpPr>
          <p:nvPr>
            <p:ph type="body" idx="1"/>
          </p:nvPr>
        </p:nvSpPr>
        <p:spPr/>
        <p:txBody>
          <a:bodyPr>
            <a:normAutofit fontScale="32500" lnSpcReduction="20000"/>
          </a:bodyPr>
          <a:lstStyle/>
          <a:p>
            <a:r>
              <a:rPr lang="en-US" dirty="0"/>
              <a:t>Daily Guided Reading sessions. </a:t>
            </a:r>
          </a:p>
          <a:p>
            <a:endParaRPr lang="en-US" dirty="0"/>
          </a:p>
          <a:p>
            <a:pPr marL="0" indent="0">
              <a:buNone/>
            </a:pPr>
            <a:endParaRPr lang="en-US" dirty="0"/>
          </a:p>
          <a:p>
            <a:r>
              <a:rPr lang="en-US" dirty="0"/>
              <a:t>Children will all read with </a:t>
            </a:r>
            <a:r>
              <a:rPr lang="en-US" dirty="0" err="1"/>
              <a:t>Mr</a:t>
            </a:r>
            <a:r>
              <a:rPr lang="en-US" dirty="0"/>
              <a:t> Cook once a week</a:t>
            </a:r>
          </a:p>
          <a:p>
            <a:r>
              <a:rPr lang="en-US" dirty="0"/>
              <a:t>It is important for the children to read for 20 minutes daily at home. </a:t>
            </a:r>
          </a:p>
          <a:p>
            <a:r>
              <a:rPr lang="en-US" dirty="0"/>
              <a:t>It is not important what the children are reading, as long as they are reading! </a:t>
            </a:r>
          </a:p>
          <a:p>
            <a:endParaRPr lang="en-US" dirty="0"/>
          </a:p>
        </p:txBody>
      </p:sp>
      <p:pic>
        <p:nvPicPr>
          <p:cNvPr id="4" name="Picture 3">
            <a:extLst>
              <a:ext uri="{FF2B5EF4-FFF2-40B4-BE49-F238E27FC236}">
                <a16:creationId xmlns:a16="http://schemas.microsoft.com/office/drawing/2014/main" id="{0F8ACEA4-C7A2-F14D-90CD-F2A1EAB6030E}"/>
              </a:ext>
            </a:extLst>
          </p:cNvPr>
          <p:cNvPicPr>
            <a:picLocks noChangeAspect="1"/>
          </p:cNvPicPr>
          <p:nvPr/>
        </p:nvPicPr>
        <p:blipFill>
          <a:blip r:embed="rId3"/>
          <a:stretch>
            <a:fillRect/>
          </a:stretch>
        </p:blipFill>
        <p:spPr>
          <a:xfrm>
            <a:off x="1252097" y="0"/>
            <a:ext cx="9687806" cy="6858000"/>
          </a:xfrm>
          <a:prstGeom prst="rect">
            <a:avLst/>
          </a:prstGeom>
        </p:spPr>
      </p:pic>
    </p:spTree>
    <p:extLst>
      <p:ext uri="{BB962C8B-B14F-4D97-AF65-F5344CB8AC3E}">
        <p14:creationId xmlns:p14="http://schemas.microsoft.com/office/powerpoint/2010/main" val="2418548117"/>
      </p:ext>
    </p:extLst>
  </p:cSld>
  <p:clrMapOvr>
    <a:masterClrMapping/>
  </p:clrMapOvr>
</p:sld>
</file>

<file path=ppt/theme/theme1.xml><?xml version="1.0" encoding="utf-8"?>
<a:theme xmlns:a="http://schemas.openxmlformats.org/drawingml/2006/main" name="View">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2478</TotalTime>
  <Words>4268</Words>
  <Application>Microsoft Office PowerPoint</Application>
  <PresentationFormat>Widescreen</PresentationFormat>
  <Paragraphs>451</Paragraphs>
  <Slides>34</Slides>
  <Notes>26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3" baseType="lpstr">
      <vt:lpstr>Arial</vt:lpstr>
      <vt:lpstr>Calibri</vt:lpstr>
      <vt:lpstr>Calibri Light</vt:lpstr>
      <vt:lpstr>Comic Sans MS</vt:lpstr>
      <vt:lpstr>Mangal</vt:lpstr>
      <vt:lpstr>Times New Roman</vt:lpstr>
      <vt:lpstr>Wingdings 2</vt:lpstr>
      <vt:lpstr>View</vt:lpstr>
      <vt:lpstr>MSPhotoEd.3</vt:lpstr>
      <vt:lpstr>Staff</vt:lpstr>
      <vt:lpstr>School Values</vt:lpstr>
      <vt:lpstr>Our Timetable</vt:lpstr>
      <vt:lpstr>English</vt:lpstr>
      <vt:lpstr>Reading</vt:lpstr>
      <vt:lpstr>Year 5 Grammar Terms</vt:lpstr>
      <vt:lpstr>Year 5 Grammar Terms</vt:lpstr>
      <vt:lpstr>PowerPoint Presentation</vt:lpstr>
      <vt:lpstr>Reading</vt:lpstr>
      <vt:lpstr>Reading</vt:lpstr>
      <vt:lpstr>Spelling and Handwriting</vt:lpstr>
      <vt:lpstr>Maths</vt:lpstr>
      <vt:lpstr>Maths</vt:lpstr>
      <vt:lpstr>R.E</vt:lpstr>
      <vt:lpstr>Wellbeing</vt:lpstr>
      <vt:lpstr>Chickens!</vt:lpstr>
      <vt:lpstr>P.E</vt:lpstr>
      <vt:lpstr>P.E Kit</vt:lpstr>
      <vt:lpstr>Science, Computing and Design and Technology </vt:lpstr>
      <vt:lpstr>Science, Computing and Design and Technology </vt:lpstr>
      <vt:lpstr>Science, Computing and Design and Technology</vt:lpstr>
      <vt:lpstr>Geography</vt:lpstr>
      <vt:lpstr>History</vt:lpstr>
      <vt:lpstr>Expressive Arts</vt:lpstr>
      <vt:lpstr>Last few notices</vt:lpstr>
      <vt:lpstr>Homework  </vt:lpstr>
      <vt:lpstr>Stationery </vt:lpstr>
      <vt:lpstr>Snacks and Water bottles</vt:lpstr>
      <vt:lpstr>Uniform</vt:lpstr>
      <vt:lpstr>Attendance</vt:lpstr>
      <vt:lpstr>Mobile Phones</vt:lpstr>
      <vt:lpstr>Contact</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3</dc:title>
  <dc:creator>Microsoft Office User</dc:creator>
  <cp:lastModifiedBy>Anna Benjamin</cp:lastModifiedBy>
  <cp:revision>81</cp:revision>
  <cp:lastPrinted>2023-09-06T12:17:25Z</cp:lastPrinted>
  <dcterms:created xsi:type="dcterms:W3CDTF">2017-09-16T17:57:03Z</dcterms:created>
  <dcterms:modified xsi:type="dcterms:W3CDTF">2023-09-08T12:18:17Z</dcterms:modified>
</cp:coreProperties>
</file>