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sldIdLst>
    <p:sldId id="256" r:id="rId3"/>
    <p:sldId id="257" r:id="rId4"/>
    <p:sldId id="285" r:id="rId5"/>
    <p:sldId id="286" r:id="rId6"/>
    <p:sldId id="287" r:id="rId7"/>
    <p:sldId id="271" r:id="rId8"/>
    <p:sldId id="290" r:id="rId9"/>
    <p:sldId id="291" r:id="rId10"/>
    <p:sldId id="288" r:id="rId11"/>
    <p:sldId id="260" r:id="rId12"/>
    <p:sldId id="273" r:id="rId13"/>
    <p:sldId id="342" r:id="rId14"/>
    <p:sldId id="289" r:id="rId15"/>
    <p:sldId id="265" r:id="rId16"/>
    <p:sldId id="266" r:id="rId17"/>
    <p:sldId id="261" r:id="rId18"/>
    <p:sldId id="263" r:id="rId19"/>
    <p:sldId id="284" r:id="rId20"/>
    <p:sldId id="268" r:id="rId21"/>
    <p:sldId id="344" r:id="rId22"/>
    <p:sldId id="267" r:id="rId23"/>
    <p:sldId id="294" r:id="rId24"/>
    <p:sldId id="295" r:id="rId25"/>
    <p:sldId id="292" r:id="rId26"/>
    <p:sldId id="262" r:id="rId27"/>
    <p:sldId id="293" r:id="rId28"/>
    <p:sldId id="258" r:id="rId29"/>
    <p:sldId id="274" r:id="rId30"/>
    <p:sldId id="279" r:id="rId31"/>
    <p:sldId id="336" r:id="rId32"/>
    <p:sldId id="278" r:id="rId33"/>
    <p:sldId id="259" r:id="rId34"/>
    <p:sldId id="264" r:id="rId35"/>
    <p:sldId id="337" r:id="rId36"/>
    <p:sldId id="338" r:id="rId37"/>
    <p:sldId id="280" r:id="rId38"/>
    <p:sldId id="270" r:id="rId39"/>
    <p:sldId id="345" r:id="rId40"/>
    <p:sldId id="339" r:id="rId41"/>
    <p:sldId id="343" r:id="rId4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60"/>
  </p:normalViewPr>
  <p:slideViewPr>
    <p:cSldViewPr snapToGrid="0">
      <p:cViewPr varScale="1">
        <p:scale>
          <a:sx n="86" d="100"/>
          <a:sy n="86" d="100"/>
        </p:scale>
        <p:origin x="60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2F8A9E-1237-427A-ABC6-E6941C694D9C}" type="datetimeFigureOut">
              <a:rPr lang="en-GB" smtClean="0"/>
              <a:t>07/09/2023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51663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2F8A9E-1237-427A-ABC6-E6941C694D9C}" type="datetimeFigureOut">
              <a:rPr lang="en-GB" smtClean="0"/>
              <a:t>07/09/2023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378928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2F8A9E-1237-427A-ABC6-E6941C694D9C}" type="datetimeFigureOut">
              <a:rPr lang="en-GB" smtClean="0"/>
              <a:t>07/09/2023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3689913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2F8A9E-1237-427A-ABC6-E6941C694D9C}" type="datetimeFigureOut">
              <a:rPr lang="en-GB" smtClean="0"/>
              <a:t>07/09/2023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283938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2F8A9E-1237-427A-ABC6-E6941C694D9C}" type="datetimeFigureOut">
              <a:rPr lang="en-GB" smtClean="0"/>
              <a:t>07/09/2023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25954940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2F8A9E-1237-427A-ABC6-E6941C694D9C}" type="datetimeFigureOut">
              <a:rPr lang="en-GB" smtClean="0"/>
              <a:t>07/09/2023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1683345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2F8A9E-1237-427A-ABC6-E6941C694D9C}" type="datetimeFigureOut">
              <a:rPr lang="en-GB" smtClean="0"/>
              <a:t>07/09/2023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1032768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2F8A9E-1237-427A-ABC6-E6941C694D9C}" type="datetimeFigureOut">
              <a:rPr lang="en-GB" smtClean="0"/>
              <a:t>07/09/2023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2393101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2F8A9E-1237-427A-ABC6-E6941C694D9C}" type="datetimeFigureOut">
              <a:rPr lang="en-GB" smtClean="0"/>
              <a:t>07/09/2023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2108302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2F8A9E-1237-427A-ABC6-E6941C694D9C}" type="datetimeFigureOut">
              <a:rPr lang="en-GB" smtClean="0"/>
              <a:t>07/09/2023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1876593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2F8A9E-1237-427A-ABC6-E6941C694D9C}" type="datetimeFigureOut">
              <a:rPr lang="en-GB" smtClean="0"/>
              <a:t>07/09/2023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D77127-A835-4854-88DB-43290F81FFEA}" type="slidenum">
              <a:rPr lang="en-GB" smtClean="0"/>
              <a:t>‹#›</a:t>
            </a:fld>
            <a:endParaRPr lang="en-GB"/>
          </a:p>
        </p:txBody>
      </p:sp>
    </p:spTree>
    <p:extLst>
      <p:ext uri="{BB962C8B-B14F-4D97-AF65-F5344CB8AC3E}">
        <p14:creationId xmlns:p14="http://schemas.microsoft.com/office/powerpoint/2010/main" val="359622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9/7/2023</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F8A9E-1237-427A-ABC6-E6941C694D9C}" type="datetimeFigureOut">
              <a:rPr lang="en-GB" smtClean="0"/>
              <a:t>07/09/2023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77127-A835-4854-88DB-43290F81FFEA}" type="slidenum">
              <a:rPr lang="en-GB" smtClean="0"/>
              <a:t>‹#›</a:t>
            </a:fld>
            <a:endParaRPr lang="en-GB"/>
          </a:p>
        </p:txBody>
      </p:sp>
    </p:spTree>
    <p:extLst>
      <p:ext uri="{BB962C8B-B14F-4D97-AF65-F5344CB8AC3E}">
        <p14:creationId xmlns:p14="http://schemas.microsoft.com/office/powerpoint/2010/main" val="118988245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0513" y="839869"/>
            <a:ext cx="7766936" cy="1646302"/>
          </a:xfrm>
        </p:spPr>
        <p:txBody>
          <a:bodyPr/>
          <a:lstStyle/>
          <a:p>
            <a:pPr algn="ctr"/>
            <a:r>
              <a:rPr lang="en-GB" dirty="0">
                <a:solidFill>
                  <a:schemeClr val="tx1"/>
                </a:solidFill>
                <a:latin typeface="Gill Sans MT" panose="020B0502020104020203" pitchFamily="34" charset="0"/>
              </a:rPr>
              <a:t>Welcome to Reception 2023/24 </a:t>
            </a:r>
          </a:p>
        </p:txBody>
      </p:sp>
      <p:sp>
        <p:nvSpPr>
          <p:cNvPr id="3" name="Subtitle 2"/>
          <p:cNvSpPr>
            <a:spLocks noGrp="1"/>
          </p:cNvSpPr>
          <p:nvPr>
            <p:ph type="subTitle" idx="1"/>
          </p:nvPr>
        </p:nvSpPr>
        <p:spPr/>
        <p:txBody>
          <a:bodyPr/>
          <a:lstStyle/>
          <a:p>
            <a:r>
              <a:rPr lang="en-GB" dirty="0">
                <a:solidFill>
                  <a:srgbClr val="FF0000"/>
                </a:solidFill>
              </a:rPr>
              <a:t> </a:t>
            </a:r>
          </a:p>
        </p:txBody>
      </p:sp>
      <p:pic>
        <p:nvPicPr>
          <p:cNvPr id="5" name="Picture 4"/>
          <p:cNvPicPr>
            <a:picLocks noChangeAspect="1"/>
          </p:cNvPicPr>
          <p:nvPr/>
        </p:nvPicPr>
        <p:blipFill>
          <a:blip r:embed="rId2"/>
          <a:stretch>
            <a:fillRect/>
          </a:stretch>
        </p:blipFill>
        <p:spPr>
          <a:xfrm>
            <a:off x="4990319" y="2567810"/>
            <a:ext cx="2211362" cy="2579922"/>
          </a:xfrm>
          <a:prstGeom prst="rect">
            <a:avLst/>
          </a:prstGeom>
        </p:spPr>
      </p:pic>
      <p:pic>
        <p:nvPicPr>
          <p:cNvPr id="4" name="Picture 3">
            <a:extLst>
              <a:ext uri="{FF2B5EF4-FFF2-40B4-BE49-F238E27FC236}">
                <a16:creationId xmlns:a16="http://schemas.microsoft.com/office/drawing/2014/main" id="{EA706B27-4464-769D-72E3-9451FB8D678F}"/>
              </a:ext>
            </a:extLst>
          </p:cNvPr>
          <p:cNvPicPr>
            <a:picLocks noChangeAspect="1"/>
          </p:cNvPicPr>
          <p:nvPr/>
        </p:nvPicPr>
        <p:blipFill>
          <a:blip r:embed="rId3"/>
          <a:stretch>
            <a:fillRect/>
          </a:stretch>
        </p:blipFill>
        <p:spPr>
          <a:xfrm>
            <a:off x="-67700" y="63580"/>
            <a:ext cx="3816427" cy="926672"/>
          </a:xfrm>
          <a:prstGeom prst="rect">
            <a:avLst/>
          </a:prstGeom>
        </p:spPr>
      </p:pic>
      <p:pic>
        <p:nvPicPr>
          <p:cNvPr id="6" name="Picture 5">
            <a:extLst>
              <a:ext uri="{FF2B5EF4-FFF2-40B4-BE49-F238E27FC236}">
                <a16:creationId xmlns:a16="http://schemas.microsoft.com/office/drawing/2014/main" id="{AD2A1F6E-9FB1-19C5-A7D2-14D56EEE1454}"/>
              </a:ext>
            </a:extLst>
          </p:cNvPr>
          <p:cNvPicPr>
            <a:picLocks noChangeAspect="1"/>
          </p:cNvPicPr>
          <p:nvPr/>
        </p:nvPicPr>
        <p:blipFill>
          <a:blip r:embed="rId3"/>
          <a:stretch>
            <a:fillRect/>
          </a:stretch>
        </p:blipFill>
        <p:spPr>
          <a:xfrm>
            <a:off x="4187786" y="0"/>
            <a:ext cx="3816427" cy="926672"/>
          </a:xfrm>
          <a:prstGeom prst="rect">
            <a:avLst/>
          </a:prstGeom>
        </p:spPr>
      </p:pic>
      <p:pic>
        <p:nvPicPr>
          <p:cNvPr id="7" name="Picture 6">
            <a:extLst>
              <a:ext uri="{FF2B5EF4-FFF2-40B4-BE49-F238E27FC236}">
                <a16:creationId xmlns:a16="http://schemas.microsoft.com/office/drawing/2014/main" id="{D5E529C4-D9FD-0C4F-AE9E-05892D0E2A79}"/>
              </a:ext>
            </a:extLst>
          </p:cNvPr>
          <p:cNvPicPr>
            <a:picLocks noChangeAspect="1"/>
          </p:cNvPicPr>
          <p:nvPr/>
        </p:nvPicPr>
        <p:blipFill>
          <a:blip r:embed="rId3"/>
          <a:stretch>
            <a:fillRect/>
          </a:stretch>
        </p:blipFill>
        <p:spPr>
          <a:xfrm>
            <a:off x="8375573" y="-12466"/>
            <a:ext cx="3816427" cy="926672"/>
          </a:xfrm>
          <a:prstGeom prst="rect">
            <a:avLst/>
          </a:prstGeom>
        </p:spPr>
      </p:pic>
    </p:spTree>
    <p:extLst>
      <p:ext uri="{BB962C8B-B14F-4D97-AF65-F5344CB8AC3E}">
        <p14:creationId xmlns:p14="http://schemas.microsoft.com/office/powerpoint/2010/main" val="386059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78441" y="950331"/>
            <a:ext cx="8596668" cy="827314"/>
          </a:xfrm>
        </p:spPr>
        <p:txBody>
          <a:bodyPr/>
          <a:lstStyle/>
          <a:p>
            <a:pPr algn="ctr"/>
            <a:r>
              <a:rPr lang="en-GB" dirty="0">
                <a:solidFill>
                  <a:schemeClr val="tx1"/>
                </a:solidFill>
              </a:rPr>
              <a:t>Topic Based Learning </a:t>
            </a:r>
          </a:p>
        </p:txBody>
      </p:sp>
      <p:sp>
        <p:nvSpPr>
          <p:cNvPr id="3" name="Content Placeholder 2"/>
          <p:cNvSpPr>
            <a:spLocks noGrp="1"/>
          </p:cNvSpPr>
          <p:nvPr>
            <p:ph idx="1"/>
          </p:nvPr>
        </p:nvSpPr>
        <p:spPr>
          <a:xfrm>
            <a:off x="585893" y="1883352"/>
            <a:ext cx="11002923" cy="3944982"/>
          </a:xfrm>
        </p:spPr>
        <p:txBody>
          <a:bodyPr>
            <a:normAutofit/>
          </a:bodyPr>
          <a:lstStyle/>
          <a:p>
            <a:r>
              <a:rPr lang="en-GB" dirty="0">
                <a:latin typeface="Gill Sans MT" panose="020B0502020104020203" pitchFamily="34" charset="0"/>
                <a:cs typeface="Calibri" panose="020F0502020204030204" pitchFamily="34" charset="0"/>
              </a:rPr>
              <a:t>In EYFS our learning is based around topics and we have a different topic each half term. </a:t>
            </a:r>
          </a:p>
          <a:p>
            <a:endParaRPr lang="en-GB" dirty="0">
              <a:latin typeface="Gill Sans MT" panose="020B0502020104020203" pitchFamily="34" charset="0"/>
              <a:cs typeface="Calibri" panose="020F0502020204030204" pitchFamily="34" charset="0"/>
            </a:endParaRPr>
          </a:p>
          <a:p>
            <a:endParaRPr lang="en-GB" dirty="0">
              <a:latin typeface="Gill Sans MT" panose="020B0502020104020203" pitchFamily="34" charset="0"/>
              <a:cs typeface="Calibri" panose="020F0502020204030204" pitchFamily="34" charset="0"/>
            </a:endParaRPr>
          </a:p>
          <a:p>
            <a:endParaRPr lang="en-GB" dirty="0">
              <a:latin typeface="Gill Sans MT" panose="020B0502020104020203" pitchFamily="34" charset="0"/>
              <a:cs typeface="Calibri" panose="020F0502020204030204" pitchFamily="34" charset="0"/>
            </a:endParaRPr>
          </a:p>
          <a:p>
            <a:r>
              <a:rPr lang="en-GB" dirty="0">
                <a:latin typeface="Gill Sans MT" panose="020B0502020104020203" pitchFamily="34" charset="0"/>
                <a:cs typeface="Calibri" panose="020F0502020204030204" pitchFamily="34" charset="0"/>
              </a:rPr>
              <a:t>In the learning environment we have continuous provision – which means resources that are always there to play and learn with such as the reading snug, construction toys, literacy and maths games, role play, small world play, and open access to our arts and crafts room.</a:t>
            </a:r>
          </a:p>
          <a:p>
            <a:r>
              <a:rPr lang="en-GB" dirty="0">
                <a:latin typeface="Gill Sans MT" panose="020B0502020104020203" pitchFamily="34" charset="0"/>
                <a:cs typeface="Calibri" panose="020F0502020204030204" pitchFamily="34" charset="0"/>
              </a:rPr>
              <a:t>We also have enhanced provision which means resources or activities linked to the topic or interest. For example if the topic was ‘Come outside’, the children may investigate bugs as part of their enhanced provision. </a:t>
            </a:r>
          </a:p>
          <a:p>
            <a:endParaRPr lang="en-GB" dirty="0"/>
          </a:p>
        </p:txBody>
      </p:sp>
      <p:pic>
        <p:nvPicPr>
          <p:cNvPr id="4"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31" y="188052"/>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0925" y="119638"/>
            <a:ext cx="3817048" cy="9224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Image result for clipart bun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819" y="184762"/>
            <a:ext cx="3817048" cy="9224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19871407">
            <a:off x="483283" y="5872573"/>
            <a:ext cx="1897042" cy="461665"/>
          </a:xfrm>
          <a:prstGeom prst="rect">
            <a:avLst/>
          </a:prstGeom>
        </p:spPr>
        <p:txBody>
          <a:bodyPr wrap="square">
            <a:spAutoFit/>
          </a:bodyPr>
          <a:lstStyle/>
          <a:p>
            <a:pPr algn="ctr"/>
            <a:r>
              <a:rPr lang="en-US" sz="2400" b="1" dirty="0">
                <a:ln w="31550" cmpd="sng">
                  <a:solidFill>
                    <a:srgbClr val="7030A0"/>
                  </a:solidFill>
                  <a:prstDash val="solid"/>
                </a:ln>
                <a:solidFill>
                  <a:srgbClr val="FFFFFF"/>
                </a:solidFill>
                <a:effectLst>
                  <a:outerShdw blurRad="41275" dist="12700" dir="12000000" algn="tl" rotWithShape="0">
                    <a:srgbClr val="000000">
                      <a:alpha val="40000"/>
                    </a:srgbClr>
                  </a:outerShdw>
                </a:effectLst>
              </a:rPr>
              <a:t>A Bugs Life</a:t>
            </a:r>
          </a:p>
        </p:txBody>
      </p:sp>
      <p:sp>
        <p:nvSpPr>
          <p:cNvPr id="8" name="Rectangle 7"/>
          <p:cNvSpPr/>
          <p:nvPr/>
        </p:nvSpPr>
        <p:spPr>
          <a:xfrm>
            <a:off x="2912958" y="5672771"/>
            <a:ext cx="1585692" cy="461665"/>
          </a:xfrm>
          <a:prstGeom prst="rect">
            <a:avLst/>
          </a:prstGeom>
        </p:spPr>
        <p:txBody>
          <a:bodyPr wrap="none">
            <a:spAutoFit/>
          </a:bodyPr>
          <a:lstStyle/>
          <a:p>
            <a:pPr algn="ctr"/>
            <a:r>
              <a:rPr lang="en-US" sz="2400" b="1" dirty="0">
                <a:ln w="31550" cmpd="sng">
                  <a:solidFill>
                    <a:srgbClr val="33CCFF"/>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Fairytales</a:t>
            </a:r>
          </a:p>
        </p:txBody>
      </p:sp>
      <p:sp>
        <p:nvSpPr>
          <p:cNvPr id="9" name="Rectangle 8"/>
          <p:cNvSpPr/>
          <p:nvPr/>
        </p:nvSpPr>
        <p:spPr>
          <a:xfrm rot="1206525">
            <a:off x="5751028" y="5560919"/>
            <a:ext cx="2471154" cy="461665"/>
          </a:xfrm>
          <a:prstGeom prst="rect">
            <a:avLst/>
          </a:prstGeom>
        </p:spPr>
        <p:txBody>
          <a:bodyPr wrap="square">
            <a:spAutoFit/>
          </a:bodyPr>
          <a:lstStyle/>
          <a:p>
            <a:pPr algn="ctr"/>
            <a:r>
              <a:rPr lang="en-US" sz="2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Superheroes</a:t>
            </a:r>
          </a:p>
        </p:txBody>
      </p:sp>
      <p:sp>
        <p:nvSpPr>
          <p:cNvPr id="10" name="Rectangle 9"/>
          <p:cNvSpPr/>
          <p:nvPr/>
        </p:nvSpPr>
        <p:spPr>
          <a:xfrm>
            <a:off x="7654657" y="5330087"/>
            <a:ext cx="2223686" cy="461665"/>
          </a:xfrm>
          <a:prstGeom prst="rect">
            <a:avLst/>
          </a:prstGeom>
        </p:spPr>
        <p:txBody>
          <a:bodyPr wrap="none">
            <a:spAutoFit/>
          </a:bodyPr>
          <a:lstStyle/>
          <a:p>
            <a:pPr algn="ctr"/>
            <a:r>
              <a:rPr lang="en-US" sz="2400" b="1" dirty="0">
                <a:ln w="22225">
                  <a:solidFill>
                    <a:schemeClr val="accent2"/>
                  </a:solidFill>
                  <a:prstDash val="solid"/>
                </a:ln>
                <a:solidFill>
                  <a:schemeClr val="accent2">
                    <a:lumMod val="40000"/>
                    <a:lumOff val="60000"/>
                  </a:schemeClr>
                </a:solidFill>
              </a:rPr>
              <a:t>Under the Sea</a:t>
            </a:r>
          </a:p>
        </p:txBody>
      </p:sp>
      <p:sp>
        <p:nvSpPr>
          <p:cNvPr id="11" name="Rectangle 10"/>
          <p:cNvSpPr/>
          <p:nvPr/>
        </p:nvSpPr>
        <p:spPr>
          <a:xfrm>
            <a:off x="4291299" y="6273110"/>
            <a:ext cx="2911374" cy="461665"/>
          </a:xfrm>
          <a:prstGeom prst="rect">
            <a:avLst/>
          </a:prstGeom>
        </p:spPr>
        <p:txBody>
          <a:bodyPr wrap="none">
            <a:spAutoFit/>
          </a:bodyPr>
          <a:lstStyle/>
          <a:p>
            <a:pPr algn="ct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5,4,3,2,1 Blast off</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graphicFrame>
        <p:nvGraphicFramePr>
          <p:cNvPr id="13" name="Table 12"/>
          <p:cNvGraphicFramePr>
            <a:graphicFrameLocks noGrp="1"/>
          </p:cNvGraphicFramePr>
          <p:nvPr>
            <p:extLst>
              <p:ext uri="{D42A27DB-BD31-4B8C-83A1-F6EECF244321}">
                <p14:modId xmlns:p14="http://schemas.microsoft.com/office/powerpoint/2010/main" val="4208145626"/>
              </p:ext>
            </p:extLst>
          </p:nvPr>
        </p:nvGraphicFramePr>
        <p:xfrm>
          <a:off x="1109287" y="2546311"/>
          <a:ext cx="8128002" cy="8280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395786828"/>
                    </a:ext>
                  </a:extLst>
                </a:gridCol>
                <a:gridCol w="1354667">
                  <a:extLst>
                    <a:ext uri="{9D8B030D-6E8A-4147-A177-3AD203B41FA5}">
                      <a16:colId xmlns:a16="http://schemas.microsoft.com/office/drawing/2014/main" val="2616818232"/>
                    </a:ext>
                  </a:extLst>
                </a:gridCol>
                <a:gridCol w="1354667">
                  <a:extLst>
                    <a:ext uri="{9D8B030D-6E8A-4147-A177-3AD203B41FA5}">
                      <a16:colId xmlns:a16="http://schemas.microsoft.com/office/drawing/2014/main" val="3484126821"/>
                    </a:ext>
                  </a:extLst>
                </a:gridCol>
                <a:gridCol w="1354667">
                  <a:extLst>
                    <a:ext uri="{9D8B030D-6E8A-4147-A177-3AD203B41FA5}">
                      <a16:colId xmlns:a16="http://schemas.microsoft.com/office/drawing/2014/main" val="2291301405"/>
                    </a:ext>
                  </a:extLst>
                </a:gridCol>
                <a:gridCol w="1354667">
                  <a:extLst>
                    <a:ext uri="{9D8B030D-6E8A-4147-A177-3AD203B41FA5}">
                      <a16:colId xmlns:a16="http://schemas.microsoft.com/office/drawing/2014/main" val="641051122"/>
                    </a:ext>
                  </a:extLst>
                </a:gridCol>
                <a:gridCol w="1354667">
                  <a:extLst>
                    <a:ext uri="{9D8B030D-6E8A-4147-A177-3AD203B41FA5}">
                      <a16:colId xmlns:a16="http://schemas.microsoft.com/office/drawing/2014/main" val="1498491589"/>
                    </a:ext>
                  </a:extLst>
                </a:gridCol>
              </a:tblGrid>
              <a:tr h="370840">
                <a:tc>
                  <a:txBody>
                    <a:bodyPr/>
                    <a:lstStyle/>
                    <a:p>
                      <a:pPr algn="ctr"/>
                      <a:r>
                        <a:rPr lang="en-GB" dirty="0"/>
                        <a:t>Autumn 1</a:t>
                      </a:r>
                    </a:p>
                  </a:txBody>
                  <a:tcPr/>
                </a:tc>
                <a:tc>
                  <a:txBody>
                    <a:bodyPr/>
                    <a:lstStyle/>
                    <a:p>
                      <a:pPr algn="ctr"/>
                      <a:r>
                        <a:rPr lang="en-GB" dirty="0"/>
                        <a:t>Autumn 2</a:t>
                      </a:r>
                    </a:p>
                  </a:txBody>
                  <a:tcPr/>
                </a:tc>
                <a:tc>
                  <a:txBody>
                    <a:bodyPr/>
                    <a:lstStyle/>
                    <a:p>
                      <a:pPr algn="ctr"/>
                      <a:r>
                        <a:rPr lang="en-GB" dirty="0"/>
                        <a:t>Spring</a:t>
                      </a:r>
                      <a:r>
                        <a:rPr lang="en-GB" baseline="0" dirty="0"/>
                        <a:t> 1</a:t>
                      </a:r>
                      <a:endParaRPr lang="en-GB" dirty="0"/>
                    </a:p>
                  </a:txBody>
                  <a:tcPr/>
                </a:tc>
                <a:tc>
                  <a:txBody>
                    <a:bodyPr/>
                    <a:lstStyle/>
                    <a:p>
                      <a:pPr algn="ctr"/>
                      <a:r>
                        <a:rPr lang="en-GB" dirty="0"/>
                        <a:t>Spring 2</a:t>
                      </a:r>
                    </a:p>
                  </a:txBody>
                  <a:tcPr/>
                </a:tc>
                <a:tc>
                  <a:txBody>
                    <a:bodyPr/>
                    <a:lstStyle/>
                    <a:p>
                      <a:pPr algn="ctr"/>
                      <a:r>
                        <a:rPr lang="en-GB" dirty="0"/>
                        <a:t>Summer</a:t>
                      </a:r>
                      <a:r>
                        <a:rPr lang="en-GB" baseline="0" dirty="0"/>
                        <a:t> 1</a:t>
                      </a:r>
                      <a:endParaRPr lang="en-GB" dirty="0"/>
                    </a:p>
                  </a:txBody>
                  <a:tcPr/>
                </a:tc>
                <a:tc>
                  <a:txBody>
                    <a:bodyPr/>
                    <a:lstStyle/>
                    <a:p>
                      <a:pPr algn="ctr"/>
                      <a:r>
                        <a:rPr lang="en-GB" dirty="0"/>
                        <a:t>Summer 2</a:t>
                      </a:r>
                    </a:p>
                  </a:txBody>
                  <a:tcPr/>
                </a:tc>
                <a:extLst>
                  <a:ext uri="{0D108BD9-81ED-4DB2-BD59-A6C34878D82A}">
                    <a16:rowId xmlns:a16="http://schemas.microsoft.com/office/drawing/2014/main" val="858395108"/>
                  </a:ext>
                </a:extLst>
              </a:tr>
              <a:tr h="370840">
                <a:tc>
                  <a:txBody>
                    <a:bodyPr/>
                    <a:lstStyle/>
                    <a:p>
                      <a:pPr algn="ctr"/>
                      <a:r>
                        <a:rPr lang="en-GB" sz="1200" dirty="0"/>
                        <a:t>Buddy starts</a:t>
                      </a:r>
                      <a:r>
                        <a:rPr lang="en-GB" sz="1200" baseline="0" dirty="0"/>
                        <a:t> school</a:t>
                      </a:r>
                      <a:endParaRPr lang="en-GB" sz="1200" dirty="0"/>
                    </a:p>
                  </a:txBody>
                  <a:tcPr/>
                </a:tc>
                <a:tc>
                  <a:txBody>
                    <a:bodyPr/>
                    <a:lstStyle/>
                    <a:p>
                      <a:pPr algn="ctr"/>
                      <a:r>
                        <a:rPr lang="en-GB" sz="1200" dirty="0"/>
                        <a:t>In a land</a:t>
                      </a:r>
                      <a:r>
                        <a:rPr lang="en-GB" sz="1200" baseline="0" dirty="0"/>
                        <a:t> far, far away</a:t>
                      </a:r>
                      <a:endParaRPr lang="en-GB" sz="1200" dirty="0"/>
                    </a:p>
                  </a:txBody>
                  <a:tcPr/>
                </a:tc>
                <a:tc>
                  <a:txBody>
                    <a:bodyPr/>
                    <a:lstStyle/>
                    <a:p>
                      <a:pPr algn="ctr"/>
                      <a:r>
                        <a:rPr lang="en-GB" sz="1200" dirty="0"/>
                        <a:t>Tickets</a:t>
                      </a:r>
                      <a:r>
                        <a:rPr lang="en-GB" sz="1200" baseline="0" dirty="0"/>
                        <a:t> please!</a:t>
                      </a:r>
                    </a:p>
                    <a:p>
                      <a:pPr algn="ctr"/>
                      <a:r>
                        <a:rPr lang="en-GB" sz="1200" baseline="0" dirty="0"/>
                        <a:t>Transport</a:t>
                      </a:r>
                      <a:endParaRPr lang="en-GB" sz="1200" dirty="0"/>
                    </a:p>
                  </a:txBody>
                  <a:tcPr/>
                </a:tc>
                <a:tc>
                  <a:txBody>
                    <a:bodyPr/>
                    <a:lstStyle/>
                    <a:p>
                      <a:pPr algn="ctr"/>
                      <a:r>
                        <a:rPr lang="en-GB" sz="1200" dirty="0"/>
                        <a:t>Come outside</a:t>
                      </a:r>
                    </a:p>
                  </a:txBody>
                  <a:tcPr/>
                </a:tc>
                <a:tc>
                  <a:txBody>
                    <a:bodyPr/>
                    <a:lstStyle/>
                    <a:p>
                      <a:pPr algn="ctr"/>
                      <a:r>
                        <a:rPr lang="en-GB" sz="1200" dirty="0"/>
                        <a:t>Sand</a:t>
                      </a:r>
                      <a:r>
                        <a:rPr lang="en-GB" sz="1200" baseline="0" dirty="0"/>
                        <a:t> and sea</a:t>
                      </a:r>
                      <a:endParaRPr lang="en-GB" sz="1200" dirty="0"/>
                    </a:p>
                  </a:txBody>
                  <a:tcPr/>
                </a:tc>
                <a:tc>
                  <a:txBody>
                    <a:bodyPr/>
                    <a:lstStyle/>
                    <a:p>
                      <a:pPr algn="ctr"/>
                      <a:r>
                        <a:rPr lang="en-GB" sz="1200" dirty="0"/>
                        <a:t>People who help us. Superheroes.</a:t>
                      </a:r>
                    </a:p>
                  </a:txBody>
                  <a:tcPr/>
                </a:tc>
                <a:extLst>
                  <a:ext uri="{0D108BD9-81ED-4DB2-BD59-A6C34878D82A}">
                    <a16:rowId xmlns:a16="http://schemas.microsoft.com/office/drawing/2014/main" val="4008677509"/>
                  </a:ext>
                </a:extLst>
              </a:tr>
            </a:tbl>
          </a:graphicData>
        </a:graphic>
      </p:graphicFrame>
    </p:spTree>
    <p:extLst>
      <p:ext uri="{BB962C8B-B14F-4D97-AF65-F5344CB8AC3E}">
        <p14:creationId xmlns:p14="http://schemas.microsoft.com/office/powerpoint/2010/main" val="2311942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BEC35F-8C9C-2A36-4B6B-5086064ACD6B}"/>
              </a:ext>
            </a:extLst>
          </p:cNvPr>
          <p:cNvSpPr>
            <a:spLocks noGrp="1"/>
          </p:cNvSpPr>
          <p:nvPr>
            <p:ph type="title"/>
          </p:nvPr>
        </p:nvSpPr>
        <p:spPr>
          <a:xfrm>
            <a:off x="677334" y="609600"/>
            <a:ext cx="10507222" cy="636104"/>
          </a:xfrm>
        </p:spPr>
        <p:txBody>
          <a:bodyPr>
            <a:normAutofit fontScale="90000"/>
          </a:bodyPr>
          <a:lstStyle/>
          <a:p>
            <a:pPr algn="ctr"/>
            <a:r>
              <a:rPr lang="en-US" b="1" dirty="0">
                <a:solidFill>
                  <a:schemeClr val="tx1"/>
                </a:solidFill>
              </a:rPr>
              <a:t>Free-flow</a:t>
            </a:r>
            <a:endParaRPr lang="en-GB" b="1" dirty="0">
              <a:solidFill>
                <a:schemeClr val="tx1"/>
              </a:solidFill>
            </a:endParaRPr>
          </a:p>
        </p:txBody>
      </p:sp>
      <p:sp>
        <p:nvSpPr>
          <p:cNvPr id="3" name="Content Placeholder 2">
            <a:extLst>
              <a:ext uri="{FF2B5EF4-FFF2-40B4-BE49-F238E27FC236}">
                <a16:creationId xmlns:a16="http://schemas.microsoft.com/office/drawing/2014/main" id="{EDF966BE-6D54-9073-1E98-6DD42A31D642}"/>
              </a:ext>
            </a:extLst>
          </p:cNvPr>
          <p:cNvSpPr>
            <a:spLocks noGrp="1"/>
          </p:cNvSpPr>
          <p:nvPr>
            <p:ph idx="1"/>
          </p:nvPr>
        </p:nvSpPr>
        <p:spPr>
          <a:xfrm>
            <a:off x="543338" y="1371601"/>
            <a:ext cx="10824097" cy="5115826"/>
          </a:xfrm>
        </p:spPr>
        <p:txBody>
          <a:bodyPr>
            <a:normAutofit/>
          </a:bodyPr>
          <a:lstStyle/>
          <a:p>
            <a:pPr>
              <a:lnSpc>
                <a:spcPct val="107000"/>
              </a:lnSpc>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We have long uninterrupted times in the morning and afternoon for the children to explore their learning and their interests. This is a time when the children decide whether they want to go outside or stay in their classroom. </a:t>
            </a:r>
          </a:p>
          <a:p>
            <a:pPr>
              <a:lnSpc>
                <a:spcPct val="107000"/>
              </a:lnSpc>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Each area has carefully planned activities which </a:t>
            </a:r>
            <a:r>
              <a:rPr lang="en-US" sz="2000" dirty="0">
                <a:latin typeface="Gill Sans MT" panose="020B0502020104020203" pitchFamily="34" charset="0"/>
                <a:ea typeface="Calibri" panose="020F0502020204030204" pitchFamily="34" charset="0"/>
                <a:cs typeface="Times New Roman" panose="02020603050405020304" pitchFamily="18" charset="0"/>
              </a:rPr>
              <a:t>are</a:t>
            </a:r>
            <a:r>
              <a:rPr lang="en-US" sz="2000" dirty="0">
                <a:effectLst/>
                <a:latin typeface="Gill Sans MT" panose="020B0502020104020203" pitchFamily="34" charset="0"/>
                <a:ea typeface="Calibri" panose="020F0502020204030204" pitchFamily="34" charset="0"/>
                <a:cs typeface="Times New Roman" panose="02020603050405020304" pitchFamily="18" charset="0"/>
              </a:rPr>
              <a:t> linked to </a:t>
            </a:r>
            <a:r>
              <a:rPr lang="en-US" sz="2000" dirty="0">
                <a:latin typeface="Gill Sans MT" panose="020B0502020104020203" pitchFamily="34" charset="0"/>
                <a:ea typeface="Calibri" panose="020F0502020204030204" pitchFamily="34" charset="0"/>
                <a:cs typeface="Times New Roman" panose="02020603050405020304" pitchFamily="18" charset="0"/>
              </a:rPr>
              <a:t>the theme of the term.</a:t>
            </a:r>
          </a:p>
          <a:p>
            <a:pPr>
              <a:lnSpc>
                <a:spcPct val="107000"/>
              </a:lnSpc>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The children are also encouraged to be independent and select when they want their fruit during the morning or afternoon. </a:t>
            </a:r>
          </a:p>
          <a:p>
            <a:pPr>
              <a:lnSpc>
                <a:spcPct val="107000"/>
              </a:lnSpc>
              <a:spcAft>
                <a:spcPts val="800"/>
              </a:spcAft>
            </a:pPr>
            <a:r>
              <a:rPr lang="en-US" sz="2000" dirty="0">
                <a:effectLst/>
                <a:latin typeface="Gill Sans MT" panose="020B0502020104020203" pitchFamily="34" charset="0"/>
                <a:ea typeface="Calibri" panose="020F0502020204030204" pitchFamily="34" charset="0"/>
                <a:cs typeface="Times New Roman" panose="02020603050405020304" pitchFamily="18" charset="0"/>
              </a:rPr>
              <a:t>Free-flow is a chance for children to explore their own interests but also practice and consolidate learning from their previous inputs. During this time children are observed and assessed against the area of learning or development statements. Then using the children’s interests and their level of development we plan ways to support them further in order to strengthen and deepen their learning. We also observe how children learn and this is through the characteristics of effective learning: playing and exploring</a:t>
            </a:r>
            <a:r>
              <a:rPr lang="en-US" sz="2000" dirty="0">
                <a:latin typeface="Gill Sans MT" panose="020B0502020104020203" pitchFamily="34" charset="0"/>
                <a:ea typeface="Calibri" panose="020F0502020204030204" pitchFamily="34" charset="0"/>
                <a:cs typeface="Times New Roman" panose="02020603050405020304" pitchFamily="18" charset="0"/>
              </a:rPr>
              <a:t>, active learning and creating and thinking critically.</a:t>
            </a:r>
            <a:endParaRPr lang="en-GB" sz="2000" dirty="0">
              <a:latin typeface="Gill Sans MT" panose="020B0502020104020203" pitchFamily="34" charset="0"/>
            </a:endParaRPr>
          </a:p>
        </p:txBody>
      </p:sp>
      <p:pic>
        <p:nvPicPr>
          <p:cNvPr id="2" name="Picture 1">
            <a:extLst>
              <a:ext uri="{FF2B5EF4-FFF2-40B4-BE49-F238E27FC236}">
                <a16:creationId xmlns:a16="http://schemas.microsoft.com/office/drawing/2014/main" id="{6D67D400-1B9C-0F38-43E8-DA3A2CA008F6}"/>
              </a:ext>
            </a:extLst>
          </p:cNvPr>
          <p:cNvPicPr>
            <a:picLocks noChangeAspect="1"/>
          </p:cNvPicPr>
          <p:nvPr/>
        </p:nvPicPr>
        <p:blipFill>
          <a:blip r:embed="rId2"/>
          <a:stretch>
            <a:fillRect/>
          </a:stretch>
        </p:blipFill>
        <p:spPr>
          <a:xfrm>
            <a:off x="68173" y="370573"/>
            <a:ext cx="3816427" cy="920576"/>
          </a:xfrm>
          <a:prstGeom prst="rect">
            <a:avLst/>
          </a:prstGeom>
        </p:spPr>
      </p:pic>
      <p:pic>
        <p:nvPicPr>
          <p:cNvPr id="5" name="Picture 4">
            <a:extLst>
              <a:ext uri="{FF2B5EF4-FFF2-40B4-BE49-F238E27FC236}">
                <a16:creationId xmlns:a16="http://schemas.microsoft.com/office/drawing/2014/main" id="{2E94098B-00F7-C397-C6B2-4A74DA6ED29E}"/>
              </a:ext>
            </a:extLst>
          </p:cNvPr>
          <p:cNvPicPr>
            <a:picLocks noChangeAspect="1"/>
          </p:cNvPicPr>
          <p:nvPr/>
        </p:nvPicPr>
        <p:blipFill>
          <a:blip r:embed="rId2"/>
          <a:stretch>
            <a:fillRect/>
          </a:stretch>
        </p:blipFill>
        <p:spPr>
          <a:xfrm>
            <a:off x="7977290" y="325128"/>
            <a:ext cx="3816427" cy="920576"/>
          </a:xfrm>
          <a:prstGeom prst="rect">
            <a:avLst/>
          </a:prstGeom>
        </p:spPr>
      </p:pic>
    </p:spTree>
    <p:extLst>
      <p:ext uri="{BB962C8B-B14F-4D97-AF65-F5344CB8AC3E}">
        <p14:creationId xmlns:p14="http://schemas.microsoft.com/office/powerpoint/2010/main" val="312865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3C9BD-7ACC-C609-0283-265653EA98B3}"/>
              </a:ext>
            </a:extLst>
          </p:cNvPr>
          <p:cNvSpPr>
            <a:spLocks noGrp="1"/>
          </p:cNvSpPr>
          <p:nvPr>
            <p:ph type="title"/>
          </p:nvPr>
        </p:nvSpPr>
        <p:spPr>
          <a:xfrm>
            <a:off x="677333" y="609600"/>
            <a:ext cx="10988485" cy="1320800"/>
          </a:xfrm>
        </p:spPr>
        <p:txBody>
          <a:bodyPr/>
          <a:lstStyle/>
          <a:p>
            <a:pPr algn="ctr"/>
            <a:r>
              <a:rPr lang="en-GB" b="1" dirty="0">
                <a:solidFill>
                  <a:schemeClr val="tx1"/>
                </a:solidFill>
              </a:rPr>
              <a:t>Child Initiated Play (CIP)</a:t>
            </a:r>
          </a:p>
        </p:txBody>
      </p:sp>
      <p:sp>
        <p:nvSpPr>
          <p:cNvPr id="4" name="Content Placeholder 3">
            <a:extLst>
              <a:ext uri="{FF2B5EF4-FFF2-40B4-BE49-F238E27FC236}">
                <a16:creationId xmlns:a16="http://schemas.microsoft.com/office/drawing/2014/main" id="{1DCB5B11-DF7C-3178-5843-8D9F74C38B17}"/>
              </a:ext>
            </a:extLst>
          </p:cNvPr>
          <p:cNvSpPr>
            <a:spLocks noGrp="1"/>
          </p:cNvSpPr>
          <p:nvPr>
            <p:ph sz="half" idx="1"/>
          </p:nvPr>
        </p:nvSpPr>
        <p:spPr>
          <a:xfrm>
            <a:off x="677333" y="1728270"/>
            <a:ext cx="4624774" cy="4520130"/>
          </a:xfrm>
        </p:spPr>
        <p:txBody>
          <a:bodyPr>
            <a:normAutofit fontScale="62500" lnSpcReduction="20000"/>
          </a:bodyPr>
          <a:lstStyle/>
          <a:p>
            <a:pPr marL="0" marR="0" lvl="0" indent="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None/>
              <a:tabLst/>
              <a:defRPr/>
            </a:pPr>
            <a:r>
              <a:rPr kumimoji="0" lang="en-GB" sz="2800" b="1" i="0" u="none" strike="noStrike" kern="1200" cap="none" spc="0" normalizeH="0" baseline="0" noProof="0" dirty="0">
                <a:ln>
                  <a:noFill/>
                </a:ln>
                <a:solidFill>
                  <a:srgbClr val="3D3D3D"/>
                </a:solidFill>
                <a:effectLst/>
                <a:uLnTx/>
                <a:uFillTx/>
                <a:latin typeface="Gill Sans MT" panose="020B0502020104020203"/>
                <a:ea typeface="+mn-ea"/>
                <a:cs typeface="+mn-cs"/>
              </a:rPr>
              <a:t>Continuous provision</a:t>
            </a:r>
          </a:p>
          <a:p>
            <a:pPr marL="0" marR="0" lvl="0" indent="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None/>
              <a:tabLst/>
              <a:defRPr/>
            </a:pPr>
            <a:r>
              <a:rPr kumimoji="0" lang="en-GB" sz="2800" b="1" i="0" u="none" strike="noStrike" kern="1200" cap="none" spc="0" normalizeH="0" baseline="0" noProof="0" dirty="0">
                <a:ln>
                  <a:noFill/>
                </a:ln>
                <a:solidFill>
                  <a:srgbClr val="3D3D3D"/>
                </a:solidFill>
                <a:effectLst/>
                <a:uLnTx/>
                <a:uFillTx/>
                <a:latin typeface="Gill Sans MT" panose="020B0502020104020203"/>
                <a:ea typeface="+mn-ea"/>
                <a:cs typeface="+mn-cs"/>
              </a:rPr>
              <a:t>For example -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Small world toys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Arts and crafts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Home corner</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lang="en-GB" sz="2800" dirty="0">
                <a:solidFill>
                  <a:srgbClr val="3D3D3D"/>
                </a:solidFill>
                <a:latin typeface="Gill Sans MT" panose="020B0502020104020203"/>
              </a:rPr>
              <a:t>Construction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Writing</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Maths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Library</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Mud kitchen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Sand/water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Bikes</a:t>
            </a:r>
          </a:p>
          <a:p>
            <a:endParaRPr lang="en-GB" dirty="0"/>
          </a:p>
        </p:txBody>
      </p:sp>
      <p:sp>
        <p:nvSpPr>
          <p:cNvPr id="5" name="Content Placeholder 4">
            <a:extLst>
              <a:ext uri="{FF2B5EF4-FFF2-40B4-BE49-F238E27FC236}">
                <a16:creationId xmlns:a16="http://schemas.microsoft.com/office/drawing/2014/main" id="{F460DCAE-E239-AF95-3050-07C40AFA2CEE}"/>
              </a:ext>
            </a:extLst>
          </p:cNvPr>
          <p:cNvSpPr>
            <a:spLocks noGrp="1"/>
          </p:cNvSpPr>
          <p:nvPr>
            <p:ph sz="half" idx="2"/>
          </p:nvPr>
        </p:nvSpPr>
        <p:spPr>
          <a:xfrm>
            <a:off x="5650029" y="1728270"/>
            <a:ext cx="5260269" cy="4841507"/>
          </a:xfrm>
        </p:spPr>
        <p:txBody>
          <a:bodyPr>
            <a:normAutofit fontScale="62500" lnSpcReduction="20000"/>
          </a:bodyPr>
          <a:lstStyle/>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en-GB" sz="2800" b="1" i="0" u="none" strike="noStrike" kern="1200" cap="none" spc="0" normalizeH="0" baseline="0" noProof="0" dirty="0">
                <a:ln>
                  <a:noFill/>
                </a:ln>
                <a:solidFill>
                  <a:prstClr val="black"/>
                </a:solidFill>
                <a:effectLst/>
                <a:uLnTx/>
                <a:uFillTx/>
                <a:latin typeface="Gill Sans MT" panose="020B0502020104020203"/>
                <a:ea typeface="+mn-ea"/>
                <a:cs typeface="+mn-cs"/>
              </a:rPr>
              <a:t>Enhanced provision</a:t>
            </a:r>
          </a:p>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en-GB"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r>
              <a:rPr kumimoji="0" lang="en-GB" sz="2800" b="1" i="0" u="none" strike="noStrike" kern="1200" cap="none" spc="0" normalizeH="0" baseline="0" noProof="0" dirty="0">
                <a:ln>
                  <a:noFill/>
                </a:ln>
                <a:solidFill>
                  <a:prstClr val="black"/>
                </a:solidFill>
                <a:effectLst/>
                <a:uLnTx/>
                <a:uFillTx/>
                <a:latin typeface="Gill Sans MT" panose="020B0502020104020203"/>
                <a:ea typeface="+mn-ea"/>
                <a:cs typeface="+mn-cs"/>
              </a:rPr>
              <a:t>For example – </a:t>
            </a:r>
          </a:p>
          <a:p>
            <a:pPr marL="0" marR="0" lvl="0" indent="0" algn="l"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en-GB" sz="2800" b="1" i="0" u="none" strike="noStrike" kern="1200" cap="none" spc="0" normalizeH="0" baseline="0" noProof="0" dirty="0">
              <a:ln>
                <a:noFill/>
              </a:ln>
              <a:solidFill>
                <a:prstClr val="black"/>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ill Sans MT" panose="020B0502020104020203"/>
                <a:ea typeface="+mn-ea"/>
                <a:cs typeface="+mn-cs"/>
              </a:rPr>
              <a:t>Village shop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ill Sans MT" panose="020B0502020104020203"/>
                <a:ea typeface="+mn-ea"/>
                <a:cs typeface="+mn-cs"/>
              </a:rPr>
              <a:t>Using play food to create matching lunchboxes for the teddies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ill Sans MT" panose="020B0502020104020203"/>
                <a:ea typeface="+mn-ea"/>
                <a:cs typeface="+mn-cs"/>
              </a:rPr>
              <a:t>Cutting up coloured spaghetti</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ill Sans MT" panose="020B0502020104020203"/>
                <a:ea typeface="+mn-ea"/>
                <a:cs typeface="+mn-cs"/>
              </a:rPr>
              <a:t>Germ experiment with glitter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Gill Sans MT" panose="020B050202010402020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Gill Sans MT" panose="020B0502020104020203"/>
                <a:ea typeface="+mn-ea"/>
                <a:cs typeface="+mn-cs"/>
              </a:rPr>
              <a:t>Matching pairs game. </a:t>
            </a:r>
            <a:endParaRPr lang="en-GB" dirty="0"/>
          </a:p>
        </p:txBody>
      </p:sp>
      <p:pic>
        <p:nvPicPr>
          <p:cNvPr id="6" name="Picture 5">
            <a:extLst>
              <a:ext uri="{FF2B5EF4-FFF2-40B4-BE49-F238E27FC236}">
                <a16:creationId xmlns:a16="http://schemas.microsoft.com/office/drawing/2014/main" id="{560AA6A4-493B-BAD7-E822-0CB550BF9753}"/>
              </a:ext>
            </a:extLst>
          </p:cNvPr>
          <p:cNvPicPr>
            <a:picLocks noChangeAspect="1"/>
          </p:cNvPicPr>
          <p:nvPr/>
        </p:nvPicPr>
        <p:blipFill>
          <a:blip r:embed="rId2"/>
          <a:stretch>
            <a:fillRect/>
          </a:stretch>
        </p:blipFill>
        <p:spPr>
          <a:xfrm>
            <a:off x="0" y="146264"/>
            <a:ext cx="3816427" cy="926672"/>
          </a:xfrm>
          <a:prstGeom prst="rect">
            <a:avLst/>
          </a:prstGeom>
        </p:spPr>
      </p:pic>
      <p:pic>
        <p:nvPicPr>
          <p:cNvPr id="7" name="Picture 6">
            <a:extLst>
              <a:ext uri="{FF2B5EF4-FFF2-40B4-BE49-F238E27FC236}">
                <a16:creationId xmlns:a16="http://schemas.microsoft.com/office/drawing/2014/main" id="{39182AB4-7275-7A66-F068-19B4BA96472F}"/>
              </a:ext>
            </a:extLst>
          </p:cNvPr>
          <p:cNvPicPr>
            <a:picLocks noChangeAspect="1"/>
          </p:cNvPicPr>
          <p:nvPr/>
        </p:nvPicPr>
        <p:blipFill>
          <a:blip r:embed="rId2"/>
          <a:stretch>
            <a:fillRect/>
          </a:stretch>
        </p:blipFill>
        <p:spPr>
          <a:xfrm>
            <a:off x="8221672" y="106594"/>
            <a:ext cx="3816427" cy="926672"/>
          </a:xfrm>
          <a:prstGeom prst="rect">
            <a:avLst/>
          </a:prstGeom>
        </p:spPr>
      </p:pic>
    </p:spTree>
    <p:extLst>
      <p:ext uri="{BB962C8B-B14F-4D97-AF65-F5344CB8AC3E}">
        <p14:creationId xmlns:p14="http://schemas.microsoft.com/office/powerpoint/2010/main" val="2921530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9B3CB-0C30-BD17-8A75-A28508A67C96}"/>
              </a:ext>
            </a:extLst>
          </p:cNvPr>
          <p:cNvSpPr>
            <a:spLocks noGrp="1"/>
          </p:cNvSpPr>
          <p:nvPr>
            <p:ph type="title"/>
          </p:nvPr>
        </p:nvSpPr>
        <p:spPr>
          <a:xfrm>
            <a:off x="677333" y="609600"/>
            <a:ext cx="10574599" cy="1320800"/>
          </a:xfrm>
        </p:spPr>
        <p:txBody>
          <a:bodyPr/>
          <a:lstStyle/>
          <a:p>
            <a:pPr algn="ctr"/>
            <a:r>
              <a:rPr lang="en-GB" b="1" dirty="0">
                <a:solidFill>
                  <a:schemeClr val="tx1"/>
                </a:solidFill>
              </a:rPr>
              <a:t>Early Learning Goals</a:t>
            </a:r>
          </a:p>
        </p:txBody>
      </p:sp>
      <p:pic>
        <p:nvPicPr>
          <p:cNvPr id="5" name="Content Placeholder 4">
            <a:extLst>
              <a:ext uri="{FF2B5EF4-FFF2-40B4-BE49-F238E27FC236}">
                <a16:creationId xmlns:a16="http://schemas.microsoft.com/office/drawing/2014/main" id="{550F8F32-0C49-D50C-49B1-6464C85F1C04}"/>
              </a:ext>
            </a:extLst>
          </p:cNvPr>
          <p:cNvPicPr>
            <a:picLocks noGrp="1" noChangeAspect="1"/>
          </p:cNvPicPr>
          <p:nvPr>
            <p:ph idx="1"/>
          </p:nvPr>
        </p:nvPicPr>
        <p:blipFill>
          <a:blip r:embed="rId2"/>
          <a:stretch>
            <a:fillRect/>
          </a:stretch>
        </p:blipFill>
        <p:spPr>
          <a:xfrm>
            <a:off x="1887252" y="1395663"/>
            <a:ext cx="7857381" cy="5285875"/>
          </a:xfrm>
        </p:spPr>
      </p:pic>
      <p:pic>
        <p:nvPicPr>
          <p:cNvPr id="6" name="Picture 5">
            <a:extLst>
              <a:ext uri="{FF2B5EF4-FFF2-40B4-BE49-F238E27FC236}">
                <a16:creationId xmlns:a16="http://schemas.microsoft.com/office/drawing/2014/main" id="{AD99D706-4F71-05EA-430E-B4B5CAC0D645}"/>
              </a:ext>
            </a:extLst>
          </p:cNvPr>
          <p:cNvPicPr>
            <a:picLocks noChangeAspect="1"/>
          </p:cNvPicPr>
          <p:nvPr/>
        </p:nvPicPr>
        <p:blipFill>
          <a:blip r:embed="rId3"/>
          <a:stretch>
            <a:fillRect/>
          </a:stretch>
        </p:blipFill>
        <p:spPr>
          <a:xfrm>
            <a:off x="199986" y="75960"/>
            <a:ext cx="3816427" cy="926672"/>
          </a:xfrm>
          <a:prstGeom prst="rect">
            <a:avLst/>
          </a:prstGeom>
        </p:spPr>
      </p:pic>
      <p:pic>
        <p:nvPicPr>
          <p:cNvPr id="7" name="Picture 6">
            <a:extLst>
              <a:ext uri="{FF2B5EF4-FFF2-40B4-BE49-F238E27FC236}">
                <a16:creationId xmlns:a16="http://schemas.microsoft.com/office/drawing/2014/main" id="{240847CA-5CA9-AEE3-1441-73DC603B96F6}"/>
              </a:ext>
            </a:extLst>
          </p:cNvPr>
          <p:cNvPicPr>
            <a:picLocks noChangeAspect="1"/>
          </p:cNvPicPr>
          <p:nvPr/>
        </p:nvPicPr>
        <p:blipFill>
          <a:blip r:embed="rId3"/>
          <a:stretch>
            <a:fillRect/>
          </a:stretch>
        </p:blipFill>
        <p:spPr>
          <a:xfrm>
            <a:off x="8175589" y="146264"/>
            <a:ext cx="3816427" cy="926672"/>
          </a:xfrm>
          <a:prstGeom prst="rect">
            <a:avLst/>
          </a:prstGeom>
        </p:spPr>
      </p:pic>
    </p:spTree>
    <p:extLst>
      <p:ext uri="{BB962C8B-B14F-4D97-AF65-F5344CB8AC3E}">
        <p14:creationId xmlns:p14="http://schemas.microsoft.com/office/powerpoint/2010/main" val="1049108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29140" y="187713"/>
            <a:ext cx="8596668" cy="1320800"/>
          </a:xfrm>
        </p:spPr>
        <p:txBody>
          <a:bodyPr>
            <a:normAutofit/>
          </a:bodyPr>
          <a:lstStyle/>
          <a:p>
            <a:r>
              <a:rPr lang="en-GB" sz="3200" b="1" dirty="0">
                <a:solidFill>
                  <a:schemeClr val="tx1"/>
                </a:solidFill>
              </a:rPr>
              <a:t>Personal, Social and Emotional Development </a:t>
            </a:r>
          </a:p>
        </p:txBody>
      </p:sp>
      <p:sp>
        <p:nvSpPr>
          <p:cNvPr id="3" name="Content Placeholder 2"/>
          <p:cNvSpPr>
            <a:spLocks noGrp="1"/>
          </p:cNvSpPr>
          <p:nvPr>
            <p:ph idx="1"/>
          </p:nvPr>
        </p:nvSpPr>
        <p:spPr>
          <a:xfrm>
            <a:off x="214599" y="1371522"/>
            <a:ext cx="11548261" cy="2594567"/>
          </a:xfrm>
        </p:spPr>
        <p:txBody>
          <a:bodyPr>
            <a:normAutofit/>
          </a:bodyPr>
          <a:lstStyle/>
          <a:p>
            <a:r>
              <a:rPr lang="en-GB" dirty="0">
                <a:latin typeface="Calibri" panose="020F0502020204030204" pitchFamily="34" charset="0"/>
                <a:cs typeface="Calibri" panose="020F0502020204030204" pitchFamily="34" charset="0"/>
              </a:rPr>
              <a:t>PSED is split into three areas – </a:t>
            </a:r>
            <a:r>
              <a:rPr lang="en-GB" b="1" dirty="0">
                <a:latin typeface="Calibri" panose="020F0502020204030204" pitchFamily="34" charset="0"/>
                <a:cs typeface="Calibri" panose="020F0502020204030204" pitchFamily="34" charset="0"/>
              </a:rPr>
              <a:t>Self-regulation / Managing Self / Building Relationships</a:t>
            </a:r>
          </a:p>
          <a:p>
            <a:r>
              <a:rPr lang="en-GB" dirty="0">
                <a:latin typeface="Calibri" panose="020F0502020204030204" pitchFamily="34" charset="0"/>
                <a:cs typeface="Calibri" panose="020F0502020204030204" pitchFamily="34" charset="0"/>
              </a:rPr>
              <a:t>In the Autumn term we largely focus on; how to treat others, helping each other, sharing, making friends, behavioural expectations, recognising and regulating emotions,  self-esteem and personal hygiene. </a:t>
            </a:r>
          </a:p>
          <a:p>
            <a:r>
              <a:rPr lang="en-GB" dirty="0">
                <a:latin typeface="Calibri" panose="020F0502020204030204" pitchFamily="34" charset="0"/>
                <a:cs typeface="Calibri" panose="020F0502020204030204" pitchFamily="34" charset="0"/>
              </a:rPr>
              <a:t>PSED is taught through focused lessons once a week as well as circle times and modelling during child-initiated learning. </a:t>
            </a:r>
          </a:p>
          <a:p>
            <a:pPr marL="0" indent="0">
              <a:buNone/>
            </a:pPr>
            <a:endParaRPr lang="en-GB" dirty="0">
              <a:latin typeface="Calibri" panose="020F0502020204030204" pitchFamily="34" charset="0"/>
              <a:cs typeface="Calibri" panose="020F0502020204030204" pitchFamily="34" charset="0"/>
            </a:endParaRPr>
          </a:p>
        </p:txBody>
      </p:sp>
      <p:sp>
        <p:nvSpPr>
          <p:cNvPr id="6" name="Rectangle 5"/>
          <p:cNvSpPr/>
          <p:nvPr/>
        </p:nvSpPr>
        <p:spPr>
          <a:xfrm>
            <a:off x="423606" y="3620688"/>
            <a:ext cx="9255971" cy="584775"/>
          </a:xfrm>
          <a:prstGeom prst="rect">
            <a:avLst/>
          </a:prstGeom>
        </p:spPr>
        <p:txBody>
          <a:bodyPr wrap="square">
            <a:spAutoFit/>
          </a:bodyPr>
          <a:lstStyle/>
          <a:p>
            <a:r>
              <a:rPr lang="en-GB" sz="3200" b="1" dirty="0">
                <a:ea typeface="+mj-ea"/>
                <a:cs typeface="+mj-cs"/>
              </a:rPr>
              <a:t>Communication and Language </a:t>
            </a:r>
            <a:endParaRPr lang="en-GB" b="1" dirty="0"/>
          </a:p>
        </p:txBody>
      </p:sp>
      <p:sp>
        <p:nvSpPr>
          <p:cNvPr id="10" name="Content Placeholder 2"/>
          <p:cNvSpPr txBox="1">
            <a:spLocks/>
          </p:cNvSpPr>
          <p:nvPr/>
        </p:nvSpPr>
        <p:spPr>
          <a:xfrm>
            <a:off x="423606" y="4490758"/>
            <a:ext cx="11463594" cy="259456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latin typeface="Calibri" panose="020F0502020204030204" pitchFamily="34" charset="0"/>
                <a:cs typeface="Calibri" panose="020F0502020204030204" pitchFamily="34" charset="0"/>
              </a:rPr>
              <a:t>C&amp;L is split into two areas – </a:t>
            </a:r>
            <a:r>
              <a:rPr lang="en-GB" b="1" dirty="0">
                <a:latin typeface="Calibri" panose="020F0502020204030204" pitchFamily="34" charset="0"/>
                <a:cs typeface="Calibri" panose="020F0502020204030204" pitchFamily="34" charset="0"/>
              </a:rPr>
              <a:t>Listening, Attention and Understanding / Speaking</a:t>
            </a:r>
          </a:p>
          <a:p>
            <a:r>
              <a:rPr lang="en-GB" dirty="0">
                <a:latin typeface="Calibri" panose="020F0502020204030204" pitchFamily="34" charset="0"/>
                <a:cs typeface="Calibri" panose="020F0502020204030204" pitchFamily="34" charset="0"/>
              </a:rPr>
              <a:t>In the Autumn term we largely focus on; maintaining attention and listening during adult focused learning, understanding instructions and stories, speaking in full sentences and exploring new sounds.</a:t>
            </a:r>
          </a:p>
          <a:p>
            <a:r>
              <a:rPr lang="en-GB" dirty="0">
                <a:latin typeface="Calibri" panose="020F0502020204030204" pitchFamily="34" charset="0"/>
                <a:cs typeface="Calibri" panose="020F0502020204030204" pitchFamily="34" charset="0"/>
              </a:rPr>
              <a:t>C&amp;L is usually taught discreetly through carpet times, circle times and modelling during child initiated learning. </a:t>
            </a:r>
          </a:p>
          <a:p>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469" y="3203581"/>
            <a:ext cx="1361845" cy="136184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746" y="388102"/>
            <a:ext cx="1128272" cy="876070"/>
          </a:xfrm>
          <a:prstGeom prst="rect">
            <a:avLst/>
          </a:prstGeom>
        </p:spPr>
      </p:pic>
    </p:spTree>
    <p:extLst>
      <p:ext uri="{BB962C8B-B14F-4D97-AF65-F5344CB8AC3E}">
        <p14:creationId xmlns:p14="http://schemas.microsoft.com/office/powerpoint/2010/main" val="2915718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47332" y="259888"/>
            <a:ext cx="8596668" cy="827314"/>
          </a:xfrm>
        </p:spPr>
        <p:txBody>
          <a:bodyPr/>
          <a:lstStyle/>
          <a:p>
            <a:r>
              <a:rPr lang="en-GB" b="1" dirty="0">
                <a:solidFill>
                  <a:schemeClr val="tx1"/>
                </a:solidFill>
              </a:rPr>
              <a:t>Physical Development (P.E)</a:t>
            </a:r>
          </a:p>
        </p:txBody>
      </p:sp>
      <p:sp>
        <p:nvSpPr>
          <p:cNvPr id="3" name="Content Placeholder 2"/>
          <p:cNvSpPr>
            <a:spLocks noGrp="1"/>
          </p:cNvSpPr>
          <p:nvPr>
            <p:ph idx="1"/>
          </p:nvPr>
        </p:nvSpPr>
        <p:spPr>
          <a:xfrm>
            <a:off x="295195" y="840889"/>
            <a:ext cx="11736383" cy="3880773"/>
          </a:xfrm>
        </p:spPr>
        <p:txBody>
          <a:bodyPr/>
          <a:lstStyle/>
          <a:p>
            <a:r>
              <a:rPr lang="en-GB" dirty="0">
                <a:latin typeface="Calibri" panose="020F0502020204030204" pitchFamily="34" charset="0"/>
                <a:cs typeface="Calibri" panose="020F0502020204030204" pitchFamily="34" charset="0"/>
              </a:rPr>
              <a:t>PD is split into two areas – </a:t>
            </a:r>
            <a:r>
              <a:rPr lang="en-GB" b="1" dirty="0">
                <a:latin typeface="Calibri" panose="020F0502020204030204" pitchFamily="34" charset="0"/>
                <a:cs typeface="Calibri" panose="020F0502020204030204" pitchFamily="34" charset="0"/>
              </a:rPr>
              <a:t>Gross Motor Skills / Fine Motor Skills . </a:t>
            </a:r>
          </a:p>
          <a:p>
            <a:r>
              <a:rPr lang="en-GB" dirty="0">
                <a:latin typeface="Calibri" panose="020F0502020204030204" pitchFamily="34" charset="0"/>
                <a:cs typeface="Calibri" panose="020F0502020204030204" pitchFamily="34" charset="0"/>
              </a:rPr>
              <a:t>In the Autumn term we largely focus on; different ways of moving and travelling, negotiating space, showing an understanding of good hygiene and health, holding a pencil and beginning to form recognisable letters. </a:t>
            </a:r>
          </a:p>
          <a:p>
            <a:r>
              <a:rPr lang="en-GB" dirty="0">
                <a:latin typeface="Calibri" panose="020F0502020204030204" pitchFamily="34" charset="0"/>
                <a:cs typeface="Calibri" panose="020F0502020204030204" pitchFamily="34" charset="0"/>
              </a:rPr>
              <a:t>PD is taught explicitly through PE lessons each week. In the first term this is conducted inside, we wear our school uniform and no shoes or socks. We then use PE kits during the second half of the Autumn term - I will remind you through the weekly homework letter. </a:t>
            </a:r>
          </a:p>
          <a:p>
            <a:r>
              <a:rPr lang="en-GB" dirty="0">
                <a:latin typeface="Calibri" panose="020F0502020204030204" pitchFamily="34" charset="0"/>
                <a:cs typeface="Calibri" panose="020F0502020204030204" pitchFamily="34" charset="0"/>
              </a:rPr>
              <a:t>PD is also taught discreetly through provision in the classroom using resources such as scooters, balancing toys, threading and playdough. </a:t>
            </a:r>
          </a:p>
          <a:p>
            <a:endParaRPr lang="en-GB" dirty="0"/>
          </a:p>
        </p:txBody>
      </p:sp>
      <p:sp>
        <p:nvSpPr>
          <p:cNvPr id="5" name="Rectangle 4"/>
          <p:cNvSpPr/>
          <p:nvPr/>
        </p:nvSpPr>
        <p:spPr>
          <a:xfrm>
            <a:off x="450376" y="4026091"/>
            <a:ext cx="4776717" cy="2031325"/>
          </a:xfrm>
          <a:prstGeom prst="rect">
            <a:avLst/>
          </a:prstGeom>
        </p:spPr>
        <p:txBody>
          <a:bodyPr wrap="square">
            <a:spAutoFit/>
          </a:bodyPr>
          <a:lstStyle/>
          <a:p>
            <a:r>
              <a:rPr lang="en-GB" u="sng" dirty="0">
                <a:latin typeface="Calibri" panose="020F0502020204030204" pitchFamily="34" charset="0"/>
                <a:cs typeface="Calibri" panose="020F0502020204030204" pitchFamily="34" charset="0"/>
              </a:rPr>
              <a:t>PE Uniform: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Hair tied back for PE</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Navy blue shorts (cotton or nylon)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Yellow t-shirts with logo on</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White, black or blue socks</a:t>
            </a:r>
          </a:p>
          <a:p>
            <a:pPr marL="285750" indent="-285750">
              <a:buFont typeface="Arial" panose="020B0604020202020204" pitchFamily="34" charset="0"/>
              <a:buChar char="•"/>
            </a:pPr>
            <a:r>
              <a:rPr lang="en-GB" dirty="0">
                <a:latin typeface="Calibri" panose="020F0502020204030204" pitchFamily="34" charset="0"/>
                <a:cs typeface="Calibri" panose="020F0502020204030204" pitchFamily="34" charset="0"/>
              </a:rPr>
              <a:t>Black or blue trainers</a:t>
            </a:r>
          </a:p>
        </p:txBody>
      </p:sp>
      <p:pic>
        <p:nvPicPr>
          <p:cNvPr id="6" name="Picture 5">
            <a:extLst>
              <a:ext uri="{FF2B5EF4-FFF2-40B4-BE49-F238E27FC236}">
                <a16:creationId xmlns:a16="http://schemas.microsoft.com/office/drawing/2014/main" id="{E22358BB-3AB5-4CCE-3664-38BB0B891883}"/>
              </a:ext>
            </a:extLst>
          </p:cNvPr>
          <p:cNvPicPr>
            <a:picLocks noChangeAspect="1"/>
          </p:cNvPicPr>
          <p:nvPr/>
        </p:nvPicPr>
        <p:blipFill>
          <a:blip r:embed="rId2"/>
          <a:stretch>
            <a:fillRect/>
          </a:stretch>
        </p:blipFill>
        <p:spPr>
          <a:xfrm>
            <a:off x="5675496" y="3607759"/>
            <a:ext cx="4633362" cy="2530059"/>
          </a:xfrm>
          <a:prstGeom prst="rect">
            <a:avLst/>
          </a:prstGeom>
        </p:spPr>
      </p:pic>
    </p:spTree>
    <p:extLst>
      <p:ext uri="{BB962C8B-B14F-4D97-AF65-F5344CB8AC3E}">
        <p14:creationId xmlns:p14="http://schemas.microsoft.com/office/powerpoint/2010/main" val="1980430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0730" y="209366"/>
            <a:ext cx="11448344" cy="1320800"/>
          </a:xfrm>
        </p:spPr>
        <p:txBody>
          <a:bodyPr/>
          <a:lstStyle/>
          <a:p>
            <a:pPr algn="ctr"/>
            <a:r>
              <a:rPr lang="en-GB" b="1" dirty="0">
                <a:solidFill>
                  <a:schemeClr val="tx1"/>
                </a:solidFill>
              </a:rPr>
              <a:t>Literacy</a:t>
            </a:r>
          </a:p>
        </p:txBody>
      </p:sp>
      <p:sp>
        <p:nvSpPr>
          <p:cNvPr id="3" name="Content Placeholder 2"/>
          <p:cNvSpPr>
            <a:spLocks noGrp="1"/>
          </p:cNvSpPr>
          <p:nvPr>
            <p:ph idx="1"/>
          </p:nvPr>
        </p:nvSpPr>
        <p:spPr>
          <a:xfrm>
            <a:off x="195942" y="869766"/>
            <a:ext cx="11448343" cy="3880773"/>
          </a:xfrm>
        </p:spPr>
        <p:txBody>
          <a:bodyPr>
            <a:normAutofit fontScale="92500" lnSpcReduction="10000"/>
          </a:bodyPr>
          <a:lstStyle/>
          <a:p>
            <a:r>
              <a:rPr lang="en-GB" sz="2100" dirty="0">
                <a:latin typeface="Calibri" panose="020F0502020204030204" pitchFamily="34" charset="0"/>
                <a:cs typeface="Calibri" panose="020F0502020204030204" pitchFamily="34" charset="0"/>
              </a:rPr>
              <a:t>Literacy is split into three areas – </a:t>
            </a:r>
            <a:r>
              <a:rPr lang="en-GB" sz="2100" b="1" dirty="0">
                <a:latin typeface="Calibri" panose="020F0502020204030204" pitchFamily="34" charset="0"/>
                <a:cs typeface="Calibri" panose="020F0502020204030204" pitchFamily="34" charset="0"/>
              </a:rPr>
              <a:t>Comprehension / Word Reading / Writing</a:t>
            </a:r>
          </a:p>
          <a:p>
            <a:pPr>
              <a:lnSpc>
                <a:spcPct val="107000"/>
              </a:lnSpc>
              <a:spcAft>
                <a:spcPts val="800"/>
              </a:spcAft>
            </a:pPr>
            <a:r>
              <a:rPr lang="en-US" sz="2100" dirty="0">
                <a:effectLst/>
                <a:latin typeface="Calibri" panose="020F0502020204030204" pitchFamily="34" charset="0"/>
                <a:ea typeface="Calibri" panose="020F0502020204030204" pitchFamily="34" charset="0"/>
                <a:cs typeface="Calibri" panose="020F0502020204030204" pitchFamily="34" charset="0"/>
              </a:rPr>
              <a:t>We have four literacy lessons a week and these can be linked to a story a non-fiction text or a poem. We will also </a:t>
            </a:r>
            <a:r>
              <a:rPr lang="en-US" sz="2100" dirty="0">
                <a:latin typeface="Calibri" panose="020F0502020204030204" pitchFamily="34" charset="0"/>
                <a:ea typeface="Calibri" panose="020F0502020204030204" pitchFamily="34" charset="0"/>
                <a:cs typeface="Calibri" panose="020F0502020204030204" pitchFamily="34" charset="0"/>
              </a:rPr>
              <a:t>show the children how to use </a:t>
            </a:r>
            <a:r>
              <a:rPr lang="en-US" sz="2100" dirty="0">
                <a:effectLst/>
                <a:latin typeface="Calibri" panose="020F0502020204030204" pitchFamily="34" charset="0"/>
                <a:ea typeface="Calibri" panose="020F0502020204030204" pitchFamily="34" charset="0"/>
                <a:cs typeface="Calibri" panose="020F0502020204030204" pitchFamily="34" charset="0"/>
              </a:rPr>
              <a:t>story mapping and innovation to change the story.</a:t>
            </a:r>
            <a:endParaRPr lang="en-GB" sz="2100" b="1" dirty="0">
              <a:latin typeface="Calibri" panose="020F0502020204030204" pitchFamily="34" charset="0"/>
              <a:cs typeface="Calibri" panose="020F0502020204030204" pitchFamily="34" charset="0"/>
            </a:endParaRPr>
          </a:p>
          <a:p>
            <a:r>
              <a:rPr lang="en-GB" sz="2100" dirty="0">
                <a:latin typeface="Calibri" panose="020F0502020204030204" pitchFamily="34" charset="0"/>
                <a:cs typeface="Calibri" panose="020F0502020204030204" pitchFamily="34" charset="0"/>
              </a:rPr>
              <a:t>Our Literacy lessons are based on a text or our topic that term. Whilst looking at a book, the children will get to explore the characters, plot and setting. </a:t>
            </a:r>
          </a:p>
          <a:p>
            <a:r>
              <a:rPr lang="en-GB" sz="2100" dirty="0">
                <a:latin typeface="Calibri" panose="020F0502020204030204" pitchFamily="34" charset="0"/>
                <a:cs typeface="Calibri" panose="020F0502020204030204" pitchFamily="34" charset="0"/>
              </a:rPr>
              <a:t>In the first term our writing will be based on our topic ‘Buddy Starts School’ (Buddy is our class bear). This topic allows the children to talk about themselves and their similarities and differences through bears. They will be helping Buddy settle in by modelling good behaviour, sharing and social skills. The children will also be thinking about themselves and the people around them. </a:t>
            </a:r>
          </a:p>
          <a:p>
            <a:r>
              <a:rPr lang="en-GB" sz="2100" dirty="0">
                <a:latin typeface="Calibri" panose="020F0502020204030204" pitchFamily="34" charset="0"/>
                <a:cs typeface="Calibri" panose="020F0502020204030204" pitchFamily="34" charset="0"/>
              </a:rPr>
              <a:t>.We will be focusing on the texts such as: Bear Hunt, Biscuit Bear and The Everywhere Bear </a:t>
            </a:r>
          </a:p>
          <a:p>
            <a:r>
              <a:rPr lang="en-GB" sz="2100" dirty="0">
                <a:latin typeface="Calibri" panose="020F0502020204030204" pitchFamily="34" charset="0"/>
                <a:cs typeface="Calibri" panose="020F0502020204030204" pitchFamily="34" charset="0"/>
              </a:rPr>
              <a:t> The children will be taught to form their letters correctly, this will taught during our Phonics lessons. </a:t>
            </a:r>
          </a:p>
          <a:p>
            <a:endParaRPr lang="en-GB" dirty="0"/>
          </a:p>
        </p:txBody>
      </p:sp>
      <p:pic>
        <p:nvPicPr>
          <p:cNvPr id="4" name="Picture 3"/>
          <p:cNvPicPr>
            <a:picLocks noChangeAspect="1"/>
          </p:cNvPicPr>
          <p:nvPr/>
        </p:nvPicPr>
        <p:blipFill>
          <a:blip r:embed="rId2"/>
          <a:stretch>
            <a:fillRect/>
          </a:stretch>
        </p:blipFill>
        <p:spPr>
          <a:xfrm>
            <a:off x="1019569" y="4964669"/>
            <a:ext cx="4577522" cy="13940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048" y="4659774"/>
            <a:ext cx="1763485" cy="1988860"/>
          </a:xfrm>
          <a:prstGeom prst="rect">
            <a:avLst/>
          </a:prstGeom>
        </p:spPr>
      </p:pic>
    </p:spTree>
    <p:extLst>
      <p:ext uri="{BB962C8B-B14F-4D97-AF65-F5344CB8AC3E}">
        <p14:creationId xmlns:p14="http://schemas.microsoft.com/office/powerpoint/2010/main" val="1783016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2829" y="204651"/>
            <a:ext cx="10833107" cy="1320800"/>
          </a:xfrm>
        </p:spPr>
        <p:txBody>
          <a:bodyPr/>
          <a:lstStyle/>
          <a:p>
            <a:pPr algn="ctr"/>
            <a:r>
              <a:rPr lang="en-GB" dirty="0">
                <a:solidFill>
                  <a:schemeClr val="tx1"/>
                </a:solidFill>
              </a:rPr>
              <a:t>Maths </a:t>
            </a:r>
          </a:p>
        </p:txBody>
      </p:sp>
      <p:sp>
        <p:nvSpPr>
          <p:cNvPr id="3" name="Content Placeholder 2"/>
          <p:cNvSpPr>
            <a:spLocks noGrp="1"/>
          </p:cNvSpPr>
          <p:nvPr>
            <p:ph idx="1"/>
          </p:nvPr>
        </p:nvSpPr>
        <p:spPr>
          <a:xfrm>
            <a:off x="232882" y="865051"/>
            <a:ext cx="11586941" cy="5660440"/>
          </a:xfrm>
        </p:spPr>
        <p:txBody>
          <a:bodyPr>
            <a:normAutofit/>
          </a:bodyPr>
          <a:lstStyle/>
          <a:p>
            <a:pPr lvl="0">
              <a:lnSpc>
                <a:spcPct val="107000"/>
              </a:lnSpc>
              <a:spcAft>
                <a:spcPts val="800"/>
              </a:spcAft>
              <a:buClr>
                <a:srgbClr val="5FCBEF"/>
              </a:buClr>
            </a:pP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have three </a:t>
            </a:r>
            <a:r>
              <a:rPr lang="en-US" sz="2400"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lessons every week and we use White Rose </a:t>
            </a:r>
            <a:r>
              <a:rPr lang="en-US" sz="2400"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to support the children with their </a:t>
            </a:r>
            <a:r>
              <a:rPr lang="en-US" sz="2400"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a:t>
            </a:r>
          </a:p>
          <a:p>
            <a:pPr lvl="0">
              <a:lnSpc>
                <a:spcPct val="107000"/>
              </a:lnSpc>
              <a:spcAft>
                <a:spcPts val="800"/>
              </a:spcAft>
              <a:buClr>
                <a:srgbClr val="5FCBEF"/>
              </a:buClr>
            </a:pP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Children also have a </a:t>
            </a:r>
            <a:r>
              <a:rPr lang="en-US" sz="2400"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input in a small group once a week.</a:t>
            </a:r>
          </a:p>
          <a:p>
            <a:pPr lvl="0">
              <a:lnSpc>
                <a:spcPct val="107000"/>
              </a:lnSpc>
              <a:spcAft>
                <a:spcPts val="800"/>
              </a:spcAft>
              <a:buClr>
                <a:srgbClr val="5FCBEF"/>
              </a:buClr>
            </a:pPr>
            <a:r>
              <a:rPr lang="en-GB"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have an inside and an outside Maths area.</a:t>
            </a:r>
          </a:p>
          <a:p>
            <a:pPr lvl="0">
              <a:lnSpc>
                <a:spcPct val="107000"/>
              </a:lnSpc>
              <a:spcAft>
                <a:spcPts val="800"/>
              </a:spcAft>
              <a:buClr>
                <a:srgbClr val="5FCBEF"/>
              </a:buClr>
            </a:pPr>
            <a:endParaRPr lang="en-US" sz="24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a:extLst>
              <a:ext uri="{FF2B5EF4-FFF2-40B4-BE49-F238E27FC236}">
                <a16:creationId xmlns:a16="http://schemas.microsoft.com/office/drawing/2014/main" id="{F19CAD07-E55B-094C-4C66-E7C2F4656545}"/>
              </a:ext>
            </a:extLst>
          </p:cNvPr>
          <p:cNvPicPr>
            <a:picLocks noChangeAspect="1"/>
          </p:cNvPicPr>
          <p:nvPr/>
        </p:nvPicPr>
        <p:blipFill>
          <a:blip r:embed="rId2"/>
          <a:stretch>
            <a:fillRect/>
          </a:stretch>
        </p:blipFill>
        <p:spPr>
          <a:xfrm>
            <a:off x="3107156" y="2991497"/>
            <a:ext cx="5169166" cy="3454578"/>
          </a:xfrm>
          <a:prstGeom prst="rect">
            <a:avLst/>
          </a:prstGeom>
        </p:spPr>
      </p:pic>
    </p:spTree>
    <p:extLst>
      <p:ext uri="{BB962C8B-B14F-4D97-AF65-F5344CB8AC3E}">
        <p14:creationId xmlns:p14="http://schemas.microsoft.com/office/powerpoint/2010/main" val="16642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2830" y="204651"/>
            <a:ext cx="8596668" cy="1320800"/>
          </a:xfrm>
        </p:spPr>
        <p:txBody>
          <a:bodyPr/>
          <a:lstStyle/>
          <a:p>
            <a:pPr algn="ctr"/>
            <a:r>
              <a:rPr lang="en-GB" b="1" dirty="0">
                <a:solidFill>
                  <a:schemeClr val="tx1"/>
                </a:solidFill>
              </a:rPr>
              <a:t>Maths</a:t>
            </a:r>
            <a:r>
              <a:rPr lang="en-GB" dirty="0"/>
              <a:t> </a:t>
            </a:r>
          </a:p>
        </p:txBody>
      </p:sp>
      <p:sp>
        <p:nvSpPr>
          <p:cNvPr id="3" name="Content Placeholder 2"/>
          <p:cNvSpPr>
            <a:spLocks noGrp="1"/>
          </p:cNvSpPr>
          <p:nvPr>
            <p:ph idx="1"/>
          </p:nvPr>
        </p:nvSpPr>
        <p:spPr>
          <a:xfrm>
            <a:off x="232882" y="865051"/>
            <a:ext cx="11258595" cy="5660440"/>
          </a:xfrm>
        </p:spPr>
        <p:txBody>
          <a:bodyPr>
            <a:normAutofit/>
          </a:bodyPr>
          <a:lstStyle/>
          <a:p>
            <a:pPr marL="0" lvl="0" indent="0">
              <a:lnSpc>
                <a:spcPct val="107000"/>
              </a:lnSpc>
              <a:spcAft>
                <a:spcPts val="800"/>
              </a:spcAft>
              <a:buClr>
                <a:srgbClr val="5FCBEF"/>
              </a:buClr>
              <a:buNone/>
            </a:pPr>
            <a:endPar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In the first term we do spend a considerable amount of time learning about the composition of numbers and what makes a 1, 2 or 3. We also explore numerical patterns through matching objects and shape, space and measure in the first term. This includes comparing size, mass and capacity as well as looking at simple patterns. </a:t>
            </a:r>
          </a:p>
          <a:p>
            <a:pPr lvl="0">
              <a:lnSpc>
                <a:spcPct val="107000"/>
              </a:lnSpc>
              <a:spcAft>
                <a:spcPts val="800"/>
              </a:spcAft>
              <a:buClr>
                <a:srgbClr val="5FCBEF"/>
              </a:buClr>
            </a:pP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We also use lots of stories and rhymes to support the children with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learning During the independent learning there are activities planned for the children to consolidate and extend their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Maths</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knowledge and learning. One word you will be hearing a lot from us and the children is the word </a:t>
            </a:r>
            <a:r>
              <a:rPr lang="en-US" dirty="0" err="1">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subsitise</a:t>
            </a:r>
            <a:r>
              <a:rPr lang="en-US"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 this is identifying how many items there are without counting.</a:t>
            </a:r>
            <a:endParaRPr lang="en-GB"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4" name="Picture 4" descr="Image result for numbers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957" y="3780758"/>
            <a:ext cx="2481612" cy="13667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3" y="4154788"/>
            <a:ext cx="6029793" cy="1466192"/>
          </a:xfrm>
          <a:prstGeom prst="rect">
            <a:avLst/>
          </a:prstGeom>
        </p:spPr>
      </p:pic>
    </p:spTree>
    <p:extLst>
      <p:ext uri="{BB962C8B-B14F-4D97-AF65-F5344CB8AC3E}">
        <p14:creationId xmlns:p14="http://schemas.microsoft.com/office/powerpoint/2010/main" val="92619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53440"/>
          </a:xfrm>
        </p:spPr>
        <p:txBody>
          <a:bodyPr/>
          <a:lstStyle/>
          <a:p>
            <a:r>
              <a:rPr lang="en-GB" dirty="0">
                <a:solidFill>
                  <a:schemeClr val="tx1"/>
                </a:solidFill>
              </a:rPr>
              <a:t>Understanding the World</a:t>
            </a:r>
          </a:p>
        </p:txBody>
      </p:sp>
      <p:sp>
        <p:nvSpPr>
          <p:cNvPr id="3" name="Content Placeholder 2"/>
          <p:cNvSpPr>
            <a:spLocks noGrp="1"/>
          </p:cNvSpPr>
          <p:nvPr>
            <p:ph idx="1"/>
          </p:nvPr>
        </p:nvSpPr>
        <p:spPr>
          <a:xfrm>
            <a:off x="677333" y="1494383"/>
            <a:ext cx="11046237" cy="3924639"/>
          </a:xfrm>
        </p:spPr>
        <p:txBody>
          <a:bodyPr>
            <a:normAutofit lnSpcReduction="10000"/>
          </a:bodyPr>
          <a:lstStyle/>
          <a:p>
            <a:endParaRPr lang="en-GB" dirty="0">
              <a:latin typeface="Gill Sans MT" panose="020B0502020104020203" pitchFamily="34" charset="0"/>
            </a:endParaRPr>
          </a:p>
          <a:p>
            <a:r>
              <a:rPr lang="en-GB" sz="2400" dirty="0">
                <a:latin typeface="Gill Sans MT" panose="020B0502020104020203" pitchFamily="34" charset="0"/>
                <a:cs typeface="Calibri" panose="020F0502020204030204" pitchFamily="34" charset="0"/>
              </a:rPr>
              <a:t>UTW is split into three areas – </a:t>
            </a:r>
            <a:r>
              <a:rPr lang="en-GB" sz="2400" b="1" dirty="0">
                <a:latin typeface="Gill Sans MT" panose="020B0502020104020203" pitchFamily="34" charset="0"/>
                <a:cs typeface="Calibri" panose="020F0502020204030204" pitchFamily="34" charset="0"/>
              </a:rPr>
              <a:t>Past and Present / People, Culture and Communities / The Natural World. </a:t>
            </a:r>
          </a:p>
          <a:p>
            <a:r>
              <a:rPr lang="en-GB" sz="2400" dirty="0">
                <a:latin typeface="Gill Sans MT" panose="020B0502020104020203" pitchFamily="34" charset="0"/>
                <a:cs typeface="Calibri" panose="020F0502020204030204" pitchFamily="34" charset="0"/>
              </a:rPr>
              <a:t>In the Autumn term we largely focus on; ourselves and families, changing seasons, the environment around us and using age-appropriate software.  For example, in Autumn 2 we learn about Christmas in the past and Diwali</a:t>
            </a:r>
          </a:p>
          <a:p>
            <a:r>
              <a:rPr lang="en-GB" sz="2400" dirty="0">
                <a:latin typeface="Gill Sans MT" panose="020B0502020104020203" pitchFamily="34" charset="0"/>
                <a:cs typeface="Calibri" panose="020F0502020204030204" pitchFamily="34" charset="0"/>
              </a:rPr>
              <a:t>UTW is taught through focused lessons, circle times and questioning and investigations during child-initiated learning. </a:t>
            </a:r>
          </a:p>
          <a:p>
            <a:r>
              <a:rPr lang="en-GB" sz="2400" dirty="0">
                <a:latin typeface="Gill Sans MT" panose="020B0502020104020203" pitchFamily="34" charset="0"/>
                <a:cs typeface="Calibri" panose="020F0502020204030204" pitchFamily="34" charset="0"/>
              </a:rPr>
              <a:t>We have one UTW lesson a week with themed activities set up in the classroom for the children to explore.</a:t>
            </a:r>
          </a:p>
          <a:p>
            <a:endParaRPr lang="en-GB" dirty="0">
              <a:latin typeface="Calibri" panose="020F0502020204030204" pitchFamily="34" charset="0"/>
              <a:cs typeface="Calibri" panose="020F0502020204030204" pitchFamily="34" charset="0"/>
            </a:endParaRPr>
          </a:p>
          <a:p>
            <a:endParaRPr lang="en-GB" dirty="0"/>
          </a:p>
          <a:p>
            <a:endParaRPr lang="en-GB" dirty="0"/>
          </a:p>
        </p:txBody>
      </p:sp>
      <p:pic>
        <p:nvPicPr>
          <p:cNvPr id="7" name="Picture 12" descr="Image result for clipart beebo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8889" l="0" r="100000"/>
                    </a14:imgEffect>
                  </a14:imgLayer>
                </a14:imgProps>
              </a:ext>
              <a:ext uri="{28A0092B-C50C-407E-A947-70E740481C1C}">
                <a14:useLocalDpi xmlns:a14="http://schemas.microsoft.com/office/drawing/2010/main" val="0"/>
              </a:ext>
            </a:extLst>
          </a:blip>
          <a:srcRect/>
          <a:stretch>
            <a:fillRect/>
          </a:stretch>
        </p:blipFill>
        <p:spPr bwMode="auto">
          <a:xfrm>
            <a:off x="7923586" y="232922"/>
            <a:ext cx="1350416" cy="11048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lipart magnifying glass"/>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800" l="0" r="100000">
                        <a14:foregroundMark x1="9766" y1="45800" x2="9766" y2="45800"/>
                        <a14:foregroundMark x1="14437" y1="51400" x2="14437" y2="51400"/>
                        <a14:foregroundMark x1="55839" y1="8800" x2="55839" y2="8800"/>
                        <a14:foregroundMark x1="84289" y1="91200" x2="84289" y2="91200"/>
                        <a14:foregroundMark x1="82803" y1="84600" x2="82803" y2="84600"/>
                        <a14:foregroundMark x1="91720" y1="95200" x2="91720" y2="95200"/>
                        <a14:foregroundMark x1="65605" y1="68400" x2="65605" y2="68400"/>
                      </a14:backgroundRemoval>
                    </a14:imgEffect>
                  </a14:imgLayer>
                </a14:imgProps>
              </a:ext>
              <a:ext uri="{28A0092B-C50C-407E-A947-70E740481C1C}">
                <a14:useLocalDpi xmlns:a14="http://schemas.microsoft.com/office/drawing/2010/main" val="0"/>
              </a:ext>
            </a:extLst>
          </a:blip>
          <a:srcRect/>
          <a:stretch>
            <a:fillRect/>
          </a:stretch>
        </p:blipFill>
        <p:spPr bwMode="auto">
          <a:xfrm>
            <a:off x="6190974" y="232922"/>
            <a:ext cx="1046703" cy="111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40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7141" y="980734"/>
            <a:ext cx="11604859" cy="5438273"/>
          </a:xfrm>
        </p:spPr>
        <p:txBody>
          <a:bodyPr/>
          <a:lstStyle/>
          <a:p>
            <a:pPr marL="0" indent="0" algn="ctr">
              <a:buNone/>
            </a:pPr>
            <a:r>
              <a:rPr lang="en-GB" sz="3600" dirty="0">
                <a:solidFill>
                  <a:schemeClr val="tx1"/>
                </a:solidFill>
                <a:latin typeface="Calibri" panose="020F0502020204030204" pitchFamily="34" charset="0"/>
                <a:cs typeface="Calibri" panose="020F0502020204030204" pitchFamily="34" charset="0"/>
              </a:rPr>
              <a:t>Meet the Reception Team:</a:t>
            </a:r>
          </a:p>
          <a:p>
            <a:pPr marL="0" indent="0">
              <a:buNone/>
            </a:pPr>
            <a:endParaRPr lang="en-GB" sz="3600" dirty="0">
              <a:solidFill>
                <a:schemeClr val="tx1"/>
              </a:solidFill>
              <a:latin typeface="Calibri" panose="020F0502020204030204" pitchFamily="34" charset="0"/>
              <a:cs typeface="Calibri" panose="020F0502020204030204" pitchFamily="34" charset="0"/>
            </a:endParaRPr>
          </a:p>
          <a:p>
            <a:pPr marL="0" indent="0">
              <a:buNone/>
            </a:pPr>
            <a:r>
              <a:rPr lang="en-GB" sz="3600" dirty="0">
                <a:solidFill>
                  <a:schemeClr val="tx1"/>
                </a:solidFill>
                <a:latin typeface="Calibri" panose="020F0502020204030204" pitchFamily="34" charset="0"/>
                <a:cs typeface="Calibri" panose="020F0502020204030204" pitchFamily="34" charset="0"/>
              </a:rPr>
              <a:t>Mrs Brooks: Class Teacher</a:t>
            </a:r>
          </a:p>
          <a:p>
            <a:pPr marL="0" indent="0">
              <a:buNone/>
            </a:pPr>
            <a:r>
              <a:rPr lang="en-GB" sz="3600" dirty="0">
                <a:solidFill>
                  <a:schemeClr val="tx1"/>
                </a:solidFill>
                <a:latin typeface="Calibri" panose="020F0502020204030204" pitchFamily="34" charset="0"/>
                <a:cs typeface="Calibri" panose="020F0502020204030204" pitchFamily="34" charset="0"/>
              </a:rPr>
              <a:t>Mrs Kendall: Class TA</a:t>
            </a:r>
          </a:p>
          <a:p>
            <a:pPr marL="0" indent="0">
              <a:buNone/>
            </a:pPr>
            <a:endParaRPr lang="en-GB" sz="3600" dirty="0">
              <a:solidFill>
                <a:schemeClr val="tx1"/>
              </a:solidFill>
              <a:latin typeface="Calibri" panose="020F0502020204030204" pitchFamily="34" charset="0"/>
              <a:cs typeface="Calibri" panose="020F0502020204030204" pitchFamily="34" charset="0"/>
            </a:endParaRPr>
          </a:p>
          <a:p>
            <a:pPr marL="0" indent="0">
              <a:buNone/>
            </a:pPr>
            <a:r>
              <a:rPr lang="en-GB" sz="3600" dirty="0">
                <a:solidFill>
                  <a:schemeClr val="tx1"/>
                </a:solidFill>
                <a:latin typeface="Calibri" panose="020F0502020204030204" pitchFamily="34" charset="0"/>
                <a:cs typeface="Calibri" panose="020F0502020204030204" pitchFamily="34" charset="0"/>
              </a:rPr>
              <a:t>PPA Cover: Mrs Kendall and Mrs </a:t>
            </a:r>
            <a:r>
              <a:rPr lang="en-GB" sz="3600" dirty="0" err="1">
                <a:solidFill>
                  <a:schemeClr val="tx1"/>
                </a:solidFill>
                <a:latin typeface="Calibri" panose="020F0502020204030204" pitchFamily="34" charset="0"/>
                <a:cs typeface="Calibri" panose="020F0502020204030204" pitchFamily="34" charset="0"/>
              </a:rPr>
              <a:t>Vaughey</a:t>
            </a:r>
            <a:r>
              <a:rPr lang="en-GB" sz="3600" dirty="0">
                <a:solidFill>
                  <a:schemeClr val="tx1"/>
                </a:solidFill>
                <a:latin typeface="Calibri" panose="020F0502020204030204" pitchFamily="34" charset="0"/>
                <a:cs typeface="Calibri" panose="020F0502020204030204" pitchFamily="34" charset="0"/>
              </a:rPr>
              <a:t> (Wednesday morning)</a:t>
            </a:r>
          </a:p>
          <a:p>
            <a:endParaRPr lang="en-GB" dirty="0"/>
          </a:p>
        </p:txBody>
      </p:sp>
      <p:pic>
        <p:nvPicPr>
          <p:cNvPr id="4" name="Picture 3">
            <a:extLst>
              <a:ext uri="{FF2B5EF4-FFF2-40B4-BE49-F238E27FC236}">
                <a16:creationId xmlns:a16="http://schemas.microsoft.com/office/drawing/2014/main" id="{E55758C5-115E-82C2-8CDC-0FB4F84A47A9}"/>
              </a:ext>
            </a:extLst>
          </p:cNvPr>
          <p:cNvPicPr>
            <a:picLocks noChangeAspect="1"/>
          </p:cNvPicPr>
          <p:nvPr/>
        </p:nvPicPr>
        <p:blipFill>
          <a:blip r:embed="rId2"/>
          <a:stretch>
            <a:fillRect/>
          </a:stretch>
        </p:blipFill>
        <p:spPr>
          <a:xfrm>
            <a:off x="0" y="60158"/>
            <a:ext cx="3816427" cy="920576"/>
          </a:xfrm>
          <a:prstGeom prst="rect">
            <a:avLst/>
          </a:prstGeom>
        </p:spPr>
      </p:pic>
      <p:pic>
        <p:nvPicPr>
          <p:cNvPr id="5" name="Picture 4">
            <a:extLst>
              <a:ext uri="{FF2B5EF4-FFF2-40B4-BE49-F238E27FC236}">
                <a16:creationId xmlns:a16="http://schemas.microsoft.com/office/drawing/2014/main" id="{9FDF9DE4-C907-5EB9-C2BE-844F23348D62}"/>
              </a:ext>
            </a:extLst>
          </p:cNvPr>
          <p:cNvPicPr>
            <a:picLocks noChangeAspect="1"/>
          </p:cNvPicPr>
          <p:nvPr/>
        </p:nvPicPr>
        <p:blipFill>
          <a:blip r:embed="rId2"/>
          <a:stretch>
            <a:fillRect/>
          </a:stretch>
        </p:blipFill>
        <p:spPr>
          <a:xfrm>
            <a:off x="4187786" y="-21295"/>
            <a:ext cx="3816427" cy="920576"/>
          </a:xfrm>
          <a:prstGeom prst="rect">
            <a:avLst/>
          </a:prstGeom>
        </p:spPr>
      </p:pic>
      <p:pic>
        <p:nvPicPr>
          <p:cNvPr id="6" name="Picture 5">
            <a:extLst>
              <a:ext uri="{FF2B5EF4-FFF2-40B4-BE49-F238E27FC236}">
                <a16:creationId xmlns:a16="http://schemas.microsoft.com/office/drawing/2014/main" id="{98472905-94B2-30F1-4594-D5F8F22F9970}"/>
              </a:ext>
            </a:extLst>
          </p:cNvPr>
          <p:cNvPicPr>
            <a:picLocks noChangeAspect="1"/>
          </p:cNvPicPr>
          <p:nvPr/>
        </p:nvPicPr>
        <p:blipFill>
          <a:blip r:embed="rId2"/>
          <a:stretch>
            <a:fillRect/>
          </a:stretch>
        </p:blipFill>
        <p:spPr>
          <a:xfrm>
            <a:off x="8375572" y="-18569"/>
            <a:ext cx="3816427" cy="920576"/>
          </a:xfrm>
          <a:prstGeom prst="rect">
            <a:avLst/>
          </a:prstGeom>
        </p:spPr>
      </p:pic>
    </p:spTree>
    <p:extLst>
      <p:ext uri="{BB962C8B-B14F-4D97-AF65-F5344CB8AC3E}">
        <p14:creationId xmlns:p14="http://schemas.microsoft.com/office/powerpoint/2010/main" val="282099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042F8-1E99-2F29-053A-92EABE61F9AD}"/>
              </a:ext>
            </a:extLst>
          </p:cNvPr>
          <p:cNvSpPr>
            <a:spLocks noGrp="1"/>
          </p:cNvSpPr>
          <p:nvPr>
            <p:ph type="title"/>
          </p:nvPr>
        </p:nvSpPr>
        <p:spPr>
          <a:xfrm>
            <a:off x="677333" y="609600"/>
            <a:ext cx="11036611" cy="1320800"/>
          </a:xfrm>
        </p:spPr>
        <p:txBody>
          <a:bodyPr/>
          <a:lstStyle/>
          <a:p>
            <a:pPr marL="0" marR="0" lvl="0" indent="0" algn="ctr" defTabSz="457200" rtl="0" eaLnBrk="1" fontAlgn="auto" latinLnBrk="0" hangingPunct="1">
              <a:lnSpc>
                <a:spcPct val="100000"/>
              </a:lnSpc>
              <a:spcBef>
                <a:spcPts val="0"/>
              </a:spcBef>
              <a:spcAft>
                <a:spcPts val="0"/>
              </a:spcAft>
              <a:tabLst/>
              <a:defRPr/>
            </a:pPr>
            <a:r>
              <a:rPr kumimoji="0" lang="en-GB" sz="3600" b="0" i="0" u="none" strike="noStrike" kern="1200" cap="none" spc="0" normalizeH="0" baseline="0" noProof="0" dirty="0">
                <a:ln>
                  <a:noFill/>
                </a:ln>
                <a:solidFill>
                  <a:prstClr val="black"/>
                </a:solidFill>
                <a:effectLst/>
                <a:uLnTx/>
                <a:uFillTx/>
                <a:latin typeface="Trebuchet MS" panose="020B0603020202020204"/>
                <a:ea typeface="+mn-ea"/>
                <a:cs typeface="+mn-cs"/>
              </a:rPr>
              <a:t>Expressive Arts and Design</a:t>
            </a:r>
            <a:br>
              <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lang="en-GB" dirty="0"/>
          </a:p>
        </p:txBody>
      </p:sp>
      <p:sp>
        <p:nvSpPr>
          <p:cNvPr id="3" name="Content Placeholder 2">
            <a:extLst>
              <a:ext uri="{FF2B5EF4-FFF2-40B4-BE49-F238E27FC236}">
                <a16:creationId xmlns:a16="http://schemas.microsoft.com/office/drawing/2014/main" id="{EC4FFEFB-A4AE-0AE2-EFAB-B0539FCBF1FC}"/>
              </a:ext>
            </a:extLst>
          </p:cNvPr>
          <p:cNvSpPr>
            <a:spLocks noGrp="1"/>
          </p:cNvSpPr>
          <p:nvPr>
            <p:ph idx="1"/>
          </p:nvPr>
        </p:nvSpPr>
        <p:spPr>
          <a:xfrm>
            <a:off x="576267" y="1930400"/>
            <a:ext cx="11238742" cy="4498036"/>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EAD is split into two areas – Creating with Materials / Being Imaginative and Expressive.</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the Autumn term we largely focus on; acting out narratives during imaginative play, experimenting with instruments, using different tools and resources, exploring colours and materials. We have a ‘role-play’ shed and puppet theatre.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EAD is taught through focused lessons and experimentation during child-initiated learning.  There are two focused activities a week for the children to complete in the art room, these will link to </a:t>
            </a:r>
            <a:r>
              <a:rPr lang="en-GB" sz="2400" dirty="0">
                <a:solidFill>
                  <a:prstClr val="black">
                    <a:lumMod val="75000"/>
                    <a:lumOff val="25000"/>
                  </a:prstClr>
                </a:solidFill>
                <a:latin typeface="Calibri" panose="020F0502020204030204" pitchFamily="34" charset="0"/>
                <a:cs typeface="Calibri" panose="020F0502020204030204" pitchFamily="34" charset="0"/>
              </a:rPr>
              <a:t>either our over-arching theme for the term, RE lesson or UTW lessons. </a:t>
            </a:r>
            <a:r>
              <a:rPr kumimoji="0" lang="en-GB"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Wednesdays are dedicated to junk modelling.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We also complete one-two pieces of work for the art exhibition each term. This term we are doing self portraits and looking at the artists Kandinsky, Mondain and Matisse – which also links to our learning in Maths. </a:t>
            </a:r>
            <a:endParaRPr lang="en-GB" dirty="0"/>
          </a:p>
        </p:txBody>
      </p:sp>
      <p:pic>
        <p:nvPicPr>
          <p:cNvPr id="4" name="Picture 3">
            <a:extLst>
              <a:ext uri="{FF2B5EF4-FFF2-40B4-BE49-F238E27FC236}">
                <a16:creationId xmlns:a16="http://schemas.microsoft.com/office/drawing/2014/main" id="{080AD91E-6EC6-6699-D6B1-88416CCDB577}"/>
              </a:ext>
            </a:extLst>
          </p:cNvPr>
          <p:cNvPicPr>
            <a:picLocks noChangeAspect="1"/>
          </p:cNvPicPr>
          <p:nvPr/>
        </p:nvPicPr>
        <p:blipFill>
          <a:blip r:embed="rId2"/>
          <a:stretch>
            <a:fillRect/>
          </a:stretch>
        </p:blipFill>
        <p:spPr>
          <a:xfrm>
            <a:off x="9348826" y="429564"/>
            <a:ext cx="713294" cy="993734"/>
          </a:xfrm>
          <a:prstGeom prst="rect">
            <a:avLst/>
          </a:prstGeom>
        </p:spPr>
      </p:pic>
      <p:pic>
        <p:nvPicPr>
          <p:cNvPr id="5" name="Picture 4">
            <a:extLst>
              <a:ext uri="{FF2B5EF4-FFF2-40B4-BE49-F238E27FC236}">
                <a16:creationId xmlns:a16="http://schemas.microsoft.com/office/drawing/2014/main" id="{021591DE-DCED-70AF-A573-904ECF688E51}"/>
              </a:ext>
            </a:extLst>
          </p:cNvPr>
          <p:cNvPicPr>
            <a:picLocks noChangeAspect="1"/>
          </p:cNvPicPr>
          <p:nvPr/>
        </p:nvPicPr>
        <p:blipFill>
          <a:blip r:embed="rId3"/>
          <a:stretch>
            <a:fillRect/>
          </a:stretch>
        </p:blipFill>
        <p:spPr>
          <a:xfrm>
            <a:off x="935189" y="544629"/>
            <a:ext cx="1524132" cy="1018120"/>
          </a:xfrm>
          <a:prstGeom prst="rect">
            <a:avLst/>
          </a:prstGeom>
        </p:spPr>
      </p:pic>
    </p:spTree>
    <p:extLst>
      <p:ext uri="{BB962C8B-B14F-4D97-AF65-F5344CB8AC3E}">
        <p14:creationId xmlns:p14="http://schemas.microsoft.com/office/powerpoint/2010/main" val="1395535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5894" y="134395"/>
            <a:ext cx="10723790" cy="1320800"/>
          </a:xfrm>
        </p:spPr>
        <p:txBody>
          <a:bodyPr/>
          <a:lstStyle/>
          <a:p>
            <a:pPr algn="ctr"/>
            <a:r>
              <a:rPr lang="en-GB" b="1" dirty="0">
                <a:solidFill>
                  <a:schemeClr val="tx1"/>
                </a:solidFill>
              </a:rPr>
              <a:t>R.E</a:t>
            </a:r>
          </a:p>
        </p:txBody>
      </p:sp>
      <p:sp>
        <p:nvSpPr>
          <p:cNvPr id="3" name="Content Placeholder 2"/>
          <p:cNvSpPr>
            <a:spLocks noGrp="1"/>
          </p:cNvSpPr>
          <p:nvPr>
            <p:ph idx="1"/>
          </p:nvPr>
        </p:nvSpPr>
        <p:spPr>
          <a:xfrm>
            <a:off x="252478" y="813076"/>
            <a:ext cx="11557720" cy="3982164"/>
          </a:xfrm>
        </p:spPr>
        <p:txBody>
          <a:bodyPr>
            <a:normAutofit fontScale="92500" lnSpcReduction="10000"/>
          </a:bodyPr>
          <a:lstStyle/>
          <a:p>
            <a:pPr marL="0" indent="0">
              <a:buNone/>
            </a:pPr>
            <a:r>
              <a:rPr lang="en-GB" sz="2400" dirty="0">
                <a:latin typeface="Gill Sans MT" panose="020B0502020104020203" pitchFamily="34" charset="0"/>
                <a:cs typeface="Calibri" panose="020F0502020204030204" pitchFamily="34" charset="0"/>
              </a:rPr>
              <a:t>As a church school, R.E is one of the core subjects and a RE lesson is taught each week. In Reception this is predominately taught through art, stories and going out into our environment. </a:t>
            </a:r>
          </a:p>
          <a:p>
            <a:endParaRPr lang="en-GB" sz="2400" dirty="0">
              <a:latin typeface="Gill Sans MT" panose="020B0502020104020203" pitchFamily="34" charset="0"/>
              <a:cs typeface="Calibri" panose="020F0502020204030204" pitchFamily="34" charset="0"/>
            </a:endParaRPr>
          </a:p>
          <a:p>
            <a:pPr marL="0" indent="0">
              <a:buNone/>
            </a:pPr>
            <a:r>
              <a:rPr lang="en-GB" sz="2400" dirty="0">
                <a:latin typeface="Gill Sans MT" panose="020B0502020104020203" pitchFamily="34" charset="0"/>
                <a:cs typeface="Calibri" panose="020F0502020204030204" pitchFamily="34" charset="0"/>
              </a:rPr>
              <a:t>This term our topic is ‘Who Made the Wonderful World?’ and will become a Christmas topic after half term. </a:t>
            </a:r>
          </a:p>
          <a:p>
            <a:pPr marL="0" indent="0">
              <a:buNone/>
            </a:pPr>
            <a:endParaRPr lang="en-GB" sz="2400" dirty="0">
              <a:latin typeface="Gill Sans MT" panose="020B0502020104020203" pitchFamily="34" charset="0"/>
              <a:cs typeface="Calibri" panose="020F0502020204030204" pitchFamily="34" charset="0"/>
            </a:endParaRPr>
          </a:p>
          <a:p>
            <a:pPr marL="0" indent="0">
              <a:buNone/>
            </a:pPr>
            <a:r>
              <a:rPr lang="en-GB" sz="2400" dirty="0">
                <a:latin typeface="Gill Sans MT" panose="020B0502020104020203" pitchFamily="34" charset="0"/>
                <a:cs typeface="Calibri" panose="020F0502020204030204" pitchFamily="34" charset="0"/>
              </a:rPr>
              <a:t>The children have one RE lesson a week and then activities based on the lesson available to them in enhanced provision. </a:t>
            </a:r>
          </a:p>
          <a:p>
            <a:endParaRPr lang="en-GB" sz="2400" dirty="0">
              <a:latin typeface="Gill Sans MT" panose="020B0502020104020203" pitchFamily="34" charset="0"/>
              <a:cs typeface="Calibri" panose="020F0502020204030204" pitchFamily="34" charset="0"/>
            </a:endParaRPr>
          </a:p>
          <a:p>
            <a:pPr marL="0" indent="0">
              <a:buNone/>
            </a:pPr>
            <a:r>
              <a:rPr lang="en-GB" sz="2400" dirty="0">
                <a:latin typeface="Gill Sans MT" panose="020B0502020104020203" pitchFamily="34" charset="0"/>
              </a:rPr>
              <a:t>We have a class RE book where we display the children’s work in RE. </a:t>
            </a:r>
          </a:p>
        </p:txBody>
      </p:sp>
      <p:pic>
        <p:nvPicPr>
          <p:cNvPr id="4" name="Picture 2" descr="Image result for clipart wor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291" y="4795240"/>
            <a:ext cx="2259802" cy="19283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lipart nativity sc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80" y="4142769"/>
            <a:ext cx="3038345" cy="205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00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46A0-53EC-2EE6-406C-CE3852238E26}"/>
              </a:ext>
            </a:extLst>
          </p:cNvPr>
          <p:cNvSpPr>
            <a:spLocks noGrp="1"/>
          </p:cNvSpPr>
          <p:nvPr>
            <p:ph type="title"/>
          </p:nvPr>
        </p:nvSpPr>
        <p:spPr>
          <a:xfrm>
            <a:off x="677334" y="609600"/>
            <a:ext cx="10969234" cy="1320800"/>
          </a:xfrm>
        </p:spPr>
        <p:txBody>
          <a:bodyPr/>
          <a:lstStyle/>
          <a:p>
            <a:pPr algn="ctr"/>
            <a:r>
              <a:rPr lang="en-GB" b="1" dirty="0">
                <a:solidFill>
                  <a:schemeClr val="tx1"/>
                </a:solidFill>
                <a:latin typeface="Gill Sans MT" panose="020B0502020104020203" pitchFamily="34" charset="0"/>
              </a:rPr>
              <a:t>Phonics</a:t>
            </a:r>
          </a:p>
        </p:txBody>
      </p:sp>
      <p:sp>
        <p:nvSpPr>
          <p:cNvPr id="3" name="Content Placeholder 2">
            <a:extLst>
              <a:ext uri="{FF2B5EF4-FFF2-40B4-BE49-F238E27FC236}">
                <a16:creationId xmlns:a16="http://schemas.microsoft.com/office/drawing/2014/main" id="{7EA9C2D7-ECEE-F750-AB3B-E69E3C528C48}"/>
              </a:ext>
            </a:extLst>
          </p:cNvPr>
          <p:cNvSpPr>
            <a:spLocks noGrp="1"/>
          </p:cNvSpPr>
          <p:nvPr>
            <p:ph idx="1"/>
          </p:nvPr>
        </p:nvSpPr>
        <p:spPr>
          <a:xfrm>
            <a:off x="677334" y="1395663"/>
            <a:ext cx="11257992" cy="4645699"/>
          </a:xfrm>
        </p:spPr>
        <p:txBody>
          <a:bodyPr>
            <a:normAutofit/>
          </a:bodyPr>
          <a:lstStyle/>
          <a:p>
            <a:pPr marL="0" indent="0">
              <a:buNone/>
            </a:pPr>
            <a:r>
              <a:rPr lang="en-GB" sz="4400" dirty="0">
                <a:latin typeface="Gill Sans MT" panose="020B0502020104020203" pitchFamily="34" charset="0"/>
              </a:rPr>
              <a:t>The Reception Phonics presentation for parents is on:   </a:t>
            </a:r>
            <a:r>
              <a:rPr kumimoji="0" lang="en-GB" sz="4400" b="0" i="0" u="none" strike="noStrike" kern="1400" cap="none" spc="0" normalizeH="0" baseline="0" noProof="0" dirty="0">
                <a:ln>
                  <a:noFill/>
                </a:ln>
                <a:solidFill>
                  <a:srgbClr val="000000"/>
                </a:solidFill>
                <a:effectLst/>
                <a:uLnTx/>
                <a:uFillTx/>
                <a:latin typeface="Gill Sans MT" panose="020B0502020104020203" pitchFamily="34" charset="0"/>
              </a:rPr>
              <a:t>Thursday 14th September: 3.30—4.15 </a:t>
            </a:r>
            <a:endParaRPr lang="en-GB" sz="4400" dirty="0">
              <a:latin typeface="Gill Sans MT" panose="020B0502020104020203" pitchFamily="34" charset="0"/>
            </a:endParaRPr>
          </a:p>
        </p:txBody>
      </p:sp>
      <p:pic>
        <p:nvPicPr>
          <p:cNvPr id="5" name="Picture 4">
            <a:extLst>
              <a:ext uri="{FF2B5EF4-FFF2-40B4-BE49-F238E27FC236}">
                <a16:creationId xmlns:a16="http://schemas.microsoft.com/office/drawing/2014/main" id="{08C691B4-4578-C76A-E001-0DA50430E821}"/>
              </a:ext>
            </a:extLst>
          </p:cNvPr>
          <p:cNvPicPr>
            <a:picLocks noChangeAspect="1"/>
          </p:cNvPicPr>
          <p:nvPr/>
        </p:nvPicPr>
        <p:blipFill>
          <a:blip r:embed="rId2"/>
          <a:stretch>
            <a:fillRect/>
          </a:stretch>
        </p:blipFill>
        <p:spPr>
          <a:xfrm>
            <a:off x="354709" y="75960"/>
            <a:ext cx="3816427" cy="926672"/>
          </a:xfrm>
          <a:prstGeom prst="rect">
            <a:avLst/>
          </a:prstGeom>
        </p:spPr>
      </p:pic>
      <p:pic>
        <p:nvPicPr>
          <p:cNvPr id="6" name="Picture 5">
            <a:extLst>
              <a:ext uri="{FF2B5EF4-FFF2-40B4-BE49-F238E27FC236}">
                <a16:creationId xmlns:a16="http://schemas.microsoft.com/office/drawing/2014/main" id="{16A681DB-23BF-8783-382A-7CE69DD1CAE2}"/>
              </a:ext>
            </a:extLst>
          </p:cNvPr>
          <p:cNvPicPr>
            <a:picLocks noChangeAspect="1"/>
          </p:cNvPicPr>
          <p:nvPr/>
        </p:nvPicPr>
        <p:blipFill>
          <a:blip r:embed="rId2"/>
          <a:stretch>
            <a:fillRect/>
          </a:stretch>
        </p:blipFill>
        <p:spPr>
          <a:xfrm>
            <a:off x="7830141" y="146264"/>
            <a:ext cx="3816427" cy="926672"/>
          </a:xfrm>
          <a:prstGeom prst="rect">
            <a:avLst/>
          </a:prstGeom>
        </p:spPr>
      </p:pic>
    </p:spTree>
    <p:extLst>
      <p:ext uri="{BB962C8B-B14F-4D97-AF65-F5344CB8AC3E}">
        <p14:creationId xmlns:p14="http://schemas.microsoft.com/office/powerpoint/2010/main" val="362487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3786-CA50-FA1E-10E6-F1170BDFEA45}"/>
              </a:ext>
            </a:extLst>
          </p:cNvPr>
          <p:cNvSpPr>
            <a:spLocks noGrp="1"/>
          </p:cNvSpPr>
          <p:nvPr>
            <p:ph type="title"/>
          </p:nvPr>
        </p:nvSpPr>
        <p:spPr/>
        <p:txBody>
          <a:bodyPr/>
          <a:lstStyle/>
          <a:p>
            <a:pPr algn="ctr"/>
            <a:r>
              <a:rPr lang="en-GB" b="1" dirty="0"/>
              <a:t>What is Phonics ?</a:t>
            </a:r>
          </a:p>
        </p:txBody>
      </p:sp>
      <p:sp>
        <p:nvSpPr>
          <p:cNvPr id="3" name="Content Placeholder 2">
            <a:extLst>
              <a:ext uri="{FF2B5EF4-FFF2-40B4-BE49-F238E27FC236}">
                <a16:creationId xmlns:a16="http://schemas.microsoft.com/office/drawing/2014/main" id="{4771DCE8-C674-BA2B-8CB1-C1FBAA5D39F3}"/>
              </a:ext>
            </a:extLst>
          </p:cNvPr>
          <p:cNvSpPr>
            <a:spLocks noGrp="1"/>
          </p:cNvSpPr>
          <p:nvPr>
            <p:ph idx="1"/>
          </p:nvPr>
        </p:nvSpPr>
        <p:spPr>
          <a:xfrm>
            <a:off x="606391" y="1395663"/>
            <a:ext cx="10953549" cy="4937760"/>
          </a:xfrm>
        </p:spPr>
        <p:txBody>
          <a:bodyPr>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Phonics means the sounds that letters make in words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There are </a:t>
            </a:r>
            <a:r>
              <a:rPr kumimoji="0" lang="en-GB" sz="2400" b="0" i="0" u="none" strike="noStrike" kern="1200" cap="none" spc="0" normalizeH="0" baseline="0" noProof="0" dirty="0">
                <a:ln>
                  <a:noFill/>
                </a:ln>
                <a:solidFill>
                  <a:srgbClr val="FF0000"/>
                </a:solidFill>
                <a:effectLst/>
                <a:uLnTx/>
                <a:uFillTx/>
                <a:latin typeface="Calibri"/>
                <a:ea typeface="+mn-ea"/>
                <a:cs typeface="+mn-cs"/>
              </a:rPr>
              <a:t>26</a:t>
            </a:r>
            <a:r>
              <a:rPr kumimoji="0" lang="en-GB" sz="2400" b="0" i="0" u="none" strike="noStrike" kern="1200" cap="none" spc="0" normalizeH="0" baseline="0" noProof="0" dirty="0">
                <a:ln>
                  <a:noFill/>
                </a:ln>
                <a:solidFill>
                  <a:prstClr val="black"/>
                </a:solidFill>
                <a:effectLst/>
                <a:uLnTx/>
                <a:uFillTx/>
                <a:latin typeface="Calibri"/>
                <a:ea typeface="+mn-ea"/>
                <a:cs typeface="+mn-cs"/>
              </a:rPr>
              <a:t> letters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There are </a:t>
            </a:r>
            <a:r>
              <a:rPr kumimoji="0" lang="en-GB" sz="2400" b="0" i="0" u="none" strike="noStrike" kern="1200" cap="none" spc="0" normalizeH="0" baseline="0" noProof="0" dirty="0">
                <a:ln>
                  <a:noFill/>
                </a:ln>
                <a:solidFill>
                  <a:srgbClr val="0070C0"/>
                </a:solidFill>
                <a:effectLst/>
                <a:uLnTx/>
                <a:uFillTx/>
                <a:latin typeface="Calibri"/>
                <a:ea typeface="+mn-ea"/>
                <a:cs typeface="+mn-cs"/>
              </a:rPr>
              <a:t>44</a:t>
            </a:r>
            <a:r>
              <a:rPr kumimoji="0" lang="en-GB" sz="2400" b="0" i="0" u="none" strike="noStrike" kern="1200" cap="none" spc="0" normalizeH="0" baseline="0" noProof="0" dirty="0">
                <a:ln>
                  <a:noFill/>
                </a:ln>
                <a:solidFill>
                  <a:prstClr val="black"/>
                </a:solidFill>
                <a:effectLst/>
                <a:uLnTx/>
                <a:uFillTx/>
                <a:latin typeface="Calibri"/>
                <a:ea typeface="+mn-ea"/>
                <a:cs typeface="+mn-cs"/>
              </a:rPr>
              <a:t> sounds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There are over 140 ways to combine the 26 letters to make 44 sounds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0070C0"/>
                </a:solidFill>
                <a:effectLst/>
                <a:uLnTx/>
                <a:uFillTx/>
                <a:latin typeface="Calibri"/>
                <a:ea typeface="+mn-ea"/>
                <a:cs typeface="+mn-cs"/>
              </a:rPr>
              <a:t>We </a:t>
            </a:r>
            <a:r>
              <a:rPr kumimoji="0" lang="en-GB" sz="2400" b="1" i="0" u="none" strike="noStrike" kern="1200" cap="none" spc="0" normalizeH="0" baseline="0" noProof="0" dirty="0">
                <a:ln>
                  <a:noFill/>
                </a:ln>
                <a:solidFill>
                  <a:srgbClr val="0070C0"/>
                </a:solidFill>
                <a:effectLst/>
                <a:uLnTx/>
                <a:uFillTx/>
                <a:latin typeface="Calibri"/>
                <a:ea typeface="+mn-ea"/>
                <a:cs typeface="+mn-cs"/>
              </a:rPr>
              <a:t>blend </a:t>
            </a:r>
            <a:r>
              <a:rPr kumimoji="0" lang="en-GB" sz="2400" b="0" i="0" u="none" strike="noStrike" kern="1200" cap="none" spc="0" normalizeH="0" baseline="0" noProof="0" dirty="0">
                <a:ln>
                  <a:noFill/>
                </a:ln>
                <a:solidFill>
                  <a:srgbClr val="0070C0"/>
                </a:solidFill>
                <a:effectLst/>
                <a:uLnTx/>
                <a:uFillTx/>
                <a:latin typeface="Calibri"/>
                <a:ea typeface="+mn-ea"/>
                <a:cs typeface="+mn-cs"/>
              </a:rPr>
              <a:t>sounds together to help us </a:t>
            </a:r>
            <a:r>
              <a:rPr kumimoji="0" lang="en-GB" sz="2400" b="1" i="0" u="none" strike="noStrike" kern="1200" cap="none" spc="0" normalizeH="0" baseline="0" noProof="0" dirty="0">
                <a:ln>
                  <a:noFill/>
                </a:ln>
                <a:solidFill>
                  <a:srgbClr val="0070C0"/>
                </a:solidFill>
                <a:effectLst/>
                <a:uLnTx/>
                <a:uFillTx/>
                <a:latin typeface="Calibri"/>
                <a:ea typeface="+mn-ea"/>
                <a:cs typeface="+mn-cs"/>
              </a:rPr>
              <a:t>read</a:t>
            </a:r>
            <a:r>
              <a:rPr kumimoji="0" lang="en-GB" sz="2400" b="0" i="0" u="none" strike="noStrike" kern="1200" cap="none" spc="0" normalizeH="0" baseline="0" noProof="0" dirty="0">
                <a:ln>
                  <a:noFill/>
                </a:ln>
                <a:solidFill>
                  <a:srgbClr val="0070C0"/>
                </a:solidFill>
                <a:effectLst/>
                <a:uLnTx/>
                <a:uFillTx/>
                <a:latin typeface="Calibri"/>
                <a:ea typeface="+mn-ea"/>
                <a:cs typeface="+mn-cs"/>
              </a:rPr>
              <a:t> (build words up)</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0000"/>
                </a:solidFill>
                <a:effectLst/>
                <a:uLnTx/>
                <a:uFillTx/>
                <a:latin typeface="Calibri"/>
                <a:ea typeface="+mn-ea"/>
                <a:cs typeface="+mn-cs"/>
              </a:rPr>
              <a:t>We </a:t>
            </a:r>
            <a:r>
              <a:rPr kumimoji="0" lang="en-GB" sz="2400" b="1" i="0" u="none" strike="noStrike" kern="1200" cap="none" spc="0" normalizeH="0" baseline="0" noProof="0" dirty="0">
                <a:ln>
                  <a:noFill/>
                </a:ln>
                <a:solidFill>
                  <a:srgbClr val="FF0000"/>
                </a:solidFill>
                <a:effectLst/>
                <a:uLnTx/>
                <a:uFillTx/>
                <a:latin typeface="Calibri"/>
                <a:ea typeface="+mn-ea"/>
                <a:cs typeface="+mn-cs"/>
              </a:rPr>
              <a:t>segment</a:t>
            </a:r>
            <a:r>
              <a:rPr kumimoji="0" lang="en-GB" sz="2400" b="0" i="0" u="none" strike="noStrike" kern="1200" cap="none" spc="0" normalizeH="0" baseline="0" noProof="0" dirty="0">
                <a:ln>
                  <a:noFill/>
                </a:ln>
                <a:solidFill>
                  <a:srgbClr val="FF0000"/>
                </a:solidFill>
                <a:effectLst/>
                <a:uLnTx/>
                <a:uFillTx/>
                <a:latin typeface="Calibri"/>
                <a:ea typeface="+mn-ea"/>
                <a:cs typeface="+mn-cs"/>
              </a:rPr>
              <a:t> words into sounds to help us </a:t>
            </a:r>
            <a:r>
              <a:rPr kumimoji="0" lang="en-GB" sz="2400" b="1" i="0" u="none" strike="noStrike" kern="1200" cap="none" spc="0" normalizeH="0" baseline="0" noProof="0" dirty="0">
                <a:ln>
                  <a:noFill/>
                </a:ln>
                <a:solidFill>
                  <a:srgbClr val="FF0000"/>
                </a:solidFill>
                <a:effectLst/>
                <a:uLnTx/>
                <a:uFillTx/>
                <a:latin typeface="Calibri"/>
                <a:ea typeface="+mn-ea"/>
                <a:cs typeface="+mn-cs"/>
              </a:rPr>
              <a:t>spell</a:t>
            </a:r>
            <a:r>
              <a:rPr kumimoji="0" lang="en-GB" sz="2400" b="0" i="0" u="none" strike="noStrike" kern="1200" cap="none" spc="0" normalizeH="0" baseline="0" noProof="0" dirty="0">
                <a:ln>
                  <a:noFill/>
                </a:ln>
                <a:solidFill>
                  <a:srgbClr val="FF0000"/>
                </a:solidFill>
                <a:effectLst/>
                <a:uLnTx/>
                <a:uFillTx/>
                <a:latin typeface="Calibri"/>
                <a:ea typeface="+mn-ea"/>
                <a:cs typeface="+mn-cs"/>
              </a:rPr>
              <a:t> (break words down)</a:t>
            </a:r>
          </a:p>
          <a:p>
            <a:pPr marL="0" indent="0">
              <a:buNone/>
            </a:pPr>
            <a:endParaRPr lang="en-GB" dirty="0"/>
          </a:p>
        </p:txBody>
      </p:sp>
      <p:pic>
        <p:nvPicPr>
          <p:cNvPr id="4" name="Picture 3">
            <a:extLst>
              <a:ext uri="{FF2B5EF4-FFF2-40B4-BE49-F238E27FC236}">
                <a16:creationId xmlns:a16="http://schemas.microsoft.com/office/drawing/2014/main" id="{15DC275E-56E2-7D1E-B0E9-44F567ED1BE7}"/>
              </a:ext>
            </a:extLst>
          </p:cNvPr>
          <p:cNvPicPr>
            <a:picLocks noChangeAspect="1"/>
          </p:cNvPicPr>
          <p:nvPr/>
        </p:nvPicPr>
        <p:blipFill>
          <a:blip r:embed="rId2"/>
          <a:stretch>
            <a:fillRect/>
          </a:stretch>
        </p:blipFill>
        <p:spPr>
          <a:xfrm>
            <a:off x="335453" y="61241"/>
            <a:ext cx="3816427" cy="926672"/>
          </a:xfrm>
          <a:prstGeom prst="rect">
            <a:avLst/>
          </a:prstGeom>
        </p:spPr>
      </p:pic>
      <p:pic>
        <p:nvPicPr>
          <p:cNvPr id="5" name="Picture 4">
            <a:extLst>
              <a:ext uri="{FF2B5EF4-FFF2-40B4-BE49-F238E27FC236}">
                <a16:creationId xmlns:a16="http://schemas.microsoft.com/office/drawing/2014/main" id="{3BE9A7C8-A943-3296-6EBE-6A96117DA5BC}"/>
              </a:ext>
            </a:extLst>
          </p:cNvPr>
          <p:cNvPicPr>
            <a:picLocks noChangeAspect="1"/>
          </p:cNvPicPr>
          <p:nvPr/>
        </p:nvPicPr>
        <p:blipFill>
          <a:blip r:embed="rId2"/>
          <a:stretch>
            <a:fillRect/>
          </a:stretch>
        </p:blipFill>
        <p:spPr>
          <a:xfrm>
            <a:off x="8116319" y="101234"/>
            <a:ext cx="3816427" cy="926672"/>
          </a:xfrm>
          <a:prstGeom prst="rect">
            <a:avLst/>
          </a:prstGeom>
        </p:spPr>
      </p:pic>
    </p:spTree>
    <p:extLst>
      <p:ext uri="{BB962C8B-B14F-4D97-AF65-F5344CB8AC3E}">
        <p14:creationId xmlns:p14="http://schemas.microsoft.com/office/powerpoint/2010/main" val="2111772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410F9-8C13-81C9-D6EA-1D3D6DDE1772}"/>
              </a:ext>
            </a:extLst>
          </p:cNvPr>
          <p:cNvSpPr>
            <a:spLocks noGrp="1"/>
          </p:cNvSpPr>
          <p:nvPr>
            <p:ph type="title"/>
          </p:nvPr>
        </p:nvSpPr>
        <p:spPr/>
        <p:txBody>
          <a:bodyPr/>
          <a:lstStyle/>
          <a:p>
            <a:pPr algn="ctr"/>
            <a:r>
              <a:rPr lang="en-GB" b="1" dirty="0"/>
              <a:t>What is ELS ?</a:t>
            </a:r>
          </a:p>
        </p:txBody>
      </p:sp>
      <p:sp>
        <p:nvSpPr>
          <p:cNvPr id="3" name="Content Placeholder 2">
            <a:extLst>
              <a:ext uri="{FF2B5EF4-FFF2-40B4-BE49-F238E27FC236}">
                <a16:creationId xmlns:a16="http://schemas.microsoft.com/office/drawing/2014/main" id="{98916EDA-CE52-ECA2-A0B9-C52338068F4E}"/>
              </a:ext>
            </a:extLst>
          </p:cNvPr>
          <p:cNvSpPr>
            <a:spLocks noGrp="1"/>
          </p:cNvSpPr>
          <p:nvPr>
            <p:ph idx="1"/>
          </p:nvPr>
        </p:nvSpPr>
        <p:spPr/>
        <p:txBody>
          <a:bodyPr>
            <a:normAutofit/>
          </a:bodyPr>
          <a:lstStyle/>
          <a:p>
            <a:r>
              <a:rPr lang="en-GB" dirty="0"/>
              <a:t>From September 2022, Essential Letters and Sounds (ELS) is our chosen  phonics programme and is validated by the DfE. </a:t>
            </a:r>
          </a:p>
          <a:p>
            <a:r>
              <a:rPr lang="en-GB" dirty="0"/>
              <a:t>As a school, we have invested considerably in lots of new books which match precisely to the ELS phonics programme </a:t>
            </a:r>
          </a:p>
          <a:p>
            <a:r>
              <a:rPr lang="en-GB" dirty="0"/>
              <a:t>The ELS programme teaches children to read by identify the phonemes (smallest unit of sound) and graphemes (written version of the sound) within words and using these to read words.</a:t>
            </a:r>
          </a:p>
          <a:p>
            <a:r>
              <a:rPr lang="en-GB" dirty="0"/>
              <a:t>Children experience the joy of books and language whilst rapidly acquiring the skills they need to become fluent independent readers and writers.</a:t>
            </a:r>
          </a:p>
        </p:txBody>
      </p:sp>
      <p:pic>
        <p:nvPicPr>
          <p:cNvPr id="4" name="Picture 3">
            <a:extLst>
              <a:ext uri="{FF2B5EF4-FFF2-40B4-BE49-F238E27FC236}">
                <a16:creationId xmlns:a16="http://schemas.microsoft.com/office/drawing/2014/main" id="{EA71E623-6CE5-8965-C530-186627D92782}"/>
              </a:ext>
            </a:extLst>
          </p:cNvPr>
          <p:cNvPicPr>
            <a:picLocks noChangeAspect="1"/>
          </p:cNvPicPr>
          <p:nvPr/>
        </p:nvPicPr>
        <p:blipFill>
          <a:blip r:embed="rId2"/>
          <a:stretch>
            <a:fillRect/>
          </a:stretch>
        </p:blipFill>
        <p:spPr>
          <a:xfrm>
            <a:off x="7672496" y="230188"/>
            <a:ext cx="4401693" cy="1371719"/>
          </a:xfrm>
          <a:prstGeom prst="rect">
            <a:avLst/>
          </a:prstGeom>
        </p:spPr>
      </p:pic>
      <p:pic>
        <p:nvPicPr>
          <p:cNvPr id="5" name="Picture 4">
            <a:extLst>
              <a:ext uri="{FF2B5EF4-FFF2-40B4-BE49-F238E27FC236}">
                <a16:creationId xmlns:a16="http://schemas.microsoft.com/office/drawing/2014/main" id="{5E18D884-56CE-0C9D-2DDC-4E54A8B62898}"/>
              </a:ext>
            </a:extLst>
          </p:cNvPr>
          <p:cNvPicPr>
            <a:picLocks noChangeAspect="1"/>
          </p:cNvPicPr>
          <p:nvPr/>
        </p:nvPicPr>
        <p:blipFill>
          <a:blip r:embed="rId3"/>
          <a:stretch>
            <a:fillRect/>
          </a:stretch>
        </p:blipFill>
        <p:spPr>
          <a:xfrm>
            <a:off x="250786" y="67367"/>
            <a:ext cx="3816427" cy="926672"/>
          </a:xfrm>
          <a:prstGeom prst="rect">
            <a:avLst/>
          </a:prstGeom>
        </p:spPr>
      </p:pic>
    </p:spTree>
    <p:extLst>
      <p:ext uri="{BB962C8B-B14F-4D97-AF65-F5344CB8AC3E}">
        <p14:creationId xmlns:p14="http://schemas.microsoft.com/office/powerpoint/2010/main" val="31751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B369-2AB1-7419-A042-8A8056BCB8A9}"/>
              </a:ext>
            </a:extLst>
          </p:cNvPr>
          <p:cNvSpPr>
            <a:spLocks noGrp="1"/>
          </p:cNvSpPr>
          <p:nvPr>
            <p:ph type="title"/>
          </p:nvPr>
        </p:nvSpPr>
        <p:spPr/>
        <p:txBody>
          <a:bodyPr/>
          <a:lstStyle/>
          <a:p>
            <a:pPr algn="ctr"/>
            <a:r>
              <a:rPr lang="en-GB" b="1" dirty="0"/>
              <a:t>How do we teach Phonics using ELS ?</a:t>
            </a:r>
          </a:p>
        </p:txBody>
      </p:sp>
      <p:sp>
        <p:nvSpPr>
          <p:cNvPr id="3" name="Content Placeholder 2">
            <a:extLst>
              <a:ext uri="{FF2B5EF4-FFF2-40B4-BE49-F238E27FC236}">
                <a16:creationId xmlns:a16="http://schemas.microsoft.com/office/drawing/2014/main" id="{E478E91A-A420-B488-7B86-46A1426E0E9D}"/>
              </a:ext>
            </a:extLst>
          </p:cNvPr>
          <p:cNvSpPr>
            <a:spLocks noGrp="1"/>
          </p:cNvSpPr>
          <p:nvPr>
            <p:ph idx="1"/>
          </p:nvPr>
        </p:nvSpPr>
        <p:spPr/>
        <p:txBody>
          <a:bodyPr>
            <a:normAutofit fontScale="92500" lnSpcReduction="10000"/>
          </a:bodyPr>
          <a:lstStyle/>
          <a:p>
            <a:pPr marL="0" indent="0">
              <a:buNone/>
            </a:pPr>
            <a:r>
              <a:rPr lang="en-GB" dirty="0"/>
              <a:t>We use a simple, consistent approach to teaching phonics. Your child will experience the same classroom routines within each lesson which reduces cognitive load and maximises the chances of success. The children will become very familiar with the structure of the lesson so the focus is upon the new phonic knowledge and skills being taught. </a:t>
            </a:r>
          </a:p>
          <a:p>
            <a:pPr marL="0" indent="0">
              <a:buNone/>
            </a:pPr>
            <a:endParaRPr lang="en-GB" dirty="0"/>
          </a:p>
          <a:p>
            <a:pPr marL="0" indent="0">
              <a:buNone/>
            </a:pPr>
            <a:r>
              <a:rPr lang="en-GB" dirty="0"/>
              <a:t>All children are supported within the lesson to use their new phonic knowledge independently.</a:t>
            </a:r>
          </a:p>
          <a:p>
            <a:pPr marL="0" indent="0">
              <a:buNone/>
            </a:pPr>
            <a:endParaRPr lang="en-GB" dirty="0"/>
          </a:p>
          <a:p>
            <a:pPr marL="0" indent="0">
              <a:buNone/>
            </a:pPr>
            <a:r>
              <a:rPr lang="en-GB" dirty="0"/>
              <a:t>In every single ELS lesson, your child will make the direct application to reading.</a:t>
            </a:r>
          </a:p>
        </p:txBody>
      </p:sp>
      <p:pic>
        <p:nvPicPr>
          <p:cNvPr id="4" name="Picture 3">
            <a:extLst>
              <a:ext uri="{FF2B5EF4-FFF2-40B4-BE49-F238E27FC236}">
                <a16:creationId xmlns:a16="http://schemas.microsoft.com/office/drawing/2014/main" id="{5E2FD9F6-F7F0-B3EE-F813-DB3CD7E9EDCD}"/>
              </a:ext>
            </a:extLst>
          </p:cNvPr>
          <p:cNvPicPr>
            <a:picLocks noChangeAspect="1"/>
          </p:cNvPicPr>
          <p:nvPr/>
        </p:nvPicPr>
        <p:blipFill>
          <a:blip r:embed="rId2"/>
          <a:stretch>
            <a:fillRect/>
          </a:stretch>
        </p:blipFill>
        <p:spPr>
          <a:xfrm>
            <a:off x="0" y="0"/>
            <a:ext cx="3816427" cy="926672"/>
          </a:xfrm>
          <a:prstGeom prst="rect">
            <a:avLst/>
          </a:prstGeom>
        </p:spPr>
      </p:pic>
      <p:pic>
        <p:nvPicPr>
          <p:cNvPr id="5" name="Picture 4">
            <a:extLst>
              <a:ext uri="{FF2B5EF4-FFF2-40B4-BE49-F238E27FC236}">
                <a16:creationId xmlns:a16="http://schemas.microsoft.com/office/drawing/2014/main" id="{E0E6434F-BD95-681F-952B-7849BF4594B2}"/>
              </a:ext>
            </a:extLst>
          </p:cNvPr>
          <p:cNvPicPr>
            <a:picLocks noChangeAspect="1"/>
          </p:cNvPicPr>
          <p:nvPr/>
        </p:nvPicPr>
        <p:blipFill>
          <a:blip r:embed="rId2"/>
          <a:stretch>
            <a:fillRect/>
          </a:stretch>
        </p:blipFill>
        <p:spPr>
          <a:xfrm>
            <a:off x="8099386" y="0"/>
            <a:ext cx="3816427" cy="926672"/>
          </a:xfrm>
          <a:prstGeom prst="rect">
            <a:avLst/>
          </a:prstGeom>
        </p:spPr>
      </p:pic>
    </p:spTree>
    <p:extLst>
      <p:ext uri="{BB962C8B-B14F-4D97-AF65-F5344CB8AC3E}">
        <p14:creationId xmlns:p14="http://schemas.microsoft.com/office/powerpoint/2010/main" val="150169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B369-2AB1-7419-A042-8A8056BCB8A9}"/>
              </a:ext>
            </a:extLst>
          </p:cNvPr>
          <p:cNvSpPr>
            <a:spLocks noGrp="1"/>
          </p:cNvSpPr>
          <p:nvPr>
            <p:ph type="title"/>
          </p:nvPr>
        </p:nvSpPr>
        <p:spPr/>
        <p:txBody>
          <a:bodyPr/>
          <a:lstStyle/>
          <a:p>
            <a:pPr algn="ctr"/>
            <a:r>
              <a:rPr lang="en-GB" b="1" dirty="0"/>
              <a:t>How do we teach Phonics using ELS ?</a:t>
            </a:r>
          </a:p>
        </p:txBody>
      </p:sp>
      <p:sp>
        <p:nvSpPr>
          <p:cNvPr id="3" name="Content Placeholder 2">
            <a:extLst>
              <a:ext uri="{FF2B5EF4-FFF2-40B4-BE49-F238E27FC236}">
                <a16:creationId xmlns:a16="http://schemas.microsoft.com/office/drawing/2014/main" id="{E478E91A-A420-B488-7B86-46A1426E0E9D}"/>
              </a:ext>
            </a:extLst>
          </p:cNvPr>
          <p:cNvSpPr>
            <a:spLocks noGrp="1"/>
          </p:cNvSpPr>
          <p:nvPr>
            <p:ph idx="1"/>
          </p:nvPr>
        </p:nvSpPr>
        <p:spPr>
          <a:xfrm>
            <a:off x="442762" y="1825625"/>
            <a:ext cx="10911038" cy="4093912"/>
          </a:xfrm>
          <a:solidFill>
            <a:srgbClr val="00B0F0"/>
          </a:solidFill>
        </p:spPr>
        <p:txBody>
          <a:bodyPr>
            <a:normAutofit/>
          </a:bodyPr>
          <a:lstStyle/>
          <a:p>
            <a:pPr marL="0" indent="0">
              <a:buNone/>
            </a:pPr>
            <a:r>
              <a:rPr lang="en-GB" dirty="0"/>
              <a:t>• Daily Phonics sessions –from the beginning of the school year </a:t>
            </a:r>
          </a:p>
          <a:p>
            <a:pPr marL="0" indent="0">
              <a:buNone/>
            </a:pPr>
            <a:endParaRPr lang="en-GB" dirty="0"/>
          </a:p>
          <a:p>
            <a:pPr marL="0" indent="0">
              <a:buNone/>
            </a:pPr>
            <a:r>
              <a:rPr lang="en-GB" dirty="0"/>
              <a:t>• Lots of opportunities for oral blending - c/</a:t>
            </a:r>
            <a:r>
              <a:rPr lang="en-GB" dirty="0" err="1"/>
              <a:t>oa</a:t>
            </a:r>
            <a:r>
              <a:rPr lang="en-GB" dirty="0"/>
              <a:t>/t and word </a:t>
            </a:r>
          </a:p>
          <a:p>
            <a:pPr marL="0" indent="0">
              <a:buNone/>
            </a:pPr>
            <a:r>
              <a:rPr lang="en-GB" dirty="0"/>
              <a:t>Recognition within the classroom and daily phonics session. </a:t>
            </a:r>
          </a:p>
          <a:p>
            <a:pPr marL="0" indent="0">
              <a:buNone/>
            </a:pPr>
            <a:endParaRPr lang="en-GB" dirty="0"/>
          </a:p>
          <a:p>
            <a:pPr marL="0" indent="0">
              <a:buNone/>
            </a:pPr>
            <a:r>
              <a:rPr lang="en-GB" dirty="0"/>
              <a:t>• Opportunities for writing-new grapheme, words and sentences within the classroom and through daily phonics sessions</a:t>
            </a:r>
          </a:p>
        </p:txBody>
      </p:sp>
      <p:pic>
        <p:nvPicPr>
          <p:cNvPr id="4" name="Picture 3">
            <a:extLst>
              <a:ext uri="{FF2B5EF4-FFF2-40B4-BE49-F238E27FC236}">
                <a16:creationId xmlns:a16="http://schemas.microsoft.com/office/drawing/2014/main" id="{9EC0816A-0411-A802-0F39-8BB3B196AFBE}"/>
              </a:ext>
            </a:extLst>
          </p:cNvPr>
          <p:cNvPicPr>
            <a:picLocks noChangeAspect="1"/>
          </p:cNvPicPr>
          <p:nvPr/>
        </p:nvPicPr>
        <p:blipFill>
          <a:blip r:embed="rId2"/>
          <a:stretch>
            <a:fillRect/>
          </a:stretch>
        </p:blipFill>
        <p:spPr>
          <a:xfrm>
            <a:off x="140719" y="101234"/>
            <a:ext cx="3816427" cy="926672"/>
          </a:xfrm>
          <a:prstGeom prst="rect">
            <a:avLst/>
          </a:prstGeom>
        </p:spPr>
      </p:pic>
      <p:pic>
        <p:nvPicPr>
          <p:cNvPr id="5" name="Picture 4">
            <a:extLst>
              <a:ext uri="{FF2B5EF4-FFF2-40B4-BE49-F238E27FC236}">
                <a16:creationId xmlns:a16="http://schemas.microsoft.com/office/drawing/2014/main" id="{7373403B-FF56-EEB2-936F-7CDF6B17C6F4}"/>
              </a:ext>
            </a:extLst>
          </p:cNvPr>
          <p:cNvPicPr>
            <a:picLocks noChangeAspect="1"/>
          </p:cNvPicPr>
          <p:nvPr/>
        </p:nvPicPr>
        <p:blipFill>
          <a:blip r:embed="rId2"/>
          <a:stretch>
            <a:fillRect/>
          </a:stretch>
        </p:blipFill>
        <p:spPr>
          <a:xfrm>
            <a:off x="8124786" y="36758"/>
            <a:ext cx="3816427" cy="926672"/>
          </a:xfrm>
          <a:prstGeom prst="rect">
            <a:avLst/>
          </a:prstGeom>
        </p:spPr>
      </p:pic>
    </p:spTree>
    <p:extLst>
      <p:ext uri="{BB962C8B-B14F-4D97-AF65-F5344CB8AC3E}">
        <p14:creationId xmlns:p14="http://schemas.microsoft.com/office/powerpoint/2010/main" val="2683150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1589"/>
            <a:ext cx="10353218" cy="814251"/>
          </a:xfrm>
        </p:spPr>
        <p:txBody>
          <a:bodyPr/>
          <a:lstStyle/>
          <a:p>
            <a:pPr algn="ctr"/>
            <a:r>
              <a:rPr lang="en-GB" b="1" dirty="0">
                <a:solidFill>
                  <a:schemeClr val="tx1"/>
                </a:solidFill>
                <a:latin typeface="Gill Sans MT" panose="020B0502020104020203" pitchFamily="34" charset="0"/>
              </a:rPr>
              <a:t>Reading Books and Records</a:t>
            </a:r>
          </a:p>
        </p:txBody>
      </p:sp>
      <p:sp>
        <p:nvSpPr>
          <p:cNvPr id="3" name="Content Placeholder 2"/>
          <p:cNvSpPr>
            <a:spLocks noGrp="1"/>
          </p:cNvSpPr>
          <p:nvPr>
            <p:ph idx="1"/>
          </p:nvPr>
        </p:nvSpPr>
        <p:spPr>
          <a:xfrm>
            <a:off x="326571" y="901337"/>
            <a:ext cx="11628006" cy="4036423"/>
          </a:xfrm>
        </p:spPr>
        <p:txBody>
          <a:bodyPr>
            <a:normAutofit/>
          </a:bodyPr>
          <a:lstStyle/>
          <a:p>
            <a:r>
              <a:rPr lang="en-US" dirty="0">
                <a:latin typeface="Gill Sans MT" panose="020B0502020104020203" pitchFamily="34" charset="0"/>
                <a:cs typeface="Calibri" panose="020F0502020204030204" pitchFamily="34" charset="0"/>
              </a:rPr>
              <a:t>We will be reading with your children on a 1: 1 basis during the morning.  All children will be read with twice a week and they will have a set day when they are read with. </a:t>
            </a:r>
            <a:endParaRPr lang="en-GB" dirty="0">
              <a:latin typeface="Gill Sans MT" panose="020B0502020104020203" pitchFamily="34" charset="0"/>
              <a:cs typeface="Calibri" panose="020F0502020204030204" pitchFamily="34" charset="0"/>
            </a:endParaRPr>
          </a:p>
          <a:p>
            <a:r>
              <a:rPr lang="en-GB" dirty="0">
                <a:latin typeface="Gill Sans MT" panose="020B0502020104020203" pitchFamily="34" charset="0"/>
                <a:cs typeface="Calibri" panose="020F0502020204030204" pitchFamily="34" charset="0"/>
              </a:rPr>
              <a:t>Please read with your child daily and write a message in their reading record books. These will be checked when your child is read with. The message does not need to be lengthy, just let us know what they did well or what they need more support with.  I will provide you with a list of suggested comments for the reading record. </a:t>
            </a:r>
          </a:p>
          <a:p>
            <a:r>
              <a:rPr lang="en-GB" dirty="0">
                <a:latin typeface="Gill Sans MT" panose="020B0502020104020203" pitchFamily="34" charset="0"/>
                <a:cs typeface="Calibri" panose="020F0502020204030204" pitchFamily="34" charset="0"/>
              </a:rPr>
              <a:t>Children will receive two reading books a week as well as an online book which will be accessible through the Essential Letters and Sounds </a:t>
            </a:r>
            <a:r>
              <a:rPr lang="en-GB" dirty="0" err="1">
                <a:latin typeface="Gill Sans MT" panose="020B0502020104020203" pitchFamily="34" charset="0"/>
                <a:cs typeface="Calibri" panose="020F0502020204030204" pitchFamily="34" charset="0"/>
              </a:rPr>
              <a:t>ebook</a:t>
            </a:r>
            <a:r>
              <a:rPr lang="en-GB" dirty="0">
                <a:latin typeface="Gill Sans MT" panose="020B0502020104020203" pitchFamily="34" charset="0"/>
                <a:cs typeface="Calibri" panose="020F0502020204030204" pitchFamily="34" charset="0"/>
              </a:rPr>
              <a:t> library.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865" y="3773758"/>
            <a:ext cx="3572827" cy="201626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296" y="3756260"/>
            <a:ext cx="2904308" cy="2033766"/>
          </a:xfrm>
          <a:prstGeom prst="rect">
            <a:avLst/>
          </a:prstGeom>
        </p:spPr>
      </p:pic>
    </p:spTree>
    <p:extLst>
      <p:ext uri="{BB962C8B-B14F-4D97-AF65-F5344CB8AC3E}">
        <p14:creationId xmlns:p14="http://schemas.microsoft.com/office/powerpoint/2010/main" val="2632543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66A7-541C-5C2C-A5A3-D23C3C2F0E01}"/>
              </a:ext>
            </a:extLst>
          </p:cNvPr>
          <p:cNvSpPr>
            <a:spLocks noGrp="1"/>
          </p:cNvSpPr>
          <p:nvPr>
            <p:ph type="title"/>
          </p:nvPr>
        </p:nvSpPr>
        <p:spPr>
          <a:xfrm>
            <a:off x="677334" y="609600"/>
            <a:ext cx="10987128" cy="1320800"/>
          </a:xfrm>
        </p:spPr>
        <p:txBody>
          <a:bodyPr/>
          <a:lstStyle/>
          <a:p>
            <a:pPr algn="ctr"/>
            <a:r>
              <a:rPr lang="en-GB" b="1" dirty="0">
                <a:solidFill>
                  <a:schemeClr val="tx1"/>
                </a:solidFill>
              </a:rPr>
              <a:t>Reading</a:t>
            </a:r>
          </a:p>
        </p:txBody>
      </p:sp>
      <p:sp>
        <p:nvSpPr>
          <p:cNvPr id="3" name="Content Placeholder 2">
            <a:extLst>
              <a:ext uri="{FF2B5EF4-FFF2-40B4-BE49-F238E27FC236}">
                <a16:creationId xmlns:a16="http://schemas.microsoft.com/office/drawing/2014/main" id="{90DC119B-D5C5-78A8-851F-F4FEDC7D9B78}"/>
              </a:ext>
            </a:extLst>
          </p:cNvPr>
          <p:cNvSpPr>
            <a:spLocks noGrp="1"/>
          </p:cNvSpPr>
          <p:nvPr>
            <p:ph idx="1"/>
          </p:nvPr>
        </p:nvSpPr>
        <p:spPr>
          <a:xfrm>
            <a:off x="527538" y="1512277"/>
            <a:ext cx="11176782" cy="4529085"/>
          </a:xfrm>
        </p:spPr>
        <p:txBody>
          <a:bodyPr>
            <a:normAutofit lnSpcReduction="10000"/>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cs typeface="Calibri" panose="020F0502020204030204" pitchFamily="34" charset="0"/>
              </a:rPr>
              <a:t>The first books that will have just come home are picture books with no words. This is to encourage the children to look at the pictures and use their imagination and inference skills to tell a story. This helps when they have a picture book with words as they then have the strategy of using the pictures to help them. We also do this so that the children get into a routine of sharing a school book with an adult, handling books, holding them the right way up and starting from left to right.</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cs typeface="Calibri" panose="020F0502020204030204" pitchFamily="34" charset="0"/>
              </a:rPr>
              <a:t>The next books will have one or two words per page, these aim to build up their understanding of linking the picture to the words which will become really important later on. The words will be linked to the phonics they will have learnt at school.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en-GB"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cs typeface="Calibri" panose="020F0502020204030204" pitchFamily="34" charset="0"/>
              </a:rPr>
              <a:t>After that the children start the reading scale that will follow them into Years 1 and 2. </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lang="en-GB" sz="2400" dirty="0">
                <a:solidFill>
                  <a:prstClr val="black">
                    <a:lumMod val="75000"/>
                    <a:lumOff val="25000"/>
                  </a:prstClr>
                </a:solidFill>
                <a:latin typeface="Gill Sans MT" panose="020B0502020104020203" pitchFamily="34" charset="0"/>
                <a:cs typeface="Calibri" panose="020F0502020204030204" pitchFamily="34" charset="0"/>
              </a:rPr>
              <a:t>Spending 10 minutes a day reading with your child will hugely support them on their journey to becoming an independent reader. </a:t>
            </a:r>
            <a:endParaRPr kumimoji="0" lang="en-GB" sz="2400" b="0"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endParaRPr kumimoji="0" lang="en-GB" sz="17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endParaRPr>
          </a:p>
          <a:p>
            <a:endParaRPr lang="en-GB" dirty="0"/>
          </a:p>
        </p:txBody>
      </p:sp>
      <p:pic>
        <p:nvPicPr>
          <p:cNvPr id="4" name="Picture 3">
            <a:extLst>
              <a:ext uri="{FF2B5EF4-FFF2-40B4-BE49-F238E27FC236}">
                <a16:creationId xmlns:a16="http://schemas.microsoft.com/office/drawing/2014/main" id="{0FD3E746-31CE-E8B3-EF13-A7711B28A12C}"/>
              </a:ext>
            </a:extLst>
          </p:cNvPr>
          <p:cNvPicPr>
            <a:picLocks noChangeAspect="1"/>
          </p:cNvPicPr>
          <p:nvPr/>
        </p:nvPicPr>
        <p:blipFill>
          <a:blip r:embed="rId2"/>
          <a:stretch>
            <a:fillRect/>
          </a:stretch>
        </p:blipFill>
        <p:spPr>
          <a:xfrm>
            <a:off x="208453" y="134267"/>
            <a:ext cx="3816427" cy="926672"/>
          </a:xfrm>
          <a:prstGeom prst="rect">
            <a:avLst/>
          </a:prstGeom>
        </p:spPr>
      </p:pic>
      <p:pic>
        <p:nvPicPr>
          <p:cNvPr id="5" name="Picture 4">
            <a:extLst>
              <a:ext uri="{FF2B5EF4-FFF2-40B4-BE49-F238E27FC236}">
                <a16:creationId xmlns:a16="http://schemas.microsoft.com/office/drawing/2014/main" id="{69DE7570-B4B2-CEE7-BFF3-88760A91927B}"/>
              </a:ext>
            </a:extLst>
          </p:cNvPr>
          <p:cNvPicPr>
            <a:picLocks noChangeAspect="1"/>
          </p:cNvPicPr>
          <p:nvPr/>
        </p:nvPicPr>
        <p:blipFill>
          <a:blip r:embed="rId2"/>
          <a:stretch>
            <a:fillRect/>
          </a:stretch>
        </p:blipFill>
        <p:spPr>
          <a:xfrm>
            <a:off x="7867964" y="343328"/>
            <a:ext cx="3816427" cy="926672"/>
          </a:xfrm>
          <a:prstGeom prst="rect">
            <a:avLst/>
          </a:prstGeom>
        </p:spPr>
      </p:pic>
    </p:spTree>
    <p:extLst>
      <p:ext uri="{BB962C8B-B14F-4D97-AF65-F5344CB8AC3E}">
        <p14:creationId xmlns:p14="http://schemas.microsoft.com/office/powerpoint/2010/main" val="293073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7E2D3-5000-0E11-5844-A1DE47A523BC}"/>
              </a:ext>
            </a:extLst>
          </p:cNvPr>
          <p:cNvSpPr>
            <a:spLocks noGrp="1"/>
          </p:cNvSpPr>
          <p:nvPr>
            <p:ph type="title"/>
          </p:nvPr>
        </p:nvSpPr>
        <p:spPr>
          <a:xfrm>
            <a:off x="677333" y="609600"/>
            <a:ext cx="11094363" cy="1320800"/>
          </a:xfrm>
        </p:spPr>
        <p:txBody>
          <a:bodyPr/>
          <a:lstStyle/>
          <a:p>
            <a:pPr algn="ctr"/>
            <a:r>
              <a:rPr lang="en-US" b="1" dirty="0">
                <a:solidFill>
                  <a:schemeClr val="tx1"/>
                </a:solidFill>
              </a:rPr>
              <a:t>Decodable readers</a:t>
            </a:r>
            <a:endParaRPr lang="en-GB" b="1" dirty="0">
              <a:solidFill>
                <a:schemeClr val="tx1"/>
              </a:solidFill>
            </a:endParaRPr>
          </a:p>
        </p:txBody>
      </p:sp>
      <p:sp>
        <p:nvSpPr>
          <p:cNvPr id="3" name="Content Placeholder 2">
            <a:extLst>
              <a:ext uri="{FF2B5EF4-FFF2-40B4-BE49-F238E27FC236}">
                <a16:creationId xmlns:a16="http://schemas.microsoft.com/office/drawing/2014/main" id="{733A7C67-A65B-DE4B-F3E6-F1766C169A4F}"/>
              </a:ext>
            </a:extLst>
          </p:cNvPr>
          <p:cNvSpPr>
            <a:spLocks noGrp="1"/>
          </p:cNvSpPr>
          <p:nvPr>
            <p:ph idx="1"/>
          </p:nvPr>
        </p:nvSpPr>
        <p:spPr>
          <a:xfrm>
            <a:off x="677333" y="1087655"/>
            <a:ext cx="10747853" cy="5255393"/>
          </a:xfrm>
        </p:spPr>
        <p:txBody>
          <a:bodyPr>
            <a:normAutofit lnSpcReduction="10000"/>
          </a:bodyPr>
          <a:lstStyle/>
          <a:p>
            <a:pPr marL="0" indent="0" algn="l">
              <a:buNone/>
            </a:pPr>
            <a:endParaRPr lang="en-US" sz="3200" b="0" i="0" dirty="0">
              <a:solidFill>
                <a:srgbClr val="000000"/>
              </a:solidFill>
              <a:effectLst/>
              <a:latin typeface="Gill Sans MT" panose="020B0502020104020203" pitchFamily="34" charset="0"/>
              <a:cs typeface="Calibri" panose="020F0502020204030204" pitchFamily="34" charset="0"/>
            </a:endParaRPr>
          </a:p>
          <a:p>
            <a:pPr algn="l"/>
            <a:r>
              <a:rPr lang="en-US" sz="2400" b="0" i="0" dirty="0">
                <a:solidFill>
                  <a:srgbClr val="000000"/>
                </a:solidFill>
                <a:effectLst/>
                <a:latin typeface="Gill Sans MT" panose="020B0502020104020203" pitchFamily="34" charset="0"/>
                <a:cs typeface="Calibri" panose="020F0502020204030204" pitchFamily="34" charset="0"/>
              </a:rPr>
              <a:t>In addition to your </a:t>
            </a:r>
            <a:r>
              <a:rPr lang="en-US" sz="2400" dirty="0">
                <a:solidFill>
                  <a:srgbClr val="000000"/>
                </a:solidFill>
                <a:latin typeface="Gill Sans MT" panose="020B0502020104020203" pitchFamily="34" charset="0"/>
                <a:cs typeface="Calibri" panose="020F0502020204030204" pitchFamily="34" charset="0"/>
              </a:rPr>
              <a:t>child’s reading book </a:t>
            </a:r>
            <a:r>
              <a:rPr lang="en-US" sz="2400" b="0" i="0" dirty="0">
                <a:solidFill>
                  <a:srgbClr val="000000"/>
                </a:solidFill>
                <a:effectLst/>
                <a:latin typeface="Gill Sans MT" panose="020B0502020104020203" pitchFamily="34" charset="0"/>
                <a:cs typeface="Calibri" panose="020F0502020204030204" pitchFamily="34" charset="0"/>
              </a:rPr>
              <a:t>we ask that you read the decodable text provided by the school four times across the week. These books will </a:t>
            </a:r>
            <a:r>
              <a:rPr lang="en-US" sz="2400" dirty="0">
                <a:solidFill>
                  <a:srgbClr val="000000"/>
                </a:solidFill>
                <a:latin typeface="Gill Sans MT" panose="020B0502020104020203" pitchFamily="34" charset="0"/>
                <a:cs typeface="Calibri" panose="020F0502020204030204" pitchFamily="34" charset="0"/>
              </a:rPr>
              <a:t>be accessible through the Essential Letters and Sounds </a:t>
            </a:r>
            <a:r>
              <a:rPr lang="en-US" sz="2400" dirty="0" err="1">
                <a:solidFill>
                  <a:srgbClr val="000000"/>
                </a:solidFill>
                <a:latin typeface="Gill Sans MT" panose="020B0502020104020203" pitchFamily="34" charset="0"/>
                <a:cs typeface="Calibri" panose="020F0502020204030204" pitchFamily="34" charset="0"/>
              </a:rPr>
              <a:t>ebook</a:t>
            </a:r>
            <a:r>
              <a:rPr lang="en-US" sz="2400" dirty="0">
                <a:solidFill>
                  <a:srgbClr val="000000"/>
                </a:solidFill>
                <a:latin typeface="Gill Sans MT" panose="020B0502020104020203" pitchFamily="34" charset="0"/>
                <a:cs typeface="Calibri" panose="020F0502020204030204" pitchFamily="34" charset="0"/>
              </a:rPr>
              <a:t> library.  (You will find the log-in details in the inside of your child’s reading log.)  </a:t>
            </a:r>
            <a:r>
              <a:rPr lang="en-US" sz="2400" b="0" i="0" dirty="0">
                <a:solidFill>
                  <a:srgbClr val="000000"/>
                </a:solidFill>
                <a:effectLst/>
                <a:latin typeface="Gill Sans MT" panose="020B0502020104020203" pitchFamily="34" charset="0"/>
                <a:cs typeface="Calibri" panose="020F0502020204030204" pitchFamily="34" charset="0"/>
              </a:rPr>
              <a:t>We will set this book once a week on Fridays.  This will allow your child to re-read each text several times, building their confidence and fluency.  This is especially important as they begin to learn that the sounds within our language can be spelled in different ways.</a:t>
            </a:r>
          </a:p>
          <a:p>
            <a:pPr algn="l"/>
            <a:r>
              <a:rPr lang="en-US" sz="2400" b="0" i="0" dirty="0">
                <a:solidFill>
                  <a:srgbClr val="000000"/>
                </a:solidFill>
                <a:effectLst/>
                <a:latin typeface="Gill Sans MT" panose="020B0502020104020203" pitchFamily="34" charset="0"/>
                <a:cs typeface="Calibri" panose="020F0502020204030204" pitchFamily="34" charset="0"/>
              </a:rPr>
              <a:t>For children, re-reading words and sentences that they can decode (sound out) until they are fluent (read with ease and precision) is a key part of learning to read. By reading texts several times, children have the greatest opportunity to achieve this fluency.</a:t>
            </a:r>
          </a:p>
          <a:p>
            <a:pPr algn="l"/>
            <a:r>
              <a:rPr lang="en-US" sz="2400" b="0" i="0" dirty="0">
                <a:solidFill>
                  <a:srgbClr val="000000"/>
                </a:solidFill>
                <a:effectLst/>
                <a:latin typeface="Gill Sans MT" panose="020B0502020104020203" pitchFamily="34" charset="0"/>
                <a:cs typeface="Calibri" panose="020F0502020204030204" pitchFamily="34" charset="0"/>
              </a:rPr>
              <a:t>These texts are carefully matched to the teaching taking place in school. Your child will be </a:t>
            </a:r>
            <a:r>
              <a:rPr lang="en-US" sz="2400" b="0" i="0" dirty="0" err="1">
                <a:solidFill>
                  <a:srgbClr val="000000"/>
                </a:solidFill>
                <a:effectLst/>
                <a:latin typeface="Gill Sans MT" panose="020B0502020104020203" pitchFamily="34" charset="0"/>
                <a:cs typeface="Calibri" panose="020F0502020204030204" pitchFamily="34" charset="0"/>
              </a:rPr>
              <a:t>practising</a:t>
            </a:r>
            <a:r>
              <a:rPr lang="en-US" sz="2400" b="0" i="0" dirty="0">
                <a:solidFill>
                  <a:srgbClr val="000000"/>
                </a:solidFill>
                <a:effectLst/>
                <a:latin typeface="Gill Sans MT" panose="020B0502020104020203" pitchFamily="34" charset="0"/>
                <a:cs typeface="Calibri" panose="020F0502020204030204" pitchFamily="34" charset="0"/>
              </a:rPr>
              <a:t> what they have been taught in school with you at home. </a:t>
            </a:r>
          </a:p>
          <a:p>
            <a:endParaRPr lang="en-GB" dirty="0"/>
          </a:p>
        </p:txBody>
      </p:sp>
      <p:pic>
        <p:nvPicPr>
          <p:cNvPr id="4" name="Picture 3">
            <a:extLst>
              <a:ext uri="{FF2B5EF4-FFF2-40B4-BE49-F238E27FC236}">
                <a16:creationId xmlns:a16="http://schemas.microsoft.com/office/drawing/2014/main" id="{07FE38C0-4DAA-024D-DDF5-88EF5B42AB4A}"/>
              </a:ext>
            </a:extLst>
          </p:cNvPr>
          <p:cNvPicPr>
            <a:picLocks noChangeAspect="1"/>
          </p:cNvPicPr>
          <p:nvPr/>
        </p:nvPicPr>
        <p:blipFill>
          <a:blip r:embed="rId2"/>
          <a:stretch>
            <a:fillRect/>
          </a:stretch>
        </p:blipFill>
        <p:spPr>
          <a:xfrm>
            <a:off x="330823" y="160983"/>
            <a:ext cx="3816427" cy="926672"/>
          </a:xfrm>
          <a:prstGeom prst="rect">
            <a:avLst/>
          </a:prstGeom>
        </p:spPr>
      </p:pic>
      <p:pic>
        <p:nvPicPr>
          <p:cNvPr id="5" name="Picture 4">
            <a:extLst>
              <a:ext uri="{FF2B5EF4-FFF2-40B4-BE49-F238E27FC236}">
                <a16:creationId xmlns:a16="http://schemas.microsoft.com/office/drawing/2014/main" id="{9A4C3271-539B-BD7C-0D10-8E35388E5FA2}"/>
              </a:ext>
            </a:extLst>
          </p:cNvPr>
          <p:cNvPicPr>
            <a:picLocks noChangeAspect="1"/>
          </p:cNvPicPr>
          <p:nvPr/>
        </p:nvPicPr>
        <p:blipFill>
          <a:blip r:embed="rId2"/>
          <a:stretch>
            <a:fillRect/>
          </a:stretch>
        </p:blipFill>
        <p:spPr>
          <a:xfrm>
            <a:off x="8200986" y="160983"/>
            <a:ext cx="3816427" cy="926672"/>
          </a:xfrm>
          <a:prstGeom prst="rect">
            <a:avLst/>
          </a:prstGeom>
        </p:spPr>
      </p:pic>
    </p:spTree>
    <p:extLst>
      <p:ext uri="{BB962C8B-B14F-4D97-AF65-F5344CB8AC3E}">
        <p14:creationId xmlns:p14="http://schemas.microsoft.com/office/powerpoint/2010/main" val="636985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522F-09F3-F934-FF76-89A49E1908BC}"/>
              </a:ext>
            </a:extLst>
          </p:cNvPr>
          <p:cNvSpPr>
            <a:spLocks noGrp="1"/>
          </p:cNvSpPr>
          <p:nvPr>
            <p:ph type="title"/>
          </p:nvPr>
        </p:nvSpPr>
        <p:spPr>
          <a:xfrm>
            <a:off x="677334" y="609600"/>
            <a:ext cx="10738228" cy="1320800"/>
          </a:xfrm>
        </p:spPr>
        <p:txBody>
          <a:bodyPr>
            <a:normAutofit/>
          </a:bodyPr>
          <a:lstStyle/>
          <a:p>
            <a:pPr algn="ctr"/>
            <a:r>
              <a:rPr lang="en-GB" sz="5400" b="1" dirty="0">
                <a:solidFill>
                  <a:schemeClr val="tx1"/>
                </a:solidFill>
              </a:rPr>
              <a:t>Arrival</a:t>
            </a:r>
          </a:p>
        </p:txBody>
      </p:sp>
      <p:pic>
        <p:nvPicPr>
          <p:cNvPr id="4" name="Content Placeholder 3">
            <a:extLst>
              <a:ext uri="{FF2B5EF4-FFF2-40B4-BE49-F238E27FC236}">
                <a16:creationId xmlns:a16="http://schemas.microsoft.com/office/drawing/2014/main" id="{3D455FBF-788A-A867-E2E0-0C19F6F110E8}"/>
              </a:ext>
            </a:extLst>
          </p:cNvPr>
          <p:cNvPicPr>
            <a:picLocks noGrp="1" noChangeAspect="1"/>
          </p:cNvPicPr>
          <p:nvPr>
            <p:ph idx="1"/>
          </p:nvPr>
        </p:nvPicPr>
        <p:blipFill>
          <a:blip r:embed="rId2"/>
          <a:stretch>
            <a:fillRect/>
          </a:stretch>
        </p:blipFill>
        <p:spPr>
          <a:xfrm>
            <a:off x="8614611" y="1602726"/>
            <a:ext cx="2587544" cy="2331457"/>
          </a:xfrm>
          <a:prstGeom prst="rect">
            <a:avLst/>
          </a:prstGeom>
        </p:spPr>
      </p:pic>
      <p:pic>
        <p:nvPicPr>
          <p:cNvPr id="5" name="Picture 4">
            <a:extLst>
              <a:ext uri="{FF2B5EF4-FFF2-40B4-BE49-F238E27FC236}">
                <a16:creationId xmlns:a16="http://schemas.microsoft.com/office/drawing/2014/main" id="{8C99C2BB-59D7-C8C2-E50A-FE29F04982AE}"/>
              </a:ext>
            </a:extLst>
          </p:cNvPr>
          <p:cNvPicPr>
            <a:picLocks noChangeAspect="1"/>
          </p:cNvPicPr>
          <p:nvPr/>
        </p:nvPicPr>
        <p:blipFill>
          <a:blip r:embed="rId3"/>
          <a:stretch>
            <a:fillRect/>
          </a:stretch>
        </p:blipFill>
        <p:spPr>
          <a:xfrm>
            <a:off x="6545178" y="1654838"/>
            <a:ext cx="1315879" cy="2221129"/>
          </a:xfrm>
          <a:prstGeom prst="rect">
            <a:avLst/>
          </a:prstGeom>
        </p:spPr>
      </p:pic>
      <p:pic>
        <p:nvPicPr>
          <p:cNvPr id="6" name="Picture 5">
            <a:extLst>
              <a:ext uri="{FF2B5EF4-FFF2-40B4-BE49-F238E27FC236}">
                <a16:creationId xmlns:a16="http://schemas.microsoft.com/office/drawing/2014/main" id="{FBC4A023-4299-E1D1-CCC1-81DB6C2BB29D}"/>
              </a:ext>
            </a:extLst>
          </p:cNvPr>
          <p:cNvPicPr>
            <a:picLocks noChangeAspect="1"/>
          </p:cNvPicPr>
          <p:nvPr/>
        </p:nvPicPr>
        <p:blipFill>
          <a:blip r:embed="rId4"/>
          <a:stretch>
            <a:fillRect/>
          </a:stretch>
        </p:blipFill>
        <p:spPr>
          <a:xfrm>
            <a:off x="7421077" y="4147909"/>
            <a:ext cx="2803183" cy="2110505"/>
          </a:xfrm>
          <a:prstGeom prst="rect">
            <a:avLst/>
          </a:prstGeom>
        </p:spPr>
      </p:pic>
      <p:sp>
        <p:nvSpPr>
          <p:cNvPr id="7" name="TextBox 6">
            <a:extLst>
              <a:ext uri="{FF2B5EF4-FFF2-40B4-BE49-F238E27FC236}">
                <a16:creationId xmlns:a16="http://schemas.microsoft.com/office/drawing/2014/main" id="{EB838D44-B97E-654A-BF8E-E47224F9961D}"/>
              </a:ext>
            </a:extLst>
          </p:cNvPr>
          <p:cNvSpPr txBox="1"/>
          <p:nvPr/>
        </p:nvSpPr>
        <p:spPr>
          <a:xfrm>
            <a:off x="677334" y="1843950"/>
            <a:ext cx="4587685" cy="3170099"/>
          </a:xfrm>
          <a:prstGeom prst="rect">
            <a:avLst/>
          </a:prstGeom>
          <a:noFill/>
        </p:spPr>
        <p:txBody>
          <a:bodyPr wrap="square" rtlCol="0">
            <a:spAutoFit/>
          </a:bodyPr>
          <a:lstStyle/>
          <a:p>
            <a:r>
              <a:rPr lang="en-GB" sz="4000" dirty="0"/>
              <a:t>Bottle</a:t>
            </a:r>
          </a:p>
          <a:p>
            <a:endParaRPr lang="en-GB" sz="4000" dirty="0"/>
          </a:p>
          <a:p>
            <a:r>
              <a:rPr lang="en-GB" sz="4000" dirty="0"/>
              <a:t>Bag</a:t>
            </a:r>
          </a:p>
          <a:p>
            <a:endParaRPr lang="en-GB" sz="4000" dirty="0"/>
          </a:p>
          <a:p>
            <a:r>
              <a:rPr lang="en-GB" sz="4000" dirty="0"/>
              <a:t>Self-Register</a:t>
            </a:r>
          </a:p>
        </p:txBody>
      </p:sp>
      <p:pic>
        <p:nvPicPr>
          <p:cNvPr id="8" name="Picture 7">
            <a:extLst>
              <a:ext uri="{FF2B5EF4-FFF2-40B4-BE49-F238E27FC236}">
                <a16:creationId xmlns:a16="http://schemas.microsoft.com/office/drawing/2014/main" id="{423C3C54-9E10-6250-C770-4E618F18FA6B}"/>
              </a:ext>
            </a:extLst>
          </p:cNvPr>
          <p:cNvPicPr>
            <a:picLocks noChangeAspect="1"/>
          </p:cNvPicPr>
          <p:nvPr/>
        </p:nvPicPr>
        <p:blipFill>
          <a:blip r:embed="rId5"/>
          <a:stretch>
            <a:fillRect/>
          </a:stretch>
        </p:blipFill>
        <p:spPr>
          <a:xfrm>
            <a:off x="0" y="0"/>
            <a:ext cx="3816427" cy="920576"/>
          </a:xfrm>
          <a:prstGeom prst="rect">
            <a:avLst/>
          </a:prstGeom>
        </p:spPr>
      </p:pic>
      <p:pic>
        <p:nvPicPr>
          <p:cNvPr id="9" name="Picture 8">
            <a:extLst>
              <a:ext uri="{FF2B5EF4-FFF2-40B4-BE49-F238E27FC236}">
                <a16:creationId xmlns:a16="http://schemas.microsoft.com/office/drawing/2014/main" id="{AB1E47B4-B3B7-7487-5C4F-01F1EA83C825}"/>
              </a:ext>
            </a:extLst>
          </p:cNvPr>
          <p:cNvPicPr>
            <a:picLocks noChangeAspect="1"/>
          </p:cNvPicPr>
          <p:nvPr/>
        </p:nvPicPr>
        <p:blipFill>
          <a:blip r:embed="rId5"/>
          <a:stretch>
            <a:fillRect/>
          </a:stretch>
        </p:blipFill>
        <p:spPr>
          <a:xfrm>
            <a:off x="3993484" y="82416"/>
            <a:ext cx="3816427" cy="920576"/>
          </a:xfrm>
          <a:prstGeom prst="rect">
            <a:avLst/>
          </a:prstGeom>
        </p:spPr>
      </p:pic>
      <p:pic>
        <p:nvPicPr>
          <p:cNvPr id="10" name="Picture 9">
            <a:extLst>
              <a:ext uri="{FF2B5EF4-FFF2-40B4-BE49-F238E27FC236}">
                <a16:creationId xmlns:a16="http://schemas.microsoft.com/office/drawing/2014/main" id="{1695BE56-793A-1858-B500-F32DF41363DB}"/>
              </a:ext>
            </a:extLst>
          </p:cNvPr>
          <p:cNvPicPr>
            <a:picLocks noChangeAspect="1"/>
          </p:cNvPicPr>
          <p:nvPr/>
        </p:nvPicPr>
        <p:blipFill>
          <a:blip r:embed="rId5"/>
          <a:stretch>
            <a:fillRect/>
          </a:stretch>
        </p:blipFill>
        <p:spPr>
          <a:xfrm>
            <a:off x="8103005" y="-82938"/>
            <a:ext cx="3816427" cy="920576"/>
          </a:xfrm>
          <a:prstGeom prst="rect">
            <a:avLst/>
          </a:prstGeom>
        </p:spPr>
      </p:pic>
    </p:spTree>
    <p:extLst>
      <p:ext uri="{BB962C8B-B14F-4D97-AF65-F5344CB8AC3E}">
        <p14:creationId xmlns:p14="http://schemas.microsoft.com/office/powerpoint/2010/main" val="2023424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B74D-6278-B250-3DA7-6B9149B12E8A}"/>
              </a:ext>
            </a:extLst>
          </p:cNvPr>
          <p:cNvSpPr>
            <a:spLocks noGrp="1"/>
          </p:cNvSpPr>
          <p:nvPr>
            <p:ph type="title"/>
          </p:nvPr>
        </p:nvSpPr>
        <p:spPr/>
        <p:txBody>
          <a:bodyPr/>
          <a:lstStyle/>
          <a:p>
            <a:pPr algn="ctr"/>
            <a:r>
              <a:rPr lang="en-GB" b="1" dirty="0"/>
              <a:t>Introducing sound wallets</a:t>
            </a:r>
          </a:p>
        </p:txBody>
      </p:sp>
      <p:sp>
        <p:nvSpPr>
          <p:cNvPr id="3" name="Content Placeholder 2">
            <a:extLst>
              <a:ext uri="{FF2B5EF4-FFF2-40B4-BE49-F238E27FC236}">
                <a16:creationId xmlns:a16="http://schemas.microsoft.com/office/drawing/2014/main" id="{326D43D9-A38E-F291-44A4-59D455386E59}"/>
              </a:ext>
            </a:extLst>
          </p:cNvPr>
          <p:cNvSpPr>
            <a:spLocks noGrp="1"/>
          </p:cNvSpPr>
          <p:nvPr>
            <p:ph idx="1"/>
          </p:nvPr>
        </p:nvSpPr>
        <p:spPr/>
        <p:txBody>
          <a:bodyPr>
            <a:normAutofit/>
          </a:bodyPr>
          <a:lstStyle/>
          <a:p>
            <a:r>
              <a:rPr lang="en-GB" dirty="0"/>
              <a:t>At the start of each term we will give you a set of phoneme cards and HRS words.</a:t>
            </a:r>
          </a:p>
          <a:p>
            <a:r>
              <a:rPr lang="en-GB" dirty="0"/>
              <a:t>Please could we kindly ask that these words are cut up and placed in your sound wallet.</a:t>
            </a:r>
          </a:p>
          <a:p>
            <a:r>
              <a:rPr lang="en-GB" dirty="0"/>
              <a:t>On the weekly homework letter we will inform you which phonemes the children have learnt this week, along with which HRS words they have been introduced to. </a:t>
            </a:r>
          </a:p>
          <a:p>
            <a:r>
              <a:rPr lang="en-GB" dirty="0"/>
              <a:t>Please could you practise these sounds and words each time you read with your child. </a:t>
            </a:r>
          </a:p>
        </p:txBody>
      </p:sp>
      <p:pic>
        <p:nvPicPr>
          <p:cNvPr id="4" name="Picture 3">
            <a:extLst>
              <a:ext uri="{FF2B5EF4-FFF2-40B4-BE49-F238E27FC236}">
                <a16:creationId xmlns:a16="http://schemas.microsoft.com/office/drawing/2014/main" id="{E45861D7-7374-8ACC-91E6-26DB54BC2C87}"/>
              </a:ext>
            </a:extLst>
          </p:cNvPr>
          <p:cNvPicPr>
            <a:picLocks noChangeAspect="1"/>
          </p:cNvPicPr>
          <p:nvPr/>
        </p:nvPicPr>
        <p:blipFill>
          <a:blip r:embed="rId2"/>
          <a:stretch>
            <a:fillRect/>
          </a:stretch>
        </p:blipFill>
        <p:spPr>
          <a:xfrm>
            <a:off x="157653" y="101234"/>
            <a:ext cx="3816427" cy="926672"/>
          </a:xfrm>
          <a:prstGeom prst="rect">
            <a:avLst/>
          </a:prstGeom>
        </p:spPr>
      </p:pic>
      <p:pic>
        <p:nvPicPr>
          <p:cNvPr id="5" name="Picture 4">
            <a:extLst>
              <a:ext uri="{FF2B5EF4-FFF2-40B4-BE49-F238E27FC236}">
                <a16:creationId xmlns:a16="http://schemas.microsoft.com/office/drawing/2014/main" id="{7075A73B-7B88-3053-6AD4-6B0883E2AFC3}"/>
              </a:ext>
            </a:extLst>
          </p:cNvPr>
          <p:cNvPicPr>
            <a:picLocks noChangeAspect="1"/>
          </p:cNvPicPr>
          <p:nvPr/>
        </p:nvPicPr>
        <p:blipFill>
          <a:blip r:embed="rId2"/>
          <a:stretch>
            <a:fillRect/>
          </a:stretch>
        </p:blipFill>
        <p:spPr>
          <a:xfrm>
            <a:off x="8217922" y="101234"/>
            <a:ext cx="3816427" cy="926672"/>
          </a:xfrm>
          <a:prstGeom prst="rect">
            <a:avLst/>
          </a:prstGeom>
        </p:spPr>
      </p:pic>
    </p:spTree>
    <p:extLst>
      <p:ext uri="{BB962C8B-B14F-4D97-AF65-F5344CB8AC3E}">
        <p14:creationId xmlns:p14="http://schemas.microsoft.com/office/powerpoint/2010/main" val="248555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8785-04C0-47E3-B375-30EEB9C7239C}"/>
              </a:ext>
            </a:extLst>
          </p:cNvPr>
          <p:cNvSpPr>
            <a:spLocks noGrp="1"/>
          </p:cNvSpPr>
          <p:nvPr>
            <p:ph type="title"/>
          </p:nvPr>
        </p:nvSpPr>
        <p:spPr>
          <a:xfrm>
            <a:off x="677334" y="609600"/>
            <a:ext cx="11075112" cy="1320800"/>
          </a:xfrm>
        </p:spPr>
        <p:txBody>
          <a:bodyPr/>
          <a:lstStyle/>
          <a:p>
            <a:pPr algn="ctr"/>
            <a:r>
              <a:rPr lang="en-US" b="1" dirty="0">
                <a:solidFill>
                  <a:schemeClr val="tx1"/>
                </a:solidFill>
              </a:rPr>
              <a:t>Tapestry</a:t>
            </a:r>
            <a:endParaRPr lang="en-GB" b="1" dirty="0">
              <a:solidFill>
                <a:schemeClr val="tx1"/>
              </a:solidFill>
            </a:endParaRPr>
          </a:p>
        </p:txBody>
      </p:sp>
      <p:sp>
        <p:nvSpPr>
          <p:cNvPr id="3" name="Content Placeholder 2">
            <a:extLst>
              <a:ext uri="{FF2B5EF4-FFF2-40B4-BE49-F238E27FC236}">
                <a16:creationId xmlns:a16="http://schemas.microsoft.com/office/drawing/2014/main" id="{981B6CD8-5FAA-56FC-8530-4451CCD8FAFC}"/>
              </a:ext>
            </a:extLst>
          </p:cNvPr>
          <p:cNvSpPr>
            <a:spLocks noGrp="1"/>
          </p:cNvSpPr>
          <p:nvPr>
            <p:ph idx="1"/>
          </p:nvPr>
        </p:nvSpPr>
        <p:spPr>
          <a:xfrm>
            <a:off x="677334" y="2292340"/>
            <a:ext cx="11402371" cy="3880773"/>
          </a:xfrm>
        </p:spPr>
        <p:txBody>
          <a:bodyPr>
            <a:normAutofit lnSpcReduction="10000"/>
          </a:bodyPr>
          <a:lstStyle/>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Online learning journal to record observations of your child during free flow play and group learning tasks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Parent log ins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Assessed against the Early Years Curriculum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The majority of learning will go on Tapestry but some written work will be put in a folder and Literacy books.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Please feel free to add comments to your child’s observations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You are welcome to add photos to Tapestry and tell us something amazing your child has done at home </a:t>
            </a:r>
          </a:p>
          <a:p>
            <a:endParaRPr lang="en-GB" dirty="0"/>
          </a:p>
        </p:txBody>
      </p:sp>
      <p:pic>
        <p:nvPicPr>
          <p:cNvPr id="4" name="Picture 3"/>
          <p:cNvPicPr>
            <a:picLocks noChangeAspect="1"/>
          </p:cNvPicPr>
          <p:nvPr/>
        </p:nvPicPr>
        <p:blipFill>
          <a:blip r:embed="rId2"/>
          <a:stretch>
            <a:fillRect/>
          </a:stretch>
        </p:blipFill>
        <p:spPr>
          <a:xfrm>
            <a:off x="10000648" y="198438"/>
            <a:ext cx="1682274" cy="1682274"/>
          </a:xfrm>
          <a:prstGeom prst="rect">
            <a:avLst/>
          </a:prstGeom>
        </p:spPr>
      </p:pic>
      <p:pic>
        <p:nvPicPr>
          <p:cNvPr id="5" name="Picture 4"/>
          <p:cNvPicPr>
            <a:picLocks noChangeAspect="1"/>
          </p:cNvPicPr>
          <p:nvPr/>
        </p:nvPicPr>
        <p:blipFill>
          <a:blip r:embed="rId3"/>
          <a:stretch>
            <a:fillRect/>
          </a:stretch>
        </p:blipFill>
        <p:spPr>
          <a:xfrm>
            <a:off x="677334" y="214515"/>
            <a:ext cx="3306815" cy="1805695"/>
          </a:xfrm>
          <a:prstGeom prst="rect">
            <a:avLst/>
          </a:prstGeom>
        </p:spPr>
      </p:pic>
    </p:spTree>
    <p:extLst>
      <p:ext uri="{BB962C8B-B14F-4D97-AF65-F5344CB8AC3E}">
        <p14:creationId xmlns:p14="http://schemas.microsoft.com/office/powerpoint/2010/main" val="4083591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309155"/>
            <a:ext cx="11017361" cy="1320800"/>
          </a:xfrm>
        </p:spPr>
        <p:txBody>
          <a:bodyPr/>
          <a:lstStyle/>
          <a:p>
            <a:pPr algn="ctr"/>
            <a:r>
              <a:rPr lang="en-GB" b="1" dirty="0">
                <a:solidFill>
                  <a:schemeClr val="tx1"/>
                </a:solidFill>
              </a:rPr>
              <a:t>Contact Books </a:t>
            </a:r>
          </a:p>
        </p:txBody>
      </p:sp>
      <p:sp>
        <p:nvSpPr>
          <p:cNvPr id="3" name="Content Placeholder 2"/>
          <p:cNvSpPr>
            <a:spLocks noGrp="1"/>
          </p:cNvSpPr>
          <p:nvPr>
            <p:ph idx="1"/>
          </p:nvPr>
        </p:nvSpPr>
        <p:spPr>
          <a:xfrm>
            <a:off x="677333" y="1103976"/>
            <a:ext cx="11219491" cy="3880773"/>
          </a:xfrm>
        </p:spPr>
        <p:txBody>
          <a:bodyPr>
            <a:normAutofit lnSpcReduction="10000"/>
          </a:bodyPr>
          <a:lstStyle/>
          <a:p>
            <a:r>
              <a:rPr lang="en-GB" sz="2400" dirty="0">
                <a:latin typeface="Gill Sans MT" panose="020B0502020104020203" pitchFamily="34" charset="0"/>
                <a:cs typeface="Calibri" panose="020F0502020204030204" pitchFamily="34" charset="0"/>
              </a:rPr>
              <a:t>We have sent home a small green book called a Contact Book. These books are checked daily.  </a:t>
            </a:r>
          </a:p>
          <a:p>
            <a:r>
              <a:rPr lang="en-GB" sz="2400" dirty="0">
                <a:latin typeface="Gill Sans MT" panose="020B0502020104020203" pitchFamily="34" charset="0"/>
                <a:cs typeface="Calibri" panose="020F0502020204030204" pitchFamily="34" charset="0"/>
              </a:rPr>
              <a:t>These books are meant for non-urgent messages that you would like to get to us. For example if your child has lost a jumper, had a headache that morning or has a small worry. </a:t>
            </a:r>
          </a:p>
          <a:p>
            <a:r>
              <a:rPr lang="en-GB" sz="2400" dirty="0">
                <a:solidFill>
                  <a:schemeClr val="tx1"/>
                </a:solidFill>
                <a:latin typeface="Gill Sans MT" panose="020B0502020104020203" pitchFamily="34" charset="0"/>
                <a:cs typeface="Calibri" panose="020F0502020204030204" pitchFamily="34" charset="0"/>
              </a:rPr>
              <a:t>If you have an important message for us, please tell an adult on the gate or phone the school office. Please remember that if someone different is collecting your child we will need to know via the school office.</a:t>
            </a:r>
          </a:p>
          <a:p>
            <a:r>
              <a:rPr lang="en-GB" sz="2400" dirty="0">
                <a:solidFill>
                  <a:schemeClr val="tx1"/>
                </a:solidFill>
                <a:latin typeface="Gill Sans MT" panose="020B0502020104020203" pitchFamily="34" charset="0"/>
                <a:cs typeface="Calibri" panose="020F0502020204030204" pitchFamily="34" charset="0"/>
              </a:rPr>
              <a:t>If you have something important that you wish to discuss with us, please call the school office to arrange a telephone appointment. </a:t>
            </a:r>
          </a:p>
        </p:txBody>
      </p:sp>
      <p:pic>
        <p:nvPicPr>
          <p:cNvPr id="4" name="Picture 3"/>
          <p:cNvPicPr>
            <a:picLocks noChangeAspect="1"/>
          </p:cNvPicPr>
          <p:nvPr/>
        </p:nvPicPr>
        <p:blipFill>
          <a:blip r:embed="rId2"/>
          <a:stretch>
            <a:fillRect/>
          </a:stretch>
        </p:blipFill>
        <p:spPr>
          <a:xfrm>
            <a:off x="9466507" y="4518832"/>
            <a:ext cx="2143125" cy="2143125"/>
          </a:xfrm>
          <a:prstGeom prst="rect">
            <a:avLst/>
          </a:prstGeom>
        </p:spPr>
      </p:pic>
      <p:pic>
        <p:nvPicPr>
          <p:cNvPr id="5" name="Picture 4">
            <a:extLst>
              <a:ext uri="{FF2B5EF4-FFF2-40B4-BE49-F238E27FC236}">
                <a16:creationId xmlns:a16="http://schemas.microsoft.com/office/drawing/2014/main" id="{0D3B4603-F453-2461-0F34-E98028AEB754}"/>
              </a:ext>
            </a:extLst>
          </p:cNvPr>
          <p:cNvPicPr>
            <a:picLocks noChangeAspect="1"/>
          </p:cNvPicPr>
          <p:nvPr/>
        </p:nvPicPr>
        <p:blipFill>
          <a:blip r:embed="rId3"/>
          <a:stretch>
            <a:fillRect/>
          </a:stretch>
        </p:blipFill>
        <p:spPr>
          <a:xfrm>
            <a:off x="225386" y="51350"/>
            <a:ext cx="3816427" cy="926672"/>
          </a:xfrm>
          <a:prstGeom prst="rect">
            <a:avLst/>
          </a:prstGeom>
        </p:spPr>
      </p:pic>
      <p:pic>
        <p:nvPicPr>
          <p:cNvPr id="6" name="Picture 5">
            <a:extLst>
              <a:ext uri="{FF2B5EF4-FFF2-40B4-BE49-F238E27FC236}">
                <a16:creationId xmlns:a16="http://schemas.microsoft.com/office/drawing/2014/main" id="{BFE1B7B4-A37A-6C66-E893-A37FE0891BFB}"/>
              </a:ext>
            </a:extLst>
          </p:cNvPr>
          <p:cNvPicPr>
            <a:picLocks noChangeAspect="1"/>
          </p:cNvPicPr>
          <p:nvPr/>
        </p:nvPicPr>
        <p:blipFill>
          <a:blip r:embed="rId3"/>
          <a:stretch>
            <a:fillRect/>
          </a:stretch>
        </p:blipFill>
        <p:spPr>
          <a:xfrm>
            <a:off x="8080397" y="112397"/>
            <a:ext cx="3816427" cy="926672"/>
          </a:xfrm>
          <a:prstGeom prst="rect">
            <a:avLst/>
          </a:prstGeom>
        </p:spPr>
      </p:pic>
    </p:spTree>
    <p:extLst>
      <p:ext uri="{BB962C8B-B14F-4D97-AF65-F5344CB8AC3E}">
        <p14:creationId xmlns:p14="http://schemas.microsoft.com/office/powerpoint/2010/main" val="241463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10959609" cy="1320800"/>
          </a:xfrm>
        </p:spPr>
        <p:txBody>
          <a:bodyPr/>
          <a:lstStyle/>
          <a:p>
            <a:pPr algn="ctr"/>
            <a:r>
              <a:rPr lang="en-GB" b="1" dirty="0">
                <a:solidFill>
                  <a:schemeClr val="tx1"/>
                </a:solidFill>
              </a:rPr>
              <a:t>Homework Newsletters </a:t>
            </a:r>
          </a:p>
        </p:txBody>
      </p:sp>
      <p:sp>
        <p:nvSpPr>
          <p:cNvPr id="3" name="Content Placeholder 2"/>
          <p:cNvSpPr>
            <a:spLocks noGrp="1"/>
          </p:cNvSpPr>
          <p:nvPr>
            <p:ph idx="1"/>
          </p:nvPr>
        </p:nvSpPr>
        <p:spPr>
          <a:xfrm>
            <a:off x="677333" y="1645921"/>
            <a:ext cx="10837334" cy="3331028"/>
          </a:xfrm>
        </p:spPr>
        <p:txBody>
          <a:bodyPr>
            <a:normAutofit/>
          </a:bodyPr>
          <a:lstStyle/>
          <a:p>
            <a:r>
              <a:rPr lang="en-GB" sz="2800" dirty="0">
                <a:latin typeface="Gill Sans MT" panose="020B0502020104020203" pitchFamily="34" charset="0"/>
                <a:cs typeface="Calibri" panose="020F0502020204030204" pitchFamily="34" charset="0"/>
              </a:rPr>
              <a:t>Homework is not compulsory in Reception. However, children are expected to read daily at home. </a:t>
            </a:r>
          </a:p>
          <a:p>
            <a:r>
              <a:rPr lang="en-GB" sz="2800" dirty="0">
                <a:latin typeface="Gill Sans MT" panose="020B0502020104020203" pitchFamily="34" charset="0"/>
                <a:cs typeface="Calibri" panose="020F0502020204030204" pitchFamily="34" charset="0"/>
              </a:rPr>
              <a:t>The weekly homework newsletter is to inform you of the what the children have been learning each week.. </a:t>
            </a:r>
          </a:p>
          <a:p>
            <a:r>
              <a:rPr lang="en-GB" sz="2800" dirty="0">
                <a:latin typeface="Gill Sans MT" panose="020B0502020104020203" pitchFamily="34" charset="0"/>
                <a:cs typeface="Calibri" panose="020F0502020204030204" pitchFamily="34" charset="0"/>
              </a:rPr>
              <a:t>The homework letter will be sent home on a Friday. </a:t>
            </a:r>
          </a:p>
          <a:p>
            <a:endParaRPr lang="en-GB" dirty="0"/>
          </a:p>
          <a:p>
            <a:endParaRPr lang="en-GB" dirty="0"/>
          </a:p>
        </p:txBody>
      </p:sp>
      <p:pic>
        <p:nvPicPr>
          <p:cNvPr id="4" name="Picture 4" descr="Image result for phonics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4151" y="4658277"/>
            <a:ext cx="3810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F3D1B1-1C36-C43C-D075-6953486AE5F9}"/>
              </a:ext>
            </a:extLst>
          </p:cNvPr>
          <p:cNvPicPr>
            <a:picLocks noChangeAspect="1"/>
          </p:cNvPicPr>
          <p:nvPr/>
        </p:nvPicPr>
        <p:blipFill>
          <a:blip r:embed="rId3"/>
          <a:stretch>
            <a:fillRect/>
          </a:stretch>
        </p:blipFill>
        <p:spPr>
          <a:xfrm>
            <a:off x="174586" y="146264"/>
            <a:ext cx="3816427" cy="926672"/>
          </a:xfrm>
          <a:prstGeom prst="rect">
            <a:avLst/>
          </a:prstGeom>
        </p:spPr>
      </p:pic>
      <p:pic>
        <p:nvPicPr>
          <p:cNvPr id="6" name="Picture 5">
            <a:extLst>
              <a:ext uri="{FF2B5EF4-FFF2-40B4-BE49-F238E27FC236}">
                <a16:creationId xmlns:a16="http://schemas.microsoft.com/office/drawing/2014/main" id="{D4EA3B76-66FC-5715-FA20-45C9547E88EE}"/>
              </a:ext>
            </a:extLst>
          </p:cNvPr>
          <p:cNvPicPr>
            <a:picLocks noChangeAspect="1"/>
          </p:cNvPicPr>
          <p:nvPr/>
        </p:nvPicPr>
        <p:blipFill>
          <a:blip r:embed="rId3"/>
          <a:stretch>
            <a:fillRect/>
          </a:stretch>
        </p:blipFill>
        <p:spPr>
          <a:xfrm>
            <a:off x="8209456" y="146264"/>
            <a:ext cx="3816427" cy="926672"/>
          </a:xfrm>
          <a:prstGeom prst="rect">
            <a:avLst/>
          </a:prstGeom>
        </p:spPr>
      </p:pic>
    </p:spTree>
    <p:extLst>
      <p:ext uri="{BB962C8B-B14F-4D97-AF65-F5344CB8AC3E}">
        <p14:creationId xmlns:p14="http://schemas.microsoft.com/office/powerpoint/2010/main" val="1390086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08F289-DAA2-E83D-9C18-10B141BD63B1}"/>
              </a:ext>
            </a:extLst>
          </p:cNvPr>
          <p:cNvSpPr>
            <a:spLocks noGrp="1"/>
          </p:cNvSpPr>
          <p:nvPr>
            <p:ph idx="1"/>
          </p:nvPr>
        </p:nvSpPr>
        <p:spPr>
          <a:xfrm>
            <a:off x="677334" y="606393"/>
            <a:ext cx="11238742" cy="2916453"/>
          </a:xfrm>
        </p:spPr>
        <p:txBody>
          <a:bodyPr>
            <a:normAutofit fontScale="92500"/>
          </a:bodyPr>
          <a:lstStyle/>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No mandatory homework in Reception except we strongly encourage reading</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Please read with your child daily and write a comment in their record book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Phonics workbook sent home mirrors learning from Essential Letters and Sounds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Phonics flashcards – please do these as often as you can  </a:t>
            </a:r>
          </a:p>
          <a:p>
            <a:pPr marL="0" indent="0">
              <a:buNone/>
            </a:pPr>
            <a:endParaRPr lang="en-GB" dirty="0"/>
          </a:p>
        </p:txBody>
      </p:sp>
    </p:spTree>
    <p:extLst>
      <p:ext uri="{BB962C8B-B14F-4D97-AF65-F5344CB8AC3E}">
        <p14:creationId xmlns:p14="http://schemas.microsoft.com/office/powerpoint/2010/main" val="1373177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ECB4-BDBF-4C70-8291-FB4504DC3618}"/>
              </a:ext>
            </a:extLst>
          </p:cNvPr>
          <p:cNvSpPr>
            <a:spLocks noGrp="1"/>
          </p:cNvSpPr>
          <p:nvPr>
            <p:ph type="title"/>
          </p:nvPr>
        </p:nvSpPr>
        <p:spPr>
          <a:xfrm>
            <a:off x="677333" y="609600"/>
            <a:ext cx="10844105" cy="1320800"/>
          </a:xfrm>
        </p:spPr>
        <p:txBody>
          <a:bodyPr/>
          <a:lstStyle/>
          <a:p>
            <a:pPr algn="ctr"/>
            <a:r>
              <a:rPr lang="en-GB" b="1">
                <a:solidFill>
                  <a:schemeClr val="tx1"/>
                </a:solidFill>
              </a:rPr>
              <a:t>End of the day</a:t>
            </a:r>
            <a:endParaRPr lang="en-GB" b="1" dirty="0">
              <a:solidFill>
                <a:schemeClr val="tx1"/>
              </a:solidFill>
            </a:endParaRPr>
          </a:p>
        </p:txBody>
      </p:sp>
      <p:sp>
        <p:nvSpPr>
          <p:cNvPr id="3" name="Content Placeholder 2">
            <a:extLst>
              <a:ext uri="{FF2B5EF4-FFF2-40B4-BE49-F238E27FC236}">
                <a16:creationId xmlns:a16="http://schemas.microsoft.com/office/drawing/2014/main" id="{55B23E63-1792-05F9-2056-A074A9BB6B58}"/>
              </a:ext>
            </a:extLst>
          </p:cNvPr>
          <p:cNvSpPr>
            <a:spLocks noGrp="1"/>
          </p:cNvSpPr>
          <p:nvPr>
            <p:ph idx="1"/>
          </p:nvPr>
        </p:nvSpPr>
        <p:spPr>
          <a:xfrm>
            <a:off x="677334" y="2160589"/>
            <a:ext cx="10844106" cy="3880773"/>
          </a:xfrm>
        </p:spPr>
        <p:txBody>
          <a:bodyPr/>
          <a:lstStyle/>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Tidy up time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Gather belongings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Story and prayers </a:t>
            </a:r>
          </a:p>
          <a:p>
            <a:endParaRPr lang="en-GB" dirty="0"/>
          </a:p>
        </p:txBody>
      </p:sp>
      <p:pic>
        <p:nvPicPr>
          <p:cNvPr id="4" name="Picture 3">
            <a:extLst>
              <a:ext uri="{FF2B5EF4-FFF2-40B4-BE49-F238E27FC236}">
                <a16:creationId xmlns:a16="http://schemas.microsoft.com/office/drawing/2014/main" id="{731CC40C-0FDC-8F7E-DE38-5973787055AD}"/>
              </a:ext>
            </a:extLst>
          </p:cNvPr>
          <p:cNvPicPr>
            <a:picLocks noChangeAspect="1"/>
          </p:cNvPicPr>
          <p:nvPr/>
        </p:nvPicPr>
        <p:blipFill>
          <a:blip r:embed="rId2"/>
          <a:stretch>
            <a:fillRect/>
          </a:stretch>
        </p:blipFill>
        <p:spPr>
          <a:xfrm>
            <a:off x="6770367" y="2310064"/>
            <a:ext cx="4122536" cy="3353566"/>
          </a:xfrm>
          <a:prstGeom prst="rect">
            <a:avLst/>
          </a:prstGeom>
        </p:spPr>
      </p:pic>
      <p:pic>
        <p:nvPicPr>
          <p:cNvPr id="5" name="Picture 4">
            <a:extLst>
              <a:ext uri="{FF2B5EF4-FFF2-40B4-BE49-F238E27FC236}">
                <a16:creationId xmlns:a16="http://schemas.microsoft.com/office/drawing/2014/main" id="{CFB64194-EB7A-A369-4D34-DF49A8011739}"/>
              </a:ext>
            </a:extLst>
          </p:cNvPr>
          <p:cNvPicPr>
            <a:picLocks noChangeAspect="1"/>
          </p:cNvPicPr>
          <p:nvPr/>
        </p:nvPicPr>
        <p:blipFill>
          <a:blip r:embed="rId3"/>
          <a:stretch>
            <a:fillRect/>
          </a:stretch>
        </p:blipFill>
        <p:spPr>
          <a:xfrm>
            <a:off x="199986" y="146264"/>
            <a:ext cx="3816427" cy="926672"/>
          </a:xfrm>
          <a:prstGeom prst="rect">
            <a:avLst/>
          </a:prstGeom>
        </p:spPr>
      </p:pic>
      <p:pic>
        <p:nvPicPr>
          <p:cNvPr id="6" name="Picture 5">
            <a:extLst>
              <a:ext uri="{FF2B5EF4-FFF2-40B4-BE49-F238E27FC236}">
                <a16:creationId xmlns:a16="http://schemas.microsoft.com/office/drawing/2014/main" id="{17506377-F183-725D-DBB8-44B79B6B9D83}"/>
              </a:ext>
            </a:extLst>
          </p:cNvPr>
          <p:cNvPicPr>
            <a:picLocks noChangeAspect="1"/>
          </p:cNvPicPr>
          <p:nvPr/>
        </p:nvPicPr>
        <p:blipFill>
          <a:blip r:embed="rId3"/>
          <a:stretch>
            <a:fillRect/>
          </a:stretch>
        </p:blipFill>
        <p:spPr>
          <a:xfrm>
            <a:off x="8175587" y="146264"/>
            <a:ext cx="3816427" cy="926672"/>
          </a:xfrm>
          <a:prstGeom prst="rect">
            <a:avLst/>
          </a:prstGeom>
        </p:spPr>
      </p:pic>
    </p:spTree>
    <p:extLst>
      <p:ext uri="{BB962C8B-B14F-4D97-AF65-F5344CB8AC3E}">
        <p14:creationId xmlns:p14="http://schemas.microsoft.com/office/powerpoint/2010/main" val="367971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74100" y="551848"/>
            <a:ext cx="9044182" cy="1320800"/>
          </a:xfrm>
        </p:spPr>
        <p:txBody>
          <a:bodyPr/>
          <a:lstStyle/>
          <a:p>
            <a:pPr algn="ctr"/>
            <a:r>
              <a:rPr lang="en-GB" b="1" dirty="0">
                <a:solidFill>
                  <a:schemeClr val="tx1"/>
                </a:solidFill>
              </a:rPr>
              <a:t>Peter Rabbit</a:t>
            </a:r>
          </a:p>
        </p:txBody>
      </p:sp>
      <p:sp>
        <p:nvSpPr>
          <p:cNvPr id="3" name="Content Placeholder 2"/>
          <p:cNvSpPr>
            <a:spLocks noGrp="1"/>
          </p:cNvSpPr>
          <p:nvPr>
            <p:ph idx="1"/>
          </p:nvPr>
        </p:nvSpPr>
        <p:spPr>
          <a:xfrm>
            <a:off x="677333" y="1656495"/>
            <a:ext cx="11280205" cy="4753929"/>
          </a:xfrm>
        </p:spPr>
        <p:txBody>
          <a:bodyPr>
            <a:normAutofit/>
          </a:bodyPr>
          <a:lstStyle/>
          <a:p>
            <a:r>
              <a:rPr lang="en-GB" sz="2400" dirty="0">
                <a:latin typeface="Calibri" panose="020F0502020204030204" pitchFamily="34" charset="0"/>
                <a:cs typeface="Calibri" panose="020F0502020204030204" pitchFamily="34" charset="0"/>
              </a:rPr>
              <a:t>The Reception children have responsibility for looking after our rabbit Peter. Children will take it in turns to visit the farm to feed and play with Peter. Please could you ensure that all children have a pair of wellies with them in school. </a:t>
            </a:r>
          </a:p>
          <a:p>
            <a:r>
              <a:rPr lang="en-GB" sz="2400" dirty="0">
                <a:latin typeface="Calibri" panose="020F0502020204030204" pitchFamily="34" charset="0"/>
                <a:cs typeface="Calibri" panose="020F0502020204030204" pitchFamily="34" charset="0"/>
              </a:rPr>
              <a:t>Our farm is very much dependent on the support of our families. We have a thriving volunteer rota for families who help look after the animals during weekends and holidays. If this is something you think you would like to be involved with please could you register your interest with the school office. </a:t>
            </a:r>
          </a:p>
          <a:p>
            <a:r>
              <a:rPr lang="en-GB" sz="2400" dirty="0">
                <a:latin typeface="Calibri" panose="020F0502020204030204" pitchFamily="34" charset="0"/>
                <a:cs typeface="Calibri" panose="020F0502020204030204" pitchFamily="34" charset="0"/>
              </a:rPr>
              <a:t>If you are unable to give your time, we also have ways of donating money through  </a:t>
            </a:r>
            <a:r>
              <a:rPr lang="en-GB" sz="2400" dirty="0" err="1">
                <a:latin typeface="Calibri" panose="020F0502020204030204" pitchFamily="34" charset="0"/>
                <a:cs typeface="Calibri" panose="020F0502020204030204" pitchFamily="34" charset="0"/>
              </a:rPr>
              <a:t>Sco</a:t>
            </a:r>
            <a:r>
              <a:rPr lang="en-GB" sz="2400" dirty="0">
                <a:latin typeface="Calibri" panose="020F0502020204030204" pitchFamily="34" charset="0"/>
                <a:cs typeface="Calibri" panose="020F0502020204030204" pitchFamily="34" charset="0"/>
              </a:rPr>
              <a:t>-pay and also through sponsorship at our annual Hop-a-Thon. We have a termly Wellbeing Newsletter and this contains a wish list of items that are always needed such as food, straw and hay.</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738712" y="226341"/>
            <a:ext cx="1639256" cy="1188572"/>
          </a:xfrm>
          <a:prstGeom prst="rect">
            <a:avLst/>
          </a:prstGeom>
        </p:spPr>
      </p:pic>
      <p:pic>
        <p:nvPicPr>
          <p:cNvPr id="5" name="Picture 4">
            <a:extLst>
              <a:ext uri="{FF2B5EF4-FFF2-40B4-BE49-F238E27FC236}">
                <a16:creationId xmlns:a16="http://schemas.microsoft.com/office/drawing/2014/main" id="{16629A5E-ABA0-B4B7-5234-31FA15E32BCC}"/>
              </a:ext>
            </a:extLst>
          </p:cNvPr>
          <p:cNvPicPr>
            <a:picLocks noChangeAspect="1"/>
          </p:cNvPicPr>
          <p:nvPr/>
        </p:nvPicPr>
        <p:blipFill>
          <a:blip r:embed="rId3"/>
          <a:stretch>
            <a:fillRect/>
          </a:stretch>
        </p:blipFill>
        <p:spPr>
          <a:xfrm>
            <a:off x="208452" y="42333"/>
            <a:ext cx="3816427" cy="926672"/>
          </a:xfrm>
          <a:prstGeom prst="rect">
            <a:avLst/>
          </a:prstGeom>
        </p:spPr>
      </p:pic>
    </p:spTree>
    <p:extLst>
      <p:ext uri="{BB962C8B-B14F-4D97-AF65-F5344CB8AC3E}">
        <p14:creationId xmlns:p14="http://schemas.microsoft.com/office/powerpoint/2010/main" val="925384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4379" y="282054"/>
            <a:ext cx="10635798" cy="782472"/>
          </a:xfrm>
        </p:spPr>
        <p:txBody>
          <a:bodyPr/>
          <a:lstStyle/>
          <a:p>
            <a:pPr algn="ctr"/>
            <a:r>
              <a:rPr lang="en-GB" b="1" dirty="0">
                <a:solidFill>
                  <a:schemeClr val="tx1"/>
                </a:solidFill>
              </a:rPr>
              <a:t>Saints Teams </a:t>
            </a:r>
          </a:p>
        </p:txBody>
      </p:sp>
      <p:sp>
        <p:nvSpPr>
          <p:cNvPr id="3" name="Content Placeholder 2"/>
          <p:cNvSpPr>
            <a:spLocks noGrp="1"/>
          </p:cNvSpPr>
          <p:nvPr>
            <p:ph idx="1"/>
          </p:nvPr>
        </p:nvSpPr>
        <p:spPr>
          <a:xfrm>
            <a:off x="404379" y="996288"/>
            <a:ext cx="10841376" cy="3880773"/>
          </a:xfrm>
        </p:spPr>
        <p:txBody>
          <a:bodyPr>
            <a:normAutofit/>
          </a:bodyPr>
          <a:lstStyle/>
          <a:p>
            <a:pPr marL="0" indent="0">
              <a:buNone/>
            </a:pPr>
            <a:r>
              <a:rPr lang="en-GB" sz="2400" dirty="0">
                <a:latin typeface="Calibri" panose="020F0502020204030204" pitchFamily="34" charset="0"/>
                <a:cs typeface="Calibri" panose="020F0502020204030204" pitchFamily="34" charset="0"/>
              </a:rPr>
              <a:t>On your child’s Saint’s day, they can come in with a t-shirt of their team colour. We will also use the teams on big sports events like Sports Relief and Sports Day. </a:t>
            </a:r>
          </a:p>
        </p:txBody>
      </p:sp>
      <p:graphicFrame>
        <p:nvGraphicFramePr>
          <p:cNvPr id="4" name="Table 3"/>
          <p:cNvGraphicFramePr>
            <a:graphicFrameLocks noGrp="1"/>
          </p:cNvGraphicFramePr>
          <p:nvPr>
            <p:extLst>
              <p:ext uri="{D42A27DB-BD31-4B8C-83A1-F6EECF244321}">
                <p14:modId xmlns:p14="http://schemas.microsoft.com/office/powerpoint/2010/main" val="3550956450"/>
              </p:ext>
            </p:extLst>
          </p:nvPr>
        </p:nvGraphicFramePr>
        <p:xfrm>
          <a:off x="1544326" y="2923540"/>
          <a:ext cx="8128000" cy="1010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205926913"/>
                    </a:ext>
                  </a:extLst>
                </a:gridCol>
                <a:gridCol w="2032000">
                  <a:extLst>
                    <a:ext uri="{9D8B030D-6E8A-4147-A177-3AD203B41FA5}">
                      <a16:colId xmlns:a16="http://schemas.microsoft.com/office/drawing/2014/main" val="80666023"/>
                    </a:ext>
                  </a:extLst>
                </a:gridCol>
                <a:gridCol w="2032000">
                  <a:extLst>
                    <a:ext uri="{9D8B030D-6E8A-4147-A177-3AD203B41FA5}">
                      <a16:colId xmlns:a16="http://schemas.microsoft.com/office/drawing/2014/main" val="134003395"/>
                    </a:ext>
                  </a:extLst>
                </a:gridCol>
                <a:gridCol w="2032000">
                  <a:extLst>
                    <a:ext uri="{9D8B030D-6E8A-4147-A177-3AD203B41FA5}">
                      <a16:colId xmlns:a16="http://schemas.microsoft.com/office/drawing/2014/main" val="3797541691"/>
                    </a:ext>
                  </a:extLst>
                </a:gridCol>
              </a:tblGrid>
              <a:tr h="370840">
                <a:tc>
                  <a:txBody>
                    <a:bodyPr/>
                    <a:lstStyle/>
                    <a:p>
                      <a:pPr algn="ctr"/>
                      <a:r>
                        <a:rPr lang="en-GB" dirty="0">
                          <a:solidFill>
                            <a:srgbClr val="FF0000"/>
                          </a:solidFill>
                        </a:rPr>
                        <a:t>St George </a:t>
                      </a:r>
                    </a:p>
                    <a:p>
                      <a:pPr algn="ctr"/>
                      <a:r>
                        <a:rPr lang="en-GB" dirty="0">
                          <a:solidFill>
                            <a:srgbClr val="FF0000"/>
                          </a:solidFill>
                        </a:rPr>
                        <a:t>23</a:t>
                      </a:r>
                      <a:r>
                        <a:rPr lang="en-GB" baseline="30000" dirty="0">
                          <a:solidFill>
                            <a:srgbClr val="FF0000"/>
                          </a:solidFill>
                        </a:rPr>
                        <a:t>rd</a:t>
                      </a:r>
                      <a:r>
                        <a:rPr lang="en-GB" baseline="0" dirty="0">
                          <a:solidFill>
                            <a:srgbClr val="FF0000"/>
                          </a:solidFill>
                        </a:rPr>
                        <a:t> April</a:t>
                      </a:r>
                      <a:endParaRPr lang="en-GB" dirty="0">
                        <a:solidFill>
                          <a:srgbClr val="FF0000"/>
                        </a:solidFill>
                      </a:endParaRPr>
                    </a:p>
                  </a:txBody>
                  <a:tcPr/>
                </a:tc>
                <a:tc>
                  <a:txBody>
                    <a:bodyPr/>
                    <a:lstStyle/>
                    <a:p>
                      <a:pPr algn="ctr"/>
                      <a:r>
                        <a:rPr lang="en-GB" dirty="0">
                          <a:solidFill>
                            <a:schemeClr val="accent5"/>
                          </a:solidFill>
                        </a:rPr>
                        <a:t>St Patrick</a:t>
                      </a:r>
                    </a:p>
                    <a:p>
                      <a:pPr algn="ctr"/>
                      <a:r>
                        <a:rPr lang="en-GB" baseline="0" dirty="0">
                          <a:solidFill>
                            <a:schemeClr val="accent5"/>
                          </a:solidFill>
                        </a:rPr>
                        <a:t>17</a:t>
                      </a:r>
                      <a:r>
                        <a:rPr lang="en-GB" baseline="30000" dirty="0">
                          <a:solidFill>
                            <a:schemeClr val="accent5"/>
                          </a:solidFill>
                        </a:rPr>
                        <a:t>th</a:t>
                      </a:r>
                      <a:r>
                        <a:rPr lang="en-GB" baseline="0" dirty="0">
                          <a:solidFill>
                            <a:schemeClr val="accent5"/>
                          </a:solidFill>
                        </a:rPr>
                        <a:t> March </a:t>
                      </a:r>
                      <a:endParaRPr lang="en-GB" dirty="0">
                        <a:solidFill>
                          <a:schemeClr val="accent5"/>
                        </a:solidFill>
                      </a:endParaRPr>
                    </a:p>
                  </a:txBody>
                  <a:tcPr/>
                </a:tc>
                <a:tc>
                  <a:txBody>
                    <a:bodyPr/>
                    <a:lstStyle/>
                    <a:p>
                      <a:pPr algn="ctr"/>
                      <a:r>
                        <a:rPr lang="en-GB" dirty="0">
                          <a:solidFill>
                            <a:schemeClr val="accent2"/>
                          </a:solidFill>
                        </a:rPr>
                        <a:t>St Andrew </a:t>
                      </a:r>
                    </a:p>
                    <a:p>
                      <a:pPr algn="ctr"/>
                      <a:r>
                        <a:rPr lang="en-GB" dirty="0">
                          <a:solidFill>
                            <a:schemeClr val="accent2"/>
                          </a:solidFill>
                        </a:rPr>
                        <a:t>30</a:t>
                      </a:r>
                      <a:r>
                        <a:rPr lang="en-GB" baseline="30000" dirty="0">
                          <a:solidFill>
                            <a:schemeClr val="accent2"/>
                          </a:solidFill>
                        </a:rPr>
                        <a:t>th</a:t>
                      </a:r>
                      <a:r>
                        <a:rPr lang="en-GB" dirty="0">
                          <a:solidFill>
                            <a:schemeClr val="accent2"/>
                          </a:solidFill>
                        </a:rPr>
                        <a:t> November</a:t>
                      </a:r>
                    </a:p>
                  </a:txBody>
                  <a:tcPr/>
                </a:tc>
                <a:tc>
                  <a:txBody>
                    <a:bodyPr/>
                    <a:lstStyle/>
                    <a:p>
                      <a:pPr algn="ctr"/>
                      <a:r>
                        <a:rPr lang="en-GB" dirty="0">
                          <a:solidFill>
                            <a:srgbClr val="FFFF00"/>
                          </a:solidFill>
                        </a:rPr>
                        <a:t>St David</a:t>
                      </a:r>
                    </a:p>
                    <a:p>
                      <a:pPr algn="ctr"/>
                      <a:r>
                        <a:rPr lang="en-GB" dirty="0">
                          <a:solidFill>
                            <a:srgbClr val="FFFF00"/>
                          </a:solidFill>
                        </a:rPr>
                        <a:t>1</a:t>
                      </a:r>
                      <a:r>
                        <a:rPr lang="en-GB" baseline="30000" dirty="0">
                          <a:solidFill>
                            <a:srgbClr val="FFFF00"/>
                          </a:solidFill>
                        </a:rPr>
                        <a:t>st</a:t>
                      </a:r>
                      <a:r>
                        <a:rPr lang="en-GB" baseline="0" dirty="0">
                          <a:solidFill>
                            <a:srgbClr val="FFFF00"/>
                          </a:solidFill>
                        </a:rPr>
                        <a:t> March</a:t>
                      </a:r>
                      <a:r>
                        <a:rPr lang="en-GB" dirty="0">
                          <a:solidFill>
                            <a:srgbClr val="FFFF00"/>
                          </a:solidFill>
                        </a:rPr>
                        <a:t> </a:t>
                      </a:r>
                    </a:p>
                  </a:txBody>
                  <a:tcPr/>
                </a:tc>
                <a:extLst>
                  <a:ext uri="{0D108BD9-81ED-4DB2-BD59-A6C34878D82A}">
                    <a16:rowId xmlns:a16="http://schemas.microsoft.com/office/drawing/2014/main" val="3568700016"/>
                  </a:ext>
                </a:extLst>
              </a:tr>
              <a:tr h="370840">
                <a:tc>
                  <a:txBody>
                    <a:bodyPr/>
                    <a:lstStyle/>
                    <a:p>
                      <a:endParaRPr lang="en-GB" dirty="0">
                        <a:solidFill>
                          <a:schemeClr val="tx1"/>
                        </a:solidFill>
                      </a:endParaRPr>
                    </a:p>
                  </a:txBody>
                  <a:tcPr/>
                </a:tc>
                <a:tc>
                  <a:txBody>
                    <a:bodyPr/>
                    <a:lstStyle/>
                    <a:p>
                      <a:endParaRPr lang="en-GB" dirty="0">
                        <a:solidFill>
                          <a:schemeClr val="tx1"/>
                        </a:solidFill>
                      </a:endParaRP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90373981"/>
                  </a:ext>
                </a:extLst>
              </a:tr>
            </a:tbl>
          </a:graphicData>
        </a:graphic>
      </p:graphicFrame>
    </p:spTree>
    <p:extLst>
      <p:ext uri="{BB962C8B-B14F-4D97-AF65-F5344CB8AC3E}">
        <p14:creationId xmlns:p14="http://schemas.microsoft.com/office/powerpoint/2010/main" val="174777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4B612-D8B2-F401-F495-4552518F650B}"/>
              </a:ext>
            </a:extLst>
          </p:cNvPr>
          <p:cNvSpPr>
            <a:spLocks noGrp="1"/>
          </p:cNvSpPr>
          <p:nvPr>
            <p:ph type="title"/>
          </p:nvPr>
        </p:nvSpPr>
        <p:spPr>
          <a:xfrm>
            <a:off x="677334" y="609600"/>
            <a:ext cx="11128586" cy="1320800"/>
          </a:xfrm>
        </p:spPr>
        <p:txBody>
          <a:bodyPr>
            <a:normAutofit/>
          </a:bodyPr>
          <a:lstStyle/>
          <a:p>
            <a:pPr algn="ctr"/>
            <a:r>
              <a:rPr lang="en-GB" sz="4400" b="1" dirty="0">
                <a:solidFill>
                  <a:schemeClr val="tx1"/>
                </a:solidFill>
                <a:latin typeface="Gill Sans MT" panose="020B0502020104020203" pitchFamily="34" charset="0"/>
              </a:rPr>
              <a:t>Reception Baseline Assessment</a:t>
            </a:r>
          </a:p>
        </p:txBody>
      </p:sp>
      <p:sp>
        <p:nvSpPr>
          <p:cNvPr id="3" name="Content Placeholder 2">
            <a:extLst>
              <a:ext uri="{FF2B5EF4-FFF2-40B4-BE49-F238E27FC236}">
                <a16:creationId xmlns:a16="http://schemas.microsoft.com/office/drawing/2014/main" id="{D7B58D2B-CEB9-147A-8978-C4CBD3DB0CA8}"/>
              </a:ext>
            </a:extLst>
          </p:cNvPr>
          <p:cNvSpPr>
            <a:spLocks noGrp="1"/>
          </p:cNvSpPr>
          <p:nvPr>
            <p:ph idx="1"/>
          </p:nvPr>
        </p:nvSpPr>
        <p:spPr>
          <a:xfrm>
            <a:off x="467360" y="1727201"/>
            <a:ext cx="11419840" cy="4700242"/>
          </a:xfrm>
        </p:spPr>
        <p:txBody>
          <a:bodyPr>
            <a:normAutofit fontScale="92500"/>
          </a:bodyPr>
          <a:lstStyle/>
          <a:p>
            <a:pPr marL="0" indent="0">
              <a:buNone/>
            </a:pPr>
            <a:r>
              <a:rPr lang="en-GB" sz="2400" dirty="0"/>
              <a:t>All children in Reception will be participating in the RBA in the first six weeks of term.</a:t>
            </a:r>
          </a:p>
          <a:p>
            <a:pPr marL="0" indent="0">
              <a:buNone/>
            </a:pPr>
            <a:endParaRPr lang="en-GB" sz="2400" dirty="0"/>
          </a:p>
          <a:p>
            <a:pPr marL="0" indent="0">
              <a:buNone/>
            </a:pPr>
            <a:r>
              <a:rPr lang="en-GB" sz="2400" dirty="0"/>
              <a:t>The purpose of the assessment is to provide a starting point for a new measure to show progress between Reception and Year 6. </a:t>
            </a:r>
          </a:p>
          <a:p>
            <a:pPr marL="0" indent="0">
              <a:buNone/>
            </a:pPr>
            <a:endParaRPr lang="en-GB" sz="2400" dirty="0"/>
          </a:p>
          <a:p>
            <a:pPr marL="0" indent="0">
              <a:buNone/>
            </a:pPr>
            <a:r>
              <a:rPr lang="en-GB" sz="2400" dirty="0"/>
              <a:t>The RBA is a short, interactive and practical assessment of your child’s early literacy, communication, language and mathematics skills when they begin school</a:t>
            </a:r>
            <a:r>
              <a:rPr lang="en-GB" sz="2400"/>
              <a:t>. </a:t>
            </a:r>
            <a:endParaRPr lang="en-GB" sz="2400" dirty="0"/>
          </a:p>
          <a:p>
            <a:pPr marL="0" indent="0">
              <a:buNone/>
            </a:pPr>
            <a:endParaRPr lang="en-GB" sz="2400" dirty="0"/>
          </a:p>
          <a:p>
            <a:pPr marL="0" indent="0">
              <a:buNone/>
            </a:pPr>
            <a:r>
              <a:rPr lang="en-GB" sz="2400" dirty="0"/>
              <a:t>Your child can not ‘pass’ or ‘fail’ the assessment. Its main purpose is to create a starting point to measure the progress schools make with its pupils.</a:t>
            </a:r>
          </a:p>
        </p:txBody>
      </p:sp>
    </p:spTree>
    <p:extLst>
      <p:ext uri="{BB962C8B-B14F-4D97-AF65-F5344CB8AC3E}">
        <p14:creationId xmlns:p14="http://schemas.microsoft.com/office/powerpoint/2010/main" val="958978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C0DC5-D234-A354-E34B-BE55F58BCF28}"/>
              </a:ext>
            </a:extLst>
          </p:cNvPr>
          <p:cNvSpPr>
            <a:spLocks noGrp="1"/>
          </p:cNvSpPr>
          <p:nvPr>
            <p:ph type="title"/>
          </p:nvPr>
        </p:nvSpPr>
        <p:spPr>
          <a:xfrm>
            <a:off x="677333" y="609600"/>
            <a:ext cx="11017361" cy="1320800"/>
          </a:xfrm>
        </p:spPr>
        <p:txBody>
          <a:bodyPr>
            <a:normAutofit/>
          </a:bodyPr>
          <a:lstStyle/>
          <a:p>
            <a:pPr algn="ctr"/>
            <a:r>
              <a:rPr lang="en-GB" sz="4800" b="1" dirty="0">
                <a:solidFill>
                  <a:schemeClr val="tx1"/>
                </a:solidFill>
              </a:rPr>
              <a:t>Things to note</a:t>
            </a:r>
          </a:p>
        </p:txBody>
      </p:sp>
      <p:sp>
        <p:nvSpPr>
          <p:cNvPr id="3" name="Content Placeholder 2">
            <a:extLst>
              <a:ext uri="{FF2B5EF4-FFF2-40B4-BE49-F238E27FC236}">
                <a16:creationId xmlns:a16="http://schemas.microsoft.com/office/drawing/2014/main" id="{1795D0D6-289F-C511-0911-B1CA4FE23A3E}"/>
              </a:ext>
            </a:extLst>
          </p:cNvPr>
          <p:cNvSpPr>
            <a:spLocks noGrp="1"/>
          </p:cNvSpPr>
          <p:nvPr>
            <p:ph idx="1"/>
          </p:nvPr>
        </p:nvSpPr>
        <p:spPr>
          <a:xfrm>
            <a:off x="677334" y="2160589"/>
            <a:ext cx="10949984" cy="3880773"/>
          </a:xfrm>
        </p:spPr>
        <p:txBody>
          <a:bodyPr/>
          <a:lstStyle/>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Wellies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Junk modelling</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Picking up your children at the end of the school day – please wave at us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Spare clothes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Fruit (we do provide fruit but your child may bring in fruit they prefer)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Only water in bottles please  </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400" b="0" i="0" u="none" strike="noStrike" kern="1200" cap="none" spc="0" normalizeH="0" baseline="0" noProof="0" dirty="0">
                <a:ln>
                  <a:noFill/>
                </a:ln>
                <a:solidFill>
                  <a:srgbClr val="3D3D3D"/>
                </a:solidFill>
                <a:effectLst/>
                <a:uLnTx/>
                <a:uFillTx/>
                <a:latin typeface="Gill Sans MT" panose="020B0502020104020203"/>
                <a:ea typeface="+mn-ea"/>
                <a:cs typeface="+mn-cs"/>
              </a:rPr>
              <a:t>Weekly homework letter – highlights what we have been up to and important dates</a:t>
            </a:r>
          </a:p>
          <a:p>
            <a:endParaRPr lang="en-GB" dirty="0"/>
          </a:p>
        </p:txBody>
      </p:sp>
      <p:pic>
        <p:nvPicPr>
          <p:cNvPr id="4" name="Picture 3">
            <a:extLst>
              <a:ext uri="{FF2B5EF4-FFF2-40B4-BE49-F238E27FC236}">
                <a16:creationId xmlns:a16="http://schemas.microsoft.com/office/drawing/2014/main" id="{66E2DF99-3057-8FB1-E466-57B07972439C}"/>
              </a:ext>
            </a:extLst>
          </p:cNvPr>
          <p:cNvPicPr>
            <a:picLocks noChangeAspect="1"/>
          </p:cNvPicPr>
          <p:nvPr/>
        </p:nvPicPr>
        <p:blipFill>
          <a:blip r:embed="rId2"/>
          <a:stretch>
            <a:fillRect/>
          </a:stretch>
        </p:blipFill>
        <p:spPr>
          <a:xfrm>
            <a:off x="199986" y="146264"/>
            <a:ext cx="3816427" cy="926672"/>
          </a:xfrm>
          <a:prstGeom prst="rect">
            <a:avLst/>
          </a:prstGeom>
        </p:spPr>
      </p:pic>
      <p:pic>
        <p:nvPicPr>
          <p:cNvPr id="5" name="Picture 4">
            <a:extLst>
              <a:ext uri="{FF2B5EF4-FFF2-40B4-BE49-F238E27FC236}">
                <a16:creationId xmlns:a16="http://schemas.microsoft.com/office/drawing/2014/main" id="{2A6AE748-C557-DBCD-52E6-5AA39A7CA813}"/>
              </a:ext>
            </a:extLst>
          </p:cNvPr>
          <p:cNvPicPr>
            <a:picLocks noChangeAspect="1"/>
          </p:cNvPicPr>
          <p:nvPr/>
        </p:nvPicPr>
        <p:blipFill>
          <a:blip r:embed="rId2"/>
          <a:stretch>
            <a:fillRect/>
          </a:stretch>
        </p:blipFill>
        <p:spPr>
          <a:xfrm>
            <a:off x="8175587" y="146264"/>
            <a:ext cx="3816427" cy="926672"/>
          </a:xfrm>
          <a:prstGeom prst="rect">
            <a:avLst/>
          </a:prstGeom>
        </p:spPr>
      </p:pic>
    </p:spTree>
    <p:extLst>
      <p:ext uri="{BB962C8B-B14F-4D97-AF65-F5344CB8AC3E}">
        <p14:creationId xmlns:p14="http://schemas.microsoft.com/office/powerpoint/2010/main" val="227439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8746-280A-5352-B2FA-73AD1E425D22}"/>
              </a:ext>
            </a:extLst>
          </p:cNvPr>
          <p:cNvSpPr>
            <a:spLocks noGrp="1"/>
          </p:cNvSpPr>
          <p:nvPr>
            <p:ph type="title"/>
          </p:nvPr>
        </p:nvSpPr>
        <p:spPr>
          <a:xfrm>
            <a:off x="1389603" y="599975"/>
            <a:ext cx="8596668" cy="1320800"/>
          </a:xfrm>
        </p:spPr>
        <p:txBody>
          <a:bodyPr/>
          <a:lstStyle/>
          <a:p>
            <a:pPr algn="ctr"/>
            <a:r>
              <a:rPr lang="en-GB" dirty="0">
                <a:solidFill>
                  <a:schemeClr val="tx1"/>
                </a:solidFill>
              </a:rPr>
              <a:t>Funky Finger Tables</a:t>
            </a:r>
          </a:p>
        </p:txBody>
      </p:sp>
      <p:graphicFrame>
        <p:nvGraphicFramePr>
          <p:cNvPr id="4" name="Content Placeholder 3">
            <a:extLst>
              <a:ext uri="{FF2B5EF4-FFF2-40B4-BE49-F238E27FC236}">
                <a16:creationId xmlns:a16="http://schemas.microsoft.com/office/drawing/2014/main" id="{4269B72B-E441-735B-DC54-9D62834BA8EB}"/>
              </a:ext>
            </a:extLst>
          </p:cNvPr>
          <p:cNvGraphicFramePr>
            <a:graphicFrameLocks noGrp="1"/>
          </p:cNvGraphicFramePr>
          <p:nvPr>
            <p:ph idx="1"/>
            <p:extLst>
              <p:ext uri="{D42A27DB-BD31-4B8C-83A1-F6EECF244321}">
                <p14:modId xmlns:p14="http://schemas.microsoft.com/office/powerpoint/2010/main" val="1292332626"/>
              </p:ext>
            </p:extLst>
          </p:nvPr>
        </p:nvGraphicFramePr>
        <p:xfrm>
          <a:off x="1155474" y="1487428"/>
          <a:ext cx="9419040" cy="3426270"/>
        </p:xfrm>
        <a:graphic>
          <a:graphicData uri="http://schemas.openxmlformats.org/drawingml/2006/table">
            <a:tbl>
              <a:tblPr firstRow="1" firstCol="1" bandRow="1"/>
              <a:tblGrid>
                <a:gridCol w="1883403">
                  <a:extLst>
                    <a:ext uri="{9D8B030D-6E8A-4147-A177-3AD203B41FA5}">
                      <a16:colId xmlns:a16="http://schemas.microsoft.com/office/drawing/2014/main" val="3971820750"/>
                    </a:ext>
                  </a:extLst>
                </a:gridCol>
                <a:gridCol w="1883403">
                  <a:extLst>
                    <a:ext uri="{9D8B030D-6E8A-4147-A177-3AD203B41FA5}">
                      <a16:colId xmlns:a16="http://schemas.microsoft.com/office/drawing/2014/main" val="2406563257"/>
                    </a:ext>
                  </a:extLst>
                </a:gridCol>
                <a:gridCol w="1884078">
                  <a:extLst>
                    <a:ext uri="{9D8B030D-6E8A-4147-A177-3AD203B41FA5}">
                      <a16:colId xmlns:a16="http://schemas.microsoft.com/office/drawing/2014/main" val="1738603514"/>
                    </a:ext>
                  </a:extLst>
                </a:gridCol>
                <a:gridCol w="1884078">
                  <a:extLst>
                    <a:ext uri="{9D8B030D-6E8A-4147-A177-3AD203B41FA5}">
                      <a16:colId xmlns:a16="http://schemas.microsoft.com/office/drawing/2014/main" val="713582759"/>
                    </a:ext>
                  </a:extLst>
                </a:gridCol>
                <a:gridCol w="1884078">
                  <a:extLst>
                    <a:ext uri="{9D8B030D-6E8A-4147-A177-3AD203B41FA5}">
                      <a16:colId xmlns:a16="http://schemas.microsoft.com/office/drawing/2014/main" val="2539990324"/>
                    </a:ext>
                  </a:extLst>
                </a:gridCol>
              </a:tblGrid>
              <a:tr h="571045">
                <a:tc>
                  <a:txBody>
                    <a:bodyPr/>
                    <a:lstStyle/>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Monday</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dirty="0">
                          <a:effectLst/>
                          <a:latin typeface="Twinkl SemiBold" panose="02000000000000000000" pitchFamily="2" charset="0"/>
                          <a:ea typeface="Calibri" panose="020F0502020204030204" pitchFamily="34" charset="0"/>
                          <a:cs typeface="Times New Roman" panose="02020603050405020304" pitchFamily="18" charset="0"/>
                        </a:rPr>
                        <a:t>Tuesday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Wednesday</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dirty="0">
                          <a:effectLst/>
                          <a:latin typeface="Twinkl SemiBold" panose="02000000000000000000" pitchFamily="2" charset="0"/>
                          <a:ea typeface="Calibri" panose="020F0502020204030204" pitchFamily="34" charset="0"/>
                          <a:cs typeface="Times New Roman" panose="02020603050405020304" pitchFamily="18" charset="0"/>
                        </a:rPr>
                        <a:t>Thursday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100" kern="100" dirty="0">
                          <a:effectLst/>
                          <a:latin typeface="Twinkl SemiBold" panose="02000000000000000000" pitchFamily="2" charset="0"/>
                          <a:ea typeface="Calibri" panose="020F0502020204030204" pitchFamily="34" charset="0"/>
                          <a:cs typeface="Times New Roman" panose="02020603050405020304" pitchFamily="18" charset="0"/>
                        </a:rPr>
                        <a:t>Friday</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635221"/>
                  </a:ext>
                </a:extLst>
              </a:tr>
              <a:tr h="571045">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Writing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Writing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Writing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Writing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Writing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010676927"/>
                  </a:ext>
                </a:extLst>
              </a:tr>
              <a:tr h="571045">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Focus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Focus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Focus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Focus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Focus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3339981742"/>
                  </a:ext>
                </a:extLst>
              </a:tr>
              <a:tr h="571045">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Maths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Maths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Maths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Maths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Maths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7262654"/>
                  </a:ext>
                </a:extLst>
              </a:tr>
              <a:tr h="571045">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Carpet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GB" sz="1100" kern="100" dirty="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Carpet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GB" sz="1100" kern="100" dirty="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Carpet</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Carpet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Carpet</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879451168"/>
                  </a:ext>
                </a:extLst>
              </a:tr>
              <a:tr h="571045">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Art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1100" kern="100">
                          <a:effectLst/>
                          <a:latin typeface="Twinkl SemiBold" panose="02000000000000000000" pitchFamily="2" charset="0"/>
                          <a:ea typeface="Calibri" panose="020F0502020204030204" pitchFamily="34" charset="0"/>
                          <a:cs typeface="Times New Roman" panose="02020603050405020304" pitchFamily="18" charset="0"/>
                        </a:rPr>
                        <a:t> </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Art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Art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a:lnSpc>
                          <a:spcPct val="107000"/>
                        </a:lnSpc>
                        <a:spcAft>
                          <a:spcPts val="800"/>
                        </a:spcAft>
                      </a:pPr>
                      <a:r>
                        <a:rPr lang="en-GB" sz="1100" kern="10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Art table</a:t>
                      </a:r>
                      <a:endParaRPr lang="en-GB"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7000"/>
                        </a:lnSpc>
                        <a:spcAft>
                          <a:spcPts val="800"/>
                        </a:spcAft>
                      </a:pPr>
                      <a:r>
                        <a:rPr lang="en-GB" sz="1100" kern="100" dirty="0">
                          <a:solidFill>
                            <a:srgbClr val="000000"/>
                          </a:solidFill>
                          <a:effectLst/>
                          <a:latin typeface="Twinkl SemiBold" panose="02000000000000000000" pitchFamily="2" charset="0"/>
                          <a:ea typeface="Calibri" panose="020F0502020204030204" pitchFamily="34" charset="0"/>
                          <a:cs typeface="Times New Roman" panose="02020603050405020304" pitchFamily="18" charset="0"/>
                        </a:rPr>
                        <a:t>Art table</a:t>
                      </a:r>
                      <a:endParaRPr lang="en-GB"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6562" marR="665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860058383"/>
                  </a:ext>
                </a:extLst>
              </a:tr>
            </a:tbl>
          </a:graphicData>
        </a:graphic>
      </p:graphicFrame>
      <p:sp>
        <p:nvSpPr>
          <p:cNvPr id="5" name="TextBox 4">
            <a:extLst>
              <a:ext uri="{FF2B5EF4-FFF2-40B4-BE49-F238E27FC236}">
                <a16:creationId xmlns:a16="http://schemas.microsoft.com/office/drawing/2014/main" id="{E71543BE-65FB-BF63-D3EE-A861D1F60227}"/>
              </a:ext>
            </a:extLst>
          </p:cNvPr>
          <p:cNvSpPr txBox="1"/>
          <p:nvPr/>
        </p:nvSpPr>
        <p:spPr>
          <a:xfrm>
            <a:off x="625642" y="5197642"/>
            <a:ext cx="10462661" cy="830997"/>
          </a:xfrm>
          <a:prstGeom prst="rect">
            <a:avLst/>
          </a:prstGeom>
          <a:noFill/>
        </p:spPr>
        <p:txBody>
          <a:bodyPr wrap="square" rtlCol="0">
            <a:spAutoFit/>
          </a:bodyPr>
          <a:lstStyle/>
          <a:p>
            <a:r>
              <a:rPr lang="en-GB" sz="2400" dirty="0"/>
              <a:t>Examples of activities which develop fine motor skills include: Bead threading, cutting, pencil control, Lego, playdoh.</a:t>
            </a:r>
          </a:p>
        </p:txBody>
      </p:sp>
    </p:spTree>
    <p:extLst>
      <p:ext uri="{BB962C8B-B14F-4D97-AF65-F5344CB8AC3E}">
        <p14:creationId xmlns:p14="http://schemas.microsoft.com/office/powerpoint/2010/main" val="1234109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AAB9-EB14-FA53-BCED-B17595CB7AD3}"/>
              </a:ext>
            </a:extLst>
          </p:cNvPr>
          <p:cNvSpPr>
            <a:spLocks noGrp="1"/>
          </p:cNvSpPr>
          <p:nvPr>
            <p:ph type="title"/>
          </p:nvPr>
        </p:nvSpPr>
        <p:spPr>
          <a:xfrm>
            <a:off x="677333" y="609600"/>
            <a:ext cx="11277243" cy="1320800"/>
          </a:xfrm>
        </p:spPr>
        <p:txBody>
          <a:bodyPr/>
          <a:lstStyle/>
          <a:p>
            <a:pPr algn="ctr"/>
            <a:r>
              <a:rPr lang="en-GB" b="1" dirty="0">
                <a:solidFill>
                  <a:schemeClr val="tx1"/>
                </a:solidFill>
              </a:rPr>
              <a:t>Diary Dates</a:t>
            </a:r>
          </a:p>
        </p:txBody>
      </p:sp>
      <p:sp>
        <p:nvSpPr>
          <p:cNvPr id="3" name="Content Placeholder 2">
            <a:extLst>
              <a:ext uri="{FF2B5EF4-FFF2-40B4-BE49-F238E27FC236}">
                <a16:creationId xmlns:a16="http://schemas.microsoft.com/office/drawing/2014/main" id="{2704E896-2336-C1E7-2B41-7AAF2AE0105A}"/>
              </a:ext>
            </a:extLst>
          </p:cNvPr>
          <p:cNvSpPr>
            <a:spLocks noGrp="1"/>
          </p:cNvSpPr>
          <p:nvPr>
            <p:ph idx="1"/>
          </p:nvPr>
        </p:nvSpPr>
        <p:spPr>
          <a:xfrm>
            <a:off x="457379" y="1534947"/>
            <a:ext cx="11277242" cy="4317213"/>
          </a:xfrm>
        </p:spPr>
        <p:txBody>
          <a:bodyPr>
            <a:normAutofit fontScale="92500" lnSpcReduction="10000"/>
          </a:bodyPr>
          <a:lstStyle/>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Thursday 14th September: Year R Phonics Workshop, 3.30—4.15 (Classroom)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Thursday 5th October: Harvest Service at Christ Church, 9.30 am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Thursday 2nd November: Year R Buddy Collective Worship, 9.00 am (Hall)</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Monday 27th November: Parent and Carer Evening (3.30—6.00pm)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Tuesday 28th November: Parent and Carer Evening (3.30—6.00pm)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Wednesday 29th November: Parent and Carer Evening (3.30 –6.00 pm)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Tuesday 5th December: Nativity Dress Rehearsal , 2.00—3.00pm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Wednesday 6th December: Nativity Performance, 2.00—3.00pm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Wednesday 13th December: Christmas Lunch</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0"/>
              </a:spcAft>
            </a:pPr>
            <a:r>
              <a:rPr lang="en-GB" sz="2400" kern="1400" dirty="0">
                <a:ln>
                  <a:noFill/>
                </a:ln>
                <a:solidFill>
                  <a:srgbClr val="000000"/>
                </a:solidFill>
                <a:effectLst/>
                <a:latin typeface="Gill Sans MT" panose="020B0502020104020203" pitchFamily="34" charset="0"/>
              </a:rPr>
              <a:t>Thursday 14th December: Christmas Service at Christ Church, 9.00am</a:t>
            </a:r>
            <a:endParaRPr lang="en-GB" kern="1400" dirty="0">
              <a:ln>
                <a:noFill/>
              </a:ln>
              <a:solidFill>
                <a:srgbClr val="000000"/>
              </a:solidFill>
              <a:effectLst/>
              <a:latin typeface="Gill Sans MT" panose="020B0502020104020203" pitchFamily="34" charset="0"/>
            </a:endParaRPr>
          </a:p>
          <a:p>
            <a:pPr marL="0" marR="0" indent="0" algn="l">
              <a:lnSpc>
                <a:spcPct val="119000"/>
              </a:lnSpc>
              <a:spcBef>
                <a:spcPts val="0"/>
              </a:spcBef>
              <a:spcAft>
                <a:spcPts val="600"/>
              </a:spcAft>
            </a:pPr>
            <a:r>
              <a:rPr lang="en-GB" sz="1400" kern="1400" dirty="0">
                <a:ln>
                  <a:noFill/>
                </a:ln>
                <a:solidFill>
                  <a:srgbClr val="000000"/>
                </a:solidFill>
                <a:effectLst/>
                <a:latin typeface="Calibri" panose="020F0502020204030204" pitchFamily="34" charset="0"/>
              </a:rPr>
              <a:t> </a:t>
            </a:r>
          </a:p>
          <a:p>
            <a:endParaRPr lang="en-GB" dirty="0"/>
          </a:p>
        </p:txBody>
      </p:sp>
      <p:pic>
        <p:nvPicPr>
          <p:cNvPr id="4" name="Picture 3">
            <a:extLst>
              <a:ext uri="{FF2B5EF4-FFF2-40B4-BE49-F238E27FC236}">
                <a16:creationId xmlns:a16="http://schemas.microsoft.com/office/drawing/2014/main" id="{F4977427-AA02-365E-BAFA-EEA112E9EB4B}"/>
              </a:ext>
            </a:extLst>
          </p:cNvPr>
          <p:cNvPicPr>
            <a:picLocks noChangeAspect="1"/>
          </p:cNvPicPr>
          <p:nvPr/>
        </p:nvPicPr>
        <p:blipFill>
          <a:blip r:embed="rId2"/>
          <a:stretch>
            <a:fillRect/>
          </a:stretch>
        </p:blipFill>
        <p:spPr>
          <a:xfrm>
            <a:off x="237424" y="79168"/>
            <a:ext cx="3816427" cy="926672"/>
          </a:xfrm>
          <a:prstGeom prst="rect">
            <a:avLst/>
          </a:prstGeom>
        </p:spPr>
      </p:pic>
      <p:pic>
        <p:nvPicPr>
          <p:cNvPr id="5" name="Picture 4">
            <a:extLst>
              <a:ext uri="{FF2B5EF4-FFF2-40B4-BE49-F238E27FC236}">
                <a16:creationId xmlns:a16="http://schemas.microsoft.com/office/drawing/2014/main" id="{B399D67E-7D36-0D5E-22BE-A1F66717A405}"/>
              </a:ext>
            </a:extLst>
          </p:cNvPr>
          <p:cNvPicPr>
            <a:picLocks noChangeAspect="1"/>
          </p:cNvPicPr>
          <p:nvPr/>
        </p:nvPicPr>
        <p:blipFill>
          <a:blip r:embed="rId2"/>
          <a:stretch>
            <a:fillRect/>
          </a:stretch>
        </p:blipFill>
        <p:spPr>
          <a:xfrm>
            <a:off x="8031652" y="145602"/>
            <a:ext cx="3816427" cy="926672"/>
          </a:xfrm>
          <a:prstGeom prst="rect">
            <a:avLst/>
          </a:prstGeom>
        </p:spPr>
      </p:pic>
    </p:spTree>
    <p:extLst>
      <p:ext uri="{BB962C8B-B14F-4D97-AF65-F5344CB8AC3E}">
        <p14:creationId xmlns:p14="http://schemas.microsoft.com/office/powerpoint/2010/main" val="3172226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282D-DAD9-82F5-FB82-56FD74E17A69}"/>
              </a:ext>
            </a:extLst>
          </p:cNvPr>
          <p:cNvSpPr>
            <a:spLocks noGrp="1"/>
          </p:cNvSpPr>
          <p:nvPr>
            <p:ph type="title"/>
          </p:nvPr>
        </p:nvSpPr>
        <p:spPr/>
        <p:txBody>
          <a:bodyPr>
            <a:normAutofit/>
          </a:bodyPr>
          <a:lstStyle/>
          <a:p>
            <a:pPr algn="ctr"/>
            <a:r>
              <a:rPr lang="en-GB" sz="5400" dirty="0">
                <a:solidFill>
                  <a:schemeClr val="tx1"/>
                </a:solidFill>
              </a:rPr>
              <a:t>        Register</a:t>
            </a:r>
          </a:p>
        </p:txBody>
      </p:sp>
      <p:sp>
        <p:nvSpPr>
          <p:cNvPr id="3" name="Content Placeholder 2">
            <a:extLst>
              <a:ext uri="{FF2B5EF4-FFF2-40B4-BE49-F238E27FC236}">
                <a16:creationId xmlns:a16="http://schemas.microsoft.com/office/drawing/2014/main" id="{869535F3-4363-7C1F-8EAA-9AA24700E2CD}"/>
              </a:ext>
            </a:extLst>
          </p:cNvPr>
          <p:cNvSpPr>
            <a:spLocks noGrp="1"/>
          </p:cNvSpPr>
          <p:nvPr>
            <p:ph idx="1"/>
          </p:nvPr>
        </p:nvSpPr>
        <p:spPr>
          <a:xfrm>
            <a:off x="677334" y="2160589"/>
            <a:ext cx="10507222" cy="3880773"/>
          </a:xfrm>
        </p:spPr>
        <p:txBody>
          <a:bodyPr/>
          <a:lstStyle/>
          <a:p>
            <a:pPr marL="0" marR="0" lvl="0" indent="0" algn="l" defTabSz="457200" rtl="0" eaLnBrk="1" fontAlgn="auto" latinLnBrk="0" hangingPunct="1">
              <a:lnSpc>
                <a:spcPct val="100000"/>
              </a:lnSpc>
              <a:spcBef>
                <a:spcPct val="20000"/>
              </a:spcBef>
              <a:spcAft>
                <a:spcPts val="600"/>
              </a:spcAft>
              <a:buClr>
                <a:srgbClr val="903163"/>
              </a:buClr>
              <a:buSzPct val="92000"/>
              <a:buNone/>
              <a:tabLst/>
              <a:defRPr/>
            </a:pPr>
            <a:r>
              <a:rPr kumimoji="0" lang="en-GB" sz="3200" b="0" i="0" u="none" strike="noStrike" kern="1200" cap="none" spc="0" normalizeH="0" baseline="0" noProof="0" dirty="0">
                <a:ln>
                  <a:noFill/>
                </a:ln>
                <a:solidFill>
                  <a:srgbClr val="3D3D3D"/>
                </a:solidFill>
                <a:effectLst/>
                <a:uLnTx/>
                <a:uFillTx/>
                <a:latin typeface="Gill Sans MT" panose="020B0502020104020203"/>
                <a:ea typeface="+mn-ea"/>
                <a:cs typeface="+mn-cs"/>
              </a:rPr>
              <a:t>Individually greeted using Makaton sign language</a:t>
            </a:r>
          </a:p>
          <a:p>
            <a:pPr marL="0" marR="0" lvl="0" indent="0" algn="l" defTabSz="457200" rtl="0" eaLnBrk="1" fontAlgn="auto" latinLnBrk="0" hangingPunct="1">
              <a:lnSpc>
                <a:spcPct val="100000"/>
              </a:lnSpc>
              <a:spcBef>
                <a:spcPct val="20000"/>
              </a:spcBef>
              <a:spcAft>
                <a:spcPts val="600"/>
              </a:spcAft>
              <a:buClr>
                <a:srgbClr val="903163"/>
              </a:buClr>
              <a:buSzPct val="92000"/>
              <a:buNone/>
              <a:tabLst/>
              <a:defRPr/>
            </a:pPr>
            <a:r>
              <a:rPr kumimoji="0" lang="en-GB" sz="3200" b="0" i="0" u="none" strike="noStrike" kern="1200" cap="none" spc="0" normalizeH="0" baseline="0" noProof="0" dirty="0">
                <a:ln>
                  <a:noFill/>
                </a:ln>
                <a:solidFill>
                  <a:srgbClr val="3D3D3D"/>
                </a:solidFill>
                <a:effectLst/>
                <a:uLnTx/>
                <a:uFillTx/>
                <a:latin typeface="Gill Sans MT" panose="020B0502020104020203"/>
                <a:ea typeface="+mn-ea"/>
                <a:cs typeface="+mn-cs"/>
              </a:rPr>
              <a:t>Visual timetable, date, weather</a:t>
            </a:r>
          </a:p>
          <a:p>
            <a:pPr marL="0" marR="0" lvl="0" indent="0" algn="l" defTabSz="457200" rtl="0" eaLnBrk="1" fontAlgn="auto" latinLnBrk="0" hangingPunct="1">
              <a:lnSpc>
                <a:spcPct val="100000"/>
              </a:lnSpc>
              <a:spcBef>
                <a:spcPct val="20000"/>
              </a:spcBef>
              <a:spcAft>
                <a:spcPts val="600"/>
              </a:spcAft>
              <a:buClr>
                <a:srgbClr val="903163"/>
              </a:buClr>
              <a:buSzPct val="92000"/>
              <a:buNone/>
              <a:tabLst/>
              <a:defRPr/>
            </a:pPr>
            <a:r>
              <a:rPr kumimoji="0" lang="en-GB" sz="3200" b="0" i="0" u="none" strike="noStrike" kern="1200" cap="none" spc="0" normalizeH="0" baseline="0" noProof="0" dirty="0">
                <a:ln>
                  <a:noFill/>
                </a:ln>
                <a:solidFill>
                  <a:srgbClr val="3D3D3D"/>
                </a:solidFill>
                <a:effectLst/>
                <a:uLnTx/>
                <a:uFillTx/>
                <a:latin typeface="Gill Sans MT" panose="020B0502020104020203"/>
                <a:ea typeface="+mn-ea"/>
                <a:cs typeface="+mn-cs"/>
              </a:rPr>
              <a:t>Star of the day</a:t>
            </a:r>
            <a:endParaRPr lang="en-GB" dirty="0"/>
          </a:p>
        </p:txBody>
      </p:sp>
      <p:pic>
        <p:nvPicPr>
          <p:cNvPr id="4" name="Picture 3">
            <a:extLst>
              <a:ext uri="{FF2B5EF4-FFF2-40B4-BE49-F238E27FC236}">
                <a16:creationId xmlns:a16="http://schemas.microsoft.com/office/drawing/2014/main" id="{8031EFDB-F7E2-9271-3EFD-7109310A8C5A}"/>
              </a:ext>
            </a:extLst>
          </p:cNvPr>
          <p:cNvPicPr>
            <a:picLocks noChangeAspect="1"/>
          </p:cNvPicPr>
          <p:nvPr/>
        </p:nvPicPr>
        <p:blipFill>
          <a:blip r:embed="rId2"/>
          <a:stretch>
            <a:fillRect/>
          </a:stretch>
        </p:blipFill>
        <p:spPr>
          <a:xfrm>
            <a:off x="7325454" y="3162322"/>
            <a:ext cx="3859102" cy="3109229"/>
          </a:xfrm>
          <a:prstGeom prst="rect">
            <a:avLst/>
          </a:prstGeom>
        </p:spPr>
      </p:pic>
      <p:pic>
        <p:nvPicPr>
          <p:cNvPr id="5" name="Picture 4">
            <a:extLst>
              <a:ext uri="{FF2B5EF4-FFF2-40B4-BE49-F238E27FC236}">
                <a16:creationId xmlns:a16="http://schemas.microsoft.com/office/drawing/2014/main" id="{10806518-6F00-EEA5-5C9C-0D4D71C417D3}"/>
              </a:ext>
            </a:extLst>
          </p:cNvPr>
          <p:cNvPicPr>
            <a:picLocks noChangeAspect="1"/>
          </p:cNvPicPr>
          <p:nvPr/>
        </p:nvPicPr>
        <p:blipFill>
          <a:blip r:embed="rId3"/>
          <a:stretch>
            <a:fillRect/>
          </a:stretch>
        </p:blipFill>
        <p:spPr>
          <a:xfrm>
            <a:off x="0" y="149312"/>
            <a:ext cx="3816427" cy="920576"/>
          </a:xfrm>
          <a:prstGeom prst="rect">
            <a:avLst/>
          </a:prstGeom>
        </p:spPr>
      </p:pic>
      <p:pic>
        <p:nvPicPr>
          <p:cNvPr id="6" name="Picture 5">
            <a:extLst>
              <a:ext uri="{FF2B5EF4-FFF2-40B4-BE49-F238E27FC236}">
                <a16:creationId xmlns:a16="http://schemas.microsoft.com/office/drawing/2014/main" id="{FDAD07D2-7B7A-BA69-6725-8D0C210013A0}"/>
              </a:ext>
            </a:extLst>
          </p:cNvPr>
          <p:cNvPicPr>
            <a:picLocks noChangeAspect="1"/>
          </p:cNvPicPr>
          <p:nvPr/>
        </p:nvPicPr>
        <p:blipFill>
          <a:blip r:embed="rId3"/>
          <a:stretch>
            <a:fillRect/>
          </a:stretch>
        </p:blipFill>
        <p:spPr>
          <a:xfrm>
            <a:off x="8043122" y="34218"/>
            <a:ext cx="3816427" cy="920576"/>
          </a:xfrm>
          <a:prstGeom prst="rect">
            <a:avLst/>
          </a:prstGeom>
        </p:spPr>
      </p:pic>
    </p:spTree>
    <p:extLst>
      <p:ext uri="{BB962C8B-B14F-4D97-AF65-F5344CB8AC3E}">
        <p14:creationId xmlns:p14="http://schemas.microsoft.com/office/powerpoint/2010/main" val="1241634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75BD-C072-A053-C124-742523118990}"/>
              </a:ext>
            </a:extLst>
          </p:cNvPr>
          <p:cNvSpPr>
            <a:spLocks noGrp="1"/>
          </p:cNvSpPr>
          <p:nvPr>
            <p:ph type="title"/>
          </p:nvPr>
        </p:nvSpPr>
        <p:spPr>
          <a:xfrm>
            <a:off x="677334" y="609600"/>
            <a:ext cx="10786354" cy="1320800"/>
          </a:xfrm>
        </p:spPr>
        <p:txBody>
          <a:bodyPr/>
          <a:lstStyle/>
          <a:p>
            <a:pPr algn="ctr"/>
            <a:r>
              <a:rPr lang="en-US" b="1" dirty="0">
                <a:solidFill>
                  <a:schemeClr val="tx1"/>
                </a:solidFill>
              </a:rPr>
              <a:t>A Day in Reception Class</a:t>
            </a:r>
            <a:endParaRPr lang="en-GB" b="1" dirty="0">
              <a:solidFill>
                <a:schemeClr val="tx1"/>
              </a:solidFill>
            </a:endParaRPr>
          </a:p>
        </p:txBody>
      </p:sp>
      <p:pic>
        <p:nvPicPr>
          <p:cNvPr id="9" name="Picture 8">
            <a:extLst>
              <a:ext uri="{FF2B5EF4-FFF2-40B4-BE49-F238E27FC236}">
                <a16:creationId xmlns:a16="http://schemas.microsoft.com/office/drawing/2014/main" id="{B6D1DAD7-17A7-5245-A6D0-39F4FAB8F49A}"/>
              </a:ext>
            </a:extLst>
          </p:cNvPr>
          <p:cNvPicPr>
            <a:picLocks noChangeAspect="1"/>
          </p:cNvPicPr>
          <p:nvPr/>
        </p:nvPicPr>
        <p:blipFill>
          <a:blip r:embed="rId2"/>
          <a:stretch>
            <a:fillRect/>
          </a:stretch>
        </p:blipFill>
        <p:spPr>
          <a:xfrm>
            <a:off x="1794186" y="1431241"/>
            <a:ext cx="8603628" cy="4973240"/>
          </a:xfrm>
          <a:prstGeom prst="rect">
            <a:avLst/>
          </a:prstGeom>
        </p:spPr>
      </p:pic>
      <p:pic>
        <p:nvPicPr>
          <p:cNvPr id="10" name="Picture 9">
            <a:extLst>
              <a:ext uri="{FF2B5EF4-FFF2-40B4-BE49-F238E27FC236}">
                <a16:creationId xmlns:a16="http://schemas.microsoft.com/office/drawing/2014/main" id="{BC6F5338-AB7E-86B4-E000-FFE2874FBE8B}"/>
              </a:ext>
            </a:extLst>
          </p:cNvPr>
          <p:cNvPicPr>
            <a:picLocks noChangeAspect="1"/>
          </p:cNvPicPr>
          <p:nvPr/>
        </p:nvPicPr>
        <p:blipFill>
          <a:blip r:embed="rId3"/>
          <a:stretch>
            <a:fillRect/>
          </a:stretch>
        </p:blipFill>
        <p:spPr>
          <a:xfrm>
            <a:off x="87424" y="99845"/>
            <a:ext cx="3816427" cy="920576"/>
          </a:xfrm>
          <a:prstGeom prst="rect">
            <a:avLst/>
          </a:prstGeom>
        </p:spPr>
      </p:pic>
      <p:pic>
        <p:nvPicPr>
          <p:cNvPr id="11" name="Picture 10">
            <a:extLst>
              <a:ext uri="{FF2B5EF4-FFF2-40B4-BE49-F238E27FC236}">
                <a16:creationId xmlns:a16="http://schemas.microsoft.com/office/drawing/2014/main" id="{BD411E67-4284-DAFA-A9C6-4DF2746732BF}"/>
              </a:ext>
            </a:extLst>
          </p:cNvPr>
          <p:cNvPicPr>
            <a:picLocks noChangeAspect="1"/>
          </p:cNvPicPr>
          <p:nvPr/>
        </p:nvPicPr>
        <p:blipFill>
          <a:blip r:embed="rId3"/>
          <a:stretch>
            <a:fillRect/>
          </a:stretch>
        </p:blipFill>
        <p:spPr>
          <a:xfrm>
            <a:off x="8066767" y="99845"/>
            <a:ext cx="3816427" cy="920576"/>
          </a:xfrm>
          <a:prstGeom prst="rect">
            <a:avLst/>
          </a:prstGeom>
        </p:spPr>
      </p:pic>
      <p:pic>
        <p:nvPicPr>
          <p:cNvPr id="2049" name="Picture 1">
            <a:extLst>
              <a:ext uri="{FF2B5EF4-FFF2-40B4-BE49-F238E27FC236}">
                <a16:creationId xmlns:a16="http://schemas.microsoft.com/office/drawing/2014/main" id="{89781D25-1026-DDA6-BD57-92E0E0EFB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2300" cy="62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1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AE56E-E8D4-42CB-B84A-79632873A336}"/>
              </a:ext>
            </a:extLst>
          </p:cNvPr>
          <p:cNvSpPr>
            <a:spLocks noGrp="1"/>
          </p:cNvSpPr>
          <p:nvPr>
            <p:ph type="title"/>
          </p:nvPr>
        </p:nvSpPr>
        <p:spPr>
          <a:xfrm>
            <a:off x="677334" y="609600"/>
            <a:ext cx="11026986" cy="1320800"/>
          </a:xfrm>
        </p:spPr>
        <p:txBody>
          <a:bodyPr/>
          <a:lstStyle/>
          <a:p>
            <a:pPr algn="ctr"/>
            <a:r>
              <a:rPr lang="en-GB" b="1" dirty="0">
                <a:solidFill>
                  <a:schemeClr val="tx1"/>
                </a:solidFill>
              </a:rPr>
              <a:t>Collective Worship</a:t>
            </a:r>
          </a:p>
        </p:txBody>
      </p:sp>
      <p:sp>
        <p:nvSpPr>
          <p:cNvPr id="3" name="Content Placeholder 2">
            <a:extLst>
              <a:ext uri="{FF2B5EF4-FFF2-40B4-BE49-F238E27FC236}">
                <a16:creationId xmlns:a16="http://schemas.microsoft.com/office/drawing/2014/main" id="{4A7C949A-072C-73BB-EF8E-6990E4100006}"/>
              </a:ext>
            </a:extLst>
          </p:cNvPr>
          <p:cNvSpPr>
            <a:spLocks noGrp="1"/>
          </p:cNvSpPr>
          <p:nvPr>
            <p:ph idx="1"/>
          </p:nvPr>
        </p:nvSpPr>
        <p:spPr>
          <a:xfrm>
            <a:off x="770020" y="1309037"/>
            <a:ext cx="10520414" cy="4732326"/>
          </a:xfrm>
        </p:spPr>
        <p:txBody>
          <a:bodyPr/>
          <a:lstStyle/>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Every morning at 10.30 (Reception children will attend with the whole school after half term)</a:t>
            </a:r>
            <a:endParaRPr kumimoji="0" lang="en-GB" sz="2800" b="1"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lang="en-GB" sz="2800" dirty="0">
                <a:solidFill>
                  <a:srgbClr val="3D3D3D"/>
                </a:solidFill>
                <a:latin typeface="Gill Sans MT" panose="020B0502020104020203"/>
              </a:rPr>
              <a:t>Liturgy (Lighting the candle, Psalm, The Grace, The Lord’s Prayer)</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Led by teachers and </a:t>
            </a:r>
            <a:r>
              <a:rPr lang="en-GB" sz="2800" dirty="0">
                <a:solidFill>
                  <a:srgbClr val="3D3D3D"/>
                </a:solidFill>
                <a:latin typeface="Gill Sans MT" panose="020B0502020104020203"/>
              </a:rPr>
              <a:t>clergy (Revd Len, Father Paul)</a:t>
            </a:r>
            <a:endPar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Favourite worship songs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Saddleback Kids animations</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rPr>
              <a:t>Certificates (Friday)</a:t>
            </a:r>
          </a:p>
          <a:p>
            <a:pPr marL="306000" marR="0" lvl="0" indent="-306000" algn="l" defTabSz="457200" rtl="0" eaLnBrk="1" fontAlgn="auto" latinLnBrk="0" hangingPunct="1">
              <a:lnSpc>
                <a:spcPct val="100000"/>
              </a:lnSpc>
              <a:spcBef>
                <a:spcPct val="20000"/>
              </a:spcBef>
              <a:spcAft>
                <a:spcPts val="600"/>
              </a:spcAft>
              <a:buClr>
                <a:srgbClr val="903163"/>
              </a:buClr>
              <a:buSzPct val="92000"/>
              <a:buFont typeface="Wingdings 2" panose="05020102010507070707" pitchFamily="18" charset="2"/>
              <a:buChar char=""/>
              <a:tabLst/>
              <a:defRPr/>
            </a:pPr>
            <a:r>
              <a:rPr lang="en-GB" sz="2800" dirty="0">
                <a:solidFill>
                  <a:srgbClr val="3D3D3D"/>
                </a:solidFill>
                <a:latin typeface="Gill Sans MT" panose="020B0502020104020203"/>
              </a:rPr>
              <a:t>Lunchtime and end of day prayers</a:t>
            </a:r>
            <a:endParaRPr kumimoji="0" lang="en-GB" sz="28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endParaRPr lang="en-GB" dirty="0"/>
          </a:p>
        </p:txBody>
      </p:sp>
      <p:pic>
        <p:nvPicPr>
          <p:cNvPr id="4" name="Picture 3">
            <a:extLst>
              <a:ext uri="{FF2B5EF4-FFF2-40B4-BE49-F238E27FC236}">
                <a16:creationId xmlns:a16="http://schemas.microsoft.com/office/drawing/2014/main" id="{3020D20F-B897-14F8-44EC-7AD456AF3FF6}"/>
              </a:ext>
            </a:extLst>
          </p:cNvPr>
          <p:cNvPicPr>
            <a:picLocks noChangeAspect="1"/>
          </p:cNvPicPr>
          <p:nvPr/>
        </p:nvPicPr>
        <p:blipFill>
          <a:blip r:embed="rId2"/>
          <a:stretch>
            <a:fillRect/>
          </a:stretch>
        </p:blipFill>
        <p:spPr>
          <a:xfrm>
            <a:off x="8751830" y="3352794"/>
            <a:ext cx="2292295" cy="2688569"/>
          </a:xfrm>
          <a:prstGeom prst="rect">
            <a:avLst/>
          </a:prstGeom>
        </p:spPr>
      </p:pic>
      <p:pic>
        <p:nvPicPr>
          <p:cNvPr id="5" name="Picture 4">
            <a:extLst>
              <a:ext uri="{FF2B5EF4-FFF2-40B4-BE49-F238E27FC236}">
                <a16:creationId xmlns:a16="http://schemas.microsoft.com/office/drawing/2014/main" id="{7FE464C4-288A-77A4-FDC3-AF5EF59D4171}"/>
              </a:ext>
            </a:extLst>
          </p:cNvPr>
          <p:cNvPicPr>
            <a:picLocks noChangeAspect="1"/>
          </p:cNvPicPr>
          <p:nvPr/>
        </p:nvPicPr>
        <p:blipFill>
          <a:blip r:embed="rId3"/>
          <a:stretch>
            <a:fillRect/>
          </a:stretch>
        </p:blipFill>
        <p:spPr>
          <a:xfrm>
            <a:off x="106675" y="232090"/>
            <a:ext cx="3816427" cy="926672"/>
          </a:xfrm>
          <a:prstGeom prst="rect">
            <a:avLst/>
          </a:prstGeom>
        </p:spPr>
      </p:pic>
      <p:pic>
        <p:nvPicPr>
          <p:cNvPr id="6" name="Picture 5">
            <a:extLst>
              <a:ext uri="{FF2B5EF4-FFF2-40B4-BE49-F238E27FC236}">
                <a16:creationId xmlns:a16="http://schemas.microsoft.com/office/drawing/2014/main" id="{9A6BF5DC-8344-41E0-0048-FBBEF86B0464}"/>
              </a:ext>
            </a:extLst>
          </p:cNvPr>
          <p:cNvPicPr>
            <a:picLocks noChangeAspect="1"/>
          </p:cNvPicPr>
          <p:nvPr/>
        </p:nvPicPr>
        <p:blipFill>
          <a:blip r:embed="rId3"/>
          <a:stretch>
            <a:fillRect/>
          </a:stretch>
        </p:blipFill>
        <p:spPr>
          <a:xfrm>
            <a:off x="7989763" y="193610"/>
            <a:ext cx="3816427" cy="926672"/>
          </a:xfrm>
          <a:prstGeom prst="rect">
            <a:avLst/>
          </a:prstGeom>
        </p:spPr>
      </p:pic>
    </p:spTree>
    <p:extLst>
      <p:ext uri="{BB962C8B-B14F-4D97-AF65-F5344CB8AC3E}">
        <p14:creationId xmlns:p14="http://schemas.microsoft.com/office/powerpoint/2010/main" val="3296074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45FB-149B-15A1-8E88-DFC6CF4EB687}"/>
              </a:ext>
            </a:extLst>
          </p:cNvPr>
          <p:cNvSpPr>
            <a:spLocks noGrp="1"/>
          </p:cNvSpPr>
          <p:nvPr>
            <p:ph type="title"/>
          </p:nvPr>
        </p:nvSpPr>
        <p:spPr>
          <a:xfrm>
            <a:off x="677333" y="609600"/>
            <a:ext cx="11113613" cy="1320800"/>
          </a:xfrm>
        </p:spPr>
        <p:txBody>
          <a:bodyPr/>
          <a:lstStyle/>
          <a:p>
            <a:pPr algn="ctr"/>
            <a:r>
              <a:rPr lang="en-GB" b="1" dirty="0">
                <a:solidFill>
                  <a:schemeClr val="tx1"/>
                </a:solidFill>
              </a:rPr>
              <a:t>Lunchtime</a:t>
            </a:r>
          </a:p>
        </p:txBody>
      </p:sp>
      <p:sp>
        <p:nvSpPr>
          <p:cNvPr id="3" name="Content Placeholder 2">
            <a:extLst>
              <a:ext uri="{FF2B5EF4-FFF2-40B4-BE49-F238E27FC236}">
                <a16:creationId xmlns:a16="http://schemas.microsoft.com/office/drawing/2014/main" id="{3097FF9B-9858-1DAB-98FA-A6F58192F741}"/>
              </a:ext>
            </a:extLst>
          </p:cNvPr>
          <p:cNvSpPr>
            <a:spLocks noGrp="1"/>
          </p:cNvSpPr>
          <p:nvPr>
            <p:ph idx="1"/>
          </p:nvPr>
        </p:nvSpPr>
        <p:spPr>
          <a:xfrm>
            <a:off x="677334" y="1386039"/>
            <a:ext cx="11113612" cy="4655324"/>
          </a:xfrm>
        </p:spPr>
        <p:txBody>
          <a:bodyPr/>
          <a:lstStyle/>
          <a:p>
            <a:r>
              <a:rPr lang="en-GB" sz="2400" dirty="0">
                <a:latin typeface="Gill Sans MT" panose="020B0502020104020203" pitchFamily="34" charset="0"/>
              </a:rPr>
              <a:t>Children go to the hall for their lunch. The class is looked after by Mrs Kendall, the class TA who will feedback to the class teacher any incidents or successes with eating at lunchtime. The children are encouraged to use their knives and forks and try new foods.</a:t>
            </a:r>
          </a:p>
          <a:p>
            <a:endParaRPr lang="en-GB" sz="2400" dirty="0">
              <a:latin typeface="Gill Sans MT" panose="020B0502020104020203" pitchFamily="34" charset="0"/>
            </a:endParaRPr>
          </a:p>
          <a:p>
            <a:r>
              <a:rPr lang="en-GB" sz="2400" dirty="0">
                <a:latin typeface="Gill Sans MT" panose="020B0502020104020203" pitchFamily="34" charset="0"/>
              </a:rPr>
              <a:t>After their lunch the children are brought outside to play in the playground and depending on the weather they can go on the climbing wall, trim trail or field. This is a really lovely time for the children as they get to see all the school together and spend time. </a:t>
            </a:r>
          </a:p>
          <a:p>
            <a:endParaRPr lang="en-GB" sz="2400" dirty="0">
              <a:latin typeface="Gill Sans MT" panose="020B0502020104020203" pitchFamily="34" charset="0"/>
            </a:endParaRPr>
          </a:p>
          <a:p>
            <a:r>
              <a:rPr lang="en-GB" sz="2400" dirty="0">
                <a:latin typeface="Gill Sans MT" panose="020B0502020104020203" pitchFamily="34" charset="0"/>
              </a:rPr>
              <a:t>Menus can be found on the school website.</a:t>
            </a:r>
          </a:p>
          <a:p>
            <a:endParaRPr lang="en-GB" dirty="0"/>
          </a:p>
        </p:txBody>
      </p:sp>
      <p:pic>
        <p:nvPicPr>
          <p:cNvPr id="4" name="Picture 3">
            <a:extLst>
              <a:ext uri="{FF2B5EF4-FFF2-40B4-BE49-F238E27FC236}">
                <a16:creationId xmlns:a16="http://schemas.microsoft.com/office/drawing/2014/main" id="{6651C4CE-6451-ACCC-6545-B401D73A6F32}"/>
              </a:ext>
            </a:extLst>
          </p:cNvPr>
          <p:cNvPicPr>
            <a:picLocks noChangeAspect="1"/>
          </p:cNvPicPr>
          <p:nvPr/>
        </p:nvPicPr>
        <p:blipFill>
          <a:blip r:embed="rId2"/>
          <a:stretch>
            <a:fillRect/>
          </a:stretch>
        </p:blipFill>
        <p:spPr>
          <a:xfrm>
            <a:off x="174051" y="146264"/>
            <a:ext cx="3816427" cy="926672"/>
          </a:xfrm>
          <a:prstGeom prst="rect">
            <a:avLst/>
          </a:prstGeom>
        </p:spPr>
      </p:pic>
      <p:pic>
        <p:nvPicPr>
          <p:cNvPr id="5" name="Picture 4">
            <a:extLst>
              <a:ext uri="{FF2B5EF4-FFF2-40B4-BE49-F238E27FC236}">
                <a16:creationId xmlns:a16="http://schemas.microsoft.com/office/drawing/2014/main" id="{DF816681-A96F-0E1F-96A5-109984E654CC}"/>
              </a:ext>
            </a:extLst>
          </p:cNvPr>
          <p:cNvPicPr>
            <a:picLocks noChangeAspect="1"/>
          </p:cNvPicPr>
          <p:nvPr/>
        </p:nvPicPr>
        <p:blipFill>
          <a:blip r:embed="rId2"/>
          <a:stretch>
            <a:fillRect/>
          </a:stretch>
        </p:blipFill>
        <p:spPr>
          <a:xfrm>
            <a:off x="8048586" y="71148"/>
            <a:ext cx="3816427" cy="926672"/>
          </a:xfrm>
          <a:prstGeom prst="rect">
            <a:avLst/>
          </a:prstGeom>
        </p:spPr>
      </p:pic>
    </p:spTree>
    <p:extLst>
      <p:ext uri="{BB962C8B-B14F-4D97-AF65-F5344CB8AC3E}">
        <p14:creationId xmlns:p14="http://schemas.microsoft.com/office/powerpoint/2010/main" val="2267341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Isosceles Triangle 13">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7"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Isosceles Triangle 17">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B73725F-9C58-E5B7-D4EF-B1EA5BC4DD59}"/>
              </a:ext>
            </a:extLst>
          </p:cNvPr>
          <p:cNvPicPr>
            <a:picLocks noGrp="1" noChangeAspect="1"/>
          </p:cNvPicPr>
          <p:nvPr>
            <p:ph idx="1"/>
          </p:nvPr>
        </p:nvPicPr>
        <p:blipFill>
          <a:blip r:embed="rId2"/>
          <a:stretch>
            <a:fillRect/>
          </a:stretch>
        </p:blipFill>
        <p:spPr>
          <a:xfrm>
            <a:off x="925745" y="2472161"/>
            <a:ext cx="10567262" cy="2175933"/>
          </a:xfrm>
          <a:prstGeom prst="rect">
            <a:avLst/>
          </a:prstGeom>
        </p:spPr>
      </p:pic>
      <p:sp>
        <p:nvSpPr>
          <p:cNvPr id="5" name="TextBox 4">
            <a:extLst>
              <a:ext uri="{FF2B5EF4-FFF2-40B4-BE49-F238E27FC236}">
                <a16:creationId xmlns:a16="http://schemas.microsoft.com/office/drawing/2014/main" id="{9341DA4E-72E3-DDFC-A015-2ACF3928277E}"/>
              </a:ext>
            </a:extLst>
          </p:cNvPr>
          <p:cNvSpPr txBox="1"/>
          <p:nvPr/>
        </p:nvSpPr>
        <p:spPr>
          <a:xfrm>
            <a:off x="2271562" y="1222408"/>
            <a:ext cx="7796463" cy="707886"/>
          </a:xfrm>
          <a:prstGeom prst="rect">
            <a:avLst/>
          </a:prstGeom>
          <a:noFill/>
        </p:spPr>
        <p:txBody>
          <a:bodyPr wrap="square" rtlCol="0">
            <a:spAutoFit/>
          </a:bodyPr>
          <a:lstStyle/>
          <a:p>
            <a:pPr algn="ctr"/>
            <a:r>
              <a:rPr lang="en-GB" sz="4000" dirty="0"/>
              <a:t>Groups</a:t>
            </a:r>
          </a:p>
        </p:txBody>
      </p:sp>
      <p:pic>
        <p:nvPicPr>
          <p:cNvPr id="6" name="Picture 5">
            <a:extLst>
              <a:ext uri="{FF2B5EF4-FFF2-40B4-BE49-F238E27FC236}">
                <a16:creationId xmlns:a16="http://schemas.microsoft.com/office/drawing/2014/main" id="{F46B19B9-7877-683C-2CDD-053D9B066960}"/>
              </a:ext>
            </a:extLst>
          </p:cNvPr>
          <p:cNvPicPr>
            <a:picLocks noChangeAspect="1"/>
          </p:cNvPicPr>
          <p:nvPr/>
        </p:nvPicPr>
        <p:blipFill>
          <a:blip r:embed="rId3"/>
          <a:stretch>
            <a:fillRect/>
          </a:stretch>
        </p:blipFill>
        <p:spPr>
          <a:xfrm>
            <a:off x="473964" y="549439"/>
            <a:ext cx="3816427" cy="926672"/>
          </a:xfrm>
          <a:prstGeom prst="rect">
            <a:avLst/>
          </a:prstGeom>
        </p:spPr>
      </p:pic>
      <p:pic>
        <p:nvPicPr>
          <p:cNvPr id="7" name="Picture 6">
            <a:extLst>
              <a:ext uri="{FF2B5EF4-FFF2-40B4-BE49-F238E27FC236}">
                <a16:creationId xmlns:a16="http://schemas.microsoft.com/office/drawing/2014/main" id="{B624690B-E73D-E1DE-507A-9F97EE9A77D7}"/>
              </a:ext>
            </a:extLst>
          </p:cNvPr>
          <p:cNvPicPr>
            <a:picLocks noChangeAspect="1"/>
          </p:cNvPicPr>
          <p:nvPr/>
        </p:nvPicPr>
        <p:blipFill>
          <a:blip r:embed="rId3"/>
          <a:stretch>
            <a:fillRect/>
          </a:stretch>
        </p:blipFill>
        <p:spPr>
          <a:xfrm>
            <a:off x="4539534" y="451655"/>
            <a:ext cx="3816427" cy="926672"/>
          </a:xfrm>
          <a:prstGeom prst="rect">
            <a:avLst/>
          </a:prstGeom>
        </p:spPr>
      </p:pic>
      <p:pic>
        <p:nvPicPr>
          <p:cNvPr id="8" name="Picture 7">
            <a:extLst>
              <a:ext uri="{FF2B5EF4-FFF2-40B4-BE49-F238E27FC236}">
                <a16:creationId xmlns:a16="http://schemas.microsoft.com/office/drawing/2014/main" id="{7DFD451E-9632-D5AA-8C56-3AF3D4769AC2}"/>
              </a:ext>
            </a:extLst>
          </p:cNvPr>
          <p:cNvPicPr>
            <a:picLocks noChangeAspect="1"/>
          </p:cNvPicPr>
          <p:nvPr/>
        </p:nvPicPr>
        <p:blipFill>
          <a:blip r:embed="rId3"/>
          <a:stretch>
            <a:fillRect/>
          </a:stretch>
        </p:blipFill>
        <p:spPr>
          <a:xfrm>
            <a:off x="8342873" y="422588"/>
            <a:ext cx="3816427" cy="926672"/>
          </a:xfrm>
          <a:prstGeom prst="rect">
            <a:avLst/>
          </a:prstGeom>
        </p:spPr>
      </p:pic>
    </p:spTree>
    <p:extLst>
      <p:ext uri="{BB962C8B-B14F-4D97-AF65-F5344CB8AC3E}">
        <p14:creationId xmlns:p14="http://schemas.microsoft.com/office/powerpoint/2010/main" val="374191618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534</TotalTime>
  <Words>3506</Words>
  <Application>Microsoft Office PowerPoint</Application>
  <PresentationFormat>Widescreen</PresentationFormat>
  <Paragraphs>307</Paragraphs>
  <Slides>40</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Arial</vt:lpstr>
      <vt:lpstr>Calibri</vt:lpstr>
      <vt:lpstr>Calibri Light</vt:lpstr>
      <vt:lpstr>Gill Sans MT</vt:lpstr>
      <vt:lpstr>Times New Roman</vt:lpstr>
      <vt:lpstr>Trebuchet MS</vt:lpstr>
      <vt:lpstr>Twinkl SemiBold</vt:lpstr>
      <vt:lpstr>Wingdings 2</vt:lpstr>
      <vt:lpstr>Wingdings 3</vt:lpstr>
      <vt:lpstr>Facet</vt:lpstr>
      <vt:lpstr>Office Theme</vt:lpstr>
      <vt:lpstr>Welcome to Reception 2023/24 </vt:lpstr>
      <vt:lpstr>PowerPoint Presentation</vt:lpstr>
      <vt:lpstr>Arrival</vt:lpstr>
      <vt:lpstr>Funky Finger Tables</vt:lpstr>
      <vt:lpstr>        Register</vt:lpstr>
      <vt:lpstr>A Day in Reception Class</vt:lpstr>
      <vt:lpstr>Collective Worship</vt:lpstr>
      <vt:lpstr>Lunchtime</vt:lpstr>
      <vt:lpstr>PowerPoint Presentation</vt:lpstr>
      <vt:lpstr>Topic Based Learning </vt:lpstr>
      <vt:lpstr>Free-flow</vt:lpstr>
      <vt:lpstr>Child Initiated Play (CIP)</vt:lpstr>
      <vt:lpstr>Early Learning Goals</vt:lpstr>
      <vt:lpstr>Personal, Social and Emotional Development </vt:lpstr>
      <vt:lpstr>Physical Development (P.E)</vt:lpstr>
      <vt:lpstr>Literacy</vt:lpstr>
      <vt:lpstr>Maths </vt:lpstr>
      <vt:lpstr>Maths </vt:lpstr>
      <vt:lpstr>Understanding the World</vt:lpstr>
      <vt:lpstr>Expressive Arts and Design </vt:lpstr>
      <vt:lpstr>R.E</vt:lpstr>
      <vt:lpstr>Phonics</vt:lpstr>
      <vt:lpstr>What is Phonics ?</vt:lpstr>
      <vt:lpstr>What is ELS ?</vt:lpstr>
      <vt:lpstr>How do we teach Phonics using ELS ?</vt:lpstr>
      <vt:lpstr>How do we teach Phonics using ELS ?</vt:lpstr>
      <vt:lpstr>Reading Books and Records</vt:lpstr>
      <vt:lpstr>Reading</vt:lpstr>
      <vt:lpstr>Decodable readers</vt:lpstr>
      <vt:lpstr>Introducing sound wallets</vt:lpstr>
      <vt:lpstr>Tapestry</vt:lpstr>
      <vt:lpstr>Contact Books </vt:lpstr>
      <vt:lpstr>Homework Newsletters </vt:lpstr>
      <vt:lpstr>PowerPoint Presentation</vt:lpstr>
      <vt:lpstr>End of the day</vt:lpstr>
      <vt:lpstr>Peter Rabbit</vt:lpstr>
      <vt:lpstr>Saints Teams </vt:lpstr>
      <vt:lpstr>Reception Baseline Assessment</vt:lpstr>
      <vt:lpstr>Things to note</vt:lpstr>
      <vt:lpstr>Diary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Reception</dc:title>
  <dc:creator>Toni Summers</dc:creator>
  <cp:lastModifiedBy>Katharine Brooks</cp:lastModifiedBy>
  <cp:revision>71</cp:revision>
  <cp:lastPrinted>2023-06-21T15:48:07Z</cp:lastPrinted>
  <dcterms:created xsi:type="dcterms:W3CDTF">2020-09-07T10:37:28Z</dcterms:created>
  <dcterms:modified xsi:type="dcterms:W3CDTF">2023-09-07T14:42:22Z</dcterms:modified>
</cp:coreProperties>
</file>