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12" r:id="rId4"/>
  </p:sldMasterIdLst>
  <p:notesMasterIdLst>
    <p:notesMasterId r:id="rId16"/>
  </p:notesMasterIdLst>
  <p:handoutMasterIdLst>
    <p:handoutMasterId r:id="rId17"/>
  </p:handoutMasterIdLst>
  <p:sldIdLst>
    <p:sldId id="262" r:id="rId5"/>
    <p:sldId id="261" r:id="rId6"/>
    <p:sldId id="268" r:id="rId7"/>
    <p:sldId id="272" r:id="rId8"/>
    <p:sldId id="265" r:id="rId9"/>
    <p:sldId id="273" r:id="rId10"/>
    <p:sldId id="275" r:id="rId11"/>
    <p:sldId id="270" r:id="rId12"/>
    <p:sldId id="271" r:id="rId13"/>
    <p:sldId id="274"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87"/>
  </p:normalViewPr>
  <p:slideViewPr>
    <p:cSldViewPr snapToGrid="0" snapToObjects="1">
      <p:cViewPr varScale="1">
        <p:scale>
          <a:sx n="113" d="100"/>
          <a:sy n="113" d="100"/>
        </p:scale>
        <p:origin x="486" y="102"/>
      </p:cViewPr>
      <p:guideLst/>
    </p:cSldViewPr>
  </p:slideViewPr>
  <p:notesTextViewPr>
    <p:cViewPr>
      <p:scale>
        <a:sx n="1" d="1"/>
        <a:sy n="1" d="1"/>
      </p:scale>
      <p:origin x="0" y="0"/>
    </p:cViewPr>
  </p:notesTextViewPr>
  <p:notesViewPr>
    <p:cSldViewPr snapToGrid="0" snapToObjects="1">
      <p:cViewPr varScale="1">
        <p:scale>
          <a:sx n="84" d="100"/>
          <a:sy n="84" d="100"/>
        </p:scale>
        <p:origin x="243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C40FD4-49E5-45F4-9F5F-D127674F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97B86CE-7533-4591-A533-3B285CBFB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42818B-C764-43FB-9100-6BE58FDE1954}" type="datetimeFigureOut">
              <a:rPr lang="en-US" smtClean="0"/>
              <a:t>4/24/2026</a:t>
            </a:fld>
            <a:endParaRPr lang="en-US" dirty="0"/>
          </a:p>
        </p:txBody>
      </p:sp>
      <p:sp>
        <p:nvSpPr>
          <p:cNvPr id="4" name="Footer Placeholder 3">
            <a:extLst>
              <a:ext uri="{FF2B5EF4-FFF2-40B4-BE49-F238E27FC236}">
                <a16:creationId xmlns:a16="http://schemas.microsoft.com/office/drawing/2014/main" id="{6697BB4A-C2FA-48DD-9F31-664DF2C9F7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540AB79-C081-43E8-B49C-BA9D38FCF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5F1E10-4074-4DC3-8E35-9146BD1FD828}" type="slidenum">
              <a:rPr lang="en-US" smtClean="0"/>
              <a:t>‹#›</a:t>
            </a:fld>
            <a:endParaRPr lang="en-US" dirty="0"/>
          </a:p>
        </p:txBody>
      </p:sp>
    </p:spTree>
    <p:extLst>
      <p:ext uri="{BB962C8B-B14F-4D97-AF65-F5344CB8AC3E}">
        <p14:creationId xmlns:p14="http://schemas.microsoft.com/office/powerpoint/2010/main" val="298881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BC4BE-0D73-E240-8B38-104FAC465A91}" type="datetimeFigureOut">
              <a:rPr lang="en-US" smtClean="0"/>
              <a:t>4/24/2026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C15C5-0688-5345-99FC-721E08AD15D5}" type="slidenum">
              <a:rPr lang="en-US" smtClean="0"/>
              <a:t>‹#›</a:t>
            </a:fld>
            <a:endParaRPr lang="en-US" dirty="0"/>
          </a:p>
        </p:txBody>
      </p:sp>
    </p:spTree>
    <p:extLst>
      <p:ext uri="{BB962C8B-B14F-4D97-AF65-F5344CB8AC3E}">
        <p14:creationId xmlns:p14="http://schemas.microsoft.com/office/powerpoint/2010/main" val="42768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a:t>
            </a:fld>
            <a:endParaRPr lang="en-US" dirty="0"/>
          </a:p>
        </p:txBody>
      </p:sp>
    </p:spTree>
    <p:extLst>
      <p:ext uri="{BB962C8B-B14F-4D97-AF65-F5344CB8AC3E}">
        <p14:creationId xmlns:p14="http://schemas.microsoft.com/office/powerpoint/2010/main" val="312103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2</a:t>
            </a:fld>
            <a:endParaRPr lang="en-US" dirty="0"/>
          </a:p>
        </p:txBody>
      </p:sp>
    </p:spTree>
    <p:extLst>
      <p:ext uri="{BB962C8B-B14F-4D97-AF65-F5344CB8AC3E}">
        <p14:creationId xmlns:p14="http://schemas.microsoft.com/office/powerpoint/2010/main" val="620627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3</a:t>
            </a:fld>
            <a:endParaRPr lang="en-US" dirty="0"/>
          </a:p>
        </p:txBody>
      </p:sp>
    </p:spTree>
    <p:extLst>
      <p:ext uri="{BB962C8B-B14F-4D97-AF65-F5344CB8AC3E}">
        <p14:creationId xmlns:p14="http://schemas.microsoft.com/office/powerpoint/2010/main" val="1669644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5</a:t>
            </a:fld>
            <a:endParaRPr lang="en-US" dirty="0"/>
          </a:p>
        </p:txBody>
      </p:sp>
    </p:spTree>
    <p:extLst>
      <p:ext uri="{BB962C8B-B14F-4D97-AF65-F5344CB8AC3E}">
        <p14:creationId xmlns:p14="http://schemas.microsoft.com/office/powerpoint/2010/main" val="1297207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8</a:t>
            </a:fld>
            <a:endParaRPr lang="en-US" dirty="0"/>
          </a:p>
        </p:txBody>
      </p:sp>
    </p:spTree>
    <p:extLst>
      <p:ext uri="{BB962C8B-B14F-4D97-AF65-F5344CB8AC3E}">
        <p14:creationId xmlns:p14="http://schemas.microsoft.com/office/powerpoint/2010/main" val="1132111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9</a:t>
            </a:fld>
            <a:endParaRPr lang="en-US" dirty="0"/>
          </a:p>
        </p:txBody>
      </p:sp>
    </p:spTree>
    <p:extLst>
      <p:ext uri="{BB962C8B-B14F-4D97-AF65-F5344CB8AC3E}">
        <p14:creationId xmlns:p14="http://schemas.microsoft.com/office/powerpoint/2010/main" val="176912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11</a:t>
            </a:fld>
            <a:endParaRPr lang="en-US" dirty="0"/>
          </a:p>
        </p:txBody>
      </p:sp>
    </p:spTree>
    <p:extLst>
      <p:ext uri="{BB962C8B-B14F-4D97-AF65-F5344CB8AC3E}">
        <p14:creationId xmlns:p14="http://schemas.microsoft.com/office/powerpoint/2010/main" val="277730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8801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002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4520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400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8416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5835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1363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8175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56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565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874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396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96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66389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197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1870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4/24/2026</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938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4/24/2026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9767075"/>
      </p:ext>
    </p:extLst>
  </p:cSld>
  <p:clrMap bg1="dk1" tx1="lt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3" descr="A picture containing abacus, object, small, little&#10;&#10;Description automatically generated">
            <a:extLst>
              <a:ext uri="{FF2B5EF4-FFF2-40B4-BE49-F238E27FC236}">
                <a16:creationId xmlns:a16="http://schemas.microsoft.com/office/drawing/2014/main" id="{41CEEA57-052A-4A78-A7B9-37FFC6C9E537}"/>
              </a:ext>
            </a:extLst>
          </p:cNvPr>
          <p:cNvPicPr>
            <a:picLocks noChangeAspect="1"/>
          </p:cNvPicPr>
          <p:nvPr/>
        </p:nvPicPr>
        <p:blipFill>
          <a:blip r:embed="rId4">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361124" y="0"/>
            <a:ext cx="11251756" cy="6857990"/>
          </a:xfrm>
        </p:spPr>
        <p:txBody>
          <a:bodyPr anchor="ctr">
            <a:noAutofit/>
          </a:bodyPr>
          <a:lstStyle/>
          <a:p>
            <a:pPr algn="l"/>
            <a:r>
              <a:rPr lang="en-US" sz="8000" b="1" dirty="0"/>
              <a:t>The Multiplication Tables Check</a:t>
            </a:r>
            <a:br>
              <a:rPr lang="en-US" sz="11700" b="1" dirty="0"/>
            </a:br>
            <a:r>
              <a:rPr lang="en-US" sz="11700" dirty="0">
                <a:solidFill>
                  <a:schemeClr val="tx1"/>
                </a:solidFill>
              </a:rPr>
              <a:t>(MTC)</a:t>
            </a:r>
            <a:endParaRPr lang="en-US" sz="11700" b="1" dirty="0"/>
          </a:p>
        </p:txBody>
      </p:sp>
      <p:pic>
        <p:nvPicPr>
          <p:cNvPr id="5" name="Picture 4">
            <a:extLst>
              <a:ext uri="{FF2B5EF4-FFF2-40B4-BE49-F238E27FC236}">
                <a16:creationId xmlns:a16="http://schemas.microsoft.com/office/drawing/2014/main" id="{C8121650-7FB1-4F40-8ADB-AC13CBDF9D7B}"/>
              </a:ext>
            </a:extLst>
          </p:cNvPr>
          <p:cNvPicPr>
            <a:picLocks noChangeAspect="1"/>
          </p:cNvPicPr>
          <p:nvPr/>
        </p:nvPicPr>
        <p:blipFill>
          <a:blip r:embed="rId5"/>
          <a:stretch>
            <a:fillRect/>
          </a:stretch>
        </p:blipFill>
        <p:spPr>
          <a:xfrm>
            <a:off x="8521130" y="2887133"/>
            <a:ext cx="2640287" cy="3750733"/>
          </a:xfrm>
          <a:prstGeom prst="rect">
            <a:avLst/>
          </a:prstGeom>
        </p:spPr>
      </p:pic>
    </p:spTree>
    <p:extLst>
      <p:ext uri="{BB962C8B-B14F-4D97-AF65-F5344CB8AC3E}">
        <p14:creationId xmlns:p14="http://schemas.microsoft.com/office/powerpoint/2010/main" val="814101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3A0F-36DE-4EE7-9CD3-FD0F3F9902C8}"/>
              </a:ext>
            </a:extLst>
          </p:cNvPr>
          <p:cNvSpPr>
            <a:spLocks noGrp="1"/>
          </p:cNvSpPr>
          <p:nvPr>
            <p:ph type="title"/>
          </p:nvPr>
        </p:nvSpPr>
        <p:spPr>
          <a:xfrm>
            <a:off x="677333" y="423333"/>
            <a:ext cx="10641011" cy="1905000"/>
          </a:xfrm>
        </p:spPr>
        <p:txBody>
          <a:bodyPr/>
          <a:lstStyle/>
          <a:p>
            <a:r>
              <a:rPr lang="en-US" dirty="0"/>
              <a:t>Will you receive results from your Child’s Test?</a:t>
            </a:r>
            <a:endParaRPr lang="en-GB" dirty="0"/>
          </a:p>
        </p:txBody>
      </p:sp>
      <p:sp>
        <p:nvSpPr>
          <p:cNvPr id="3" name="Content Placeholder 2">
            <a:extLst>
              <a:ext uri="{FF2B5EF4-FFF2-40B4-BE49-F238E27FC236}">
                <a16:creationId xmlns:a16="http://schemas.microsoft.com/office/drawing/2014/main" id="{72361E57-27C6-45B3-B407-D42F2B07BFA2}"/>
              </a:ext>
            </a:extLst>
          </p:cNvPr>
          <p:cNvSpPr>
            <a:spLocks noGrp="1"/>
          </p:cNvSpPr>
          <p:nvPr>
            <p:ph idx="1"/>
          </p:nvPr>
        </p:nvSpPr>
        <p:spPr>
          <a:xfrm>
            <a:off x="1259946" y="1392765"/>
            <a:ext cx="9905998" cy="3124201"/>
          </a:xfrm>
        </p:spPr>
        <p:txBody>
          <a:bodyPr/>
          <a:lstStyle/>
          <a:p>
            <a:r>
              <a:rPr lang="en-US" dirty="0"/>
              <a:t>Yes. I  will share your child’s score with you, as they would with all national curriculum assessments. There is no pass mark for the check.</a:t>
            </a:r>
          </a:p>
          <a:p>
            <a:endParaRPr lang="en-GB" dirty="0"/>
          </a:p>
        </p:txBody>
      </p:sp>
    </p:spTree>
    <p:extLst>
      <p:ext uri="{BB962C8B-B14F-4D97-AF65-F5344CB8AC3E}">
        <p14:creationId xmlns:p14="http://schemas.microsoft.com/office/powerpoint/2010/main" val="3220056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person, woman, girl, people&#10;&#10;Description automatically generated">
            <a:extLst>
              <a:ext uri="{FF2B5EF4-FFF2-40B4-BE49-F238E27FC236}">
                <a16:creationId xmlns:a16="http://schemas.microsoft.com/office/drawing/2014/main" id="{AFDAFAA9-6140-44CA-8C0B-62EA150CAC31}"/>
              </a:ext>
            </a:extLst>
          </p:cNvPr>
          <p:cNvPicPr>
            <a:picLocks noChangeAspect="1"/>
          </p:cNvPicPr>
          <p:nvPr/>
        </p:nvPicPr>
        <p:blipFill rotWithShape="1">
          <a:blip r:embed="rId4">
            <a:alphaModFix amt="20000"/>
          </a:blip>
          <a:srcRect t="19239" b="3136"/>
          <a:stretch/>
        </p:blipFill>
        <p:spPr>
          <a:xfrm>
            <a:off x="0" y="1"/>
            <a:ext cx="12192000" cy="6858000"/>
          </a:xfrm>
          <a:prstGeom prst="rect">
            <a:avLst/>
          </a:prstGeom>
        </p:spPr>
      </p:pic>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1751012" y="609601"/>
            <a:ext cx="8676222" cy="3200400"/>
          </a:xfrm>
        </p:spPr>
        <p:txBody>
          <a:bodyPr>
            <a:noAutofit/>
          </a:bodyPr>
          <a:lstStyle/>
          <a:p>
            <a:pPr algn="l"/>
            <a:r>
              <a:rPr lang="en-US" sz="11700" b="1" dirty="0"/>
              <a:t>Thank </a:t>
            </a:r>
            <a:br>
              <a:rPr lang="en-US" sz="11700" b="1" dirty="0"/>
            </a:br>
            <a:r>
              <a:rPr lang="en-US" sz="11700" b="1" dirty="0"/>
              <a:t>You</a:t>
            </a:r>
            <a:r>
              <a:rPr lang="en-US" sz="11700" dirty="0"/>
              <a:t> </a:t>
            </a:r>
            <a:endParaRPr lang="en-US" sz="11700" dirty="0">
              <a:solidFill>
                <a:schemeClr val="tx1"/>
              </a:solidFill>
            </a:endParaRPr>
          </a:p>
        </p:txBody>
      </p:sp>
      <p:sp>
        <p:nvSpPr>
          <p:cNvPr id="4" name="Subtitle 3">
            <a:extLst>
              <a:ext uri="{FF2B5EF4-FFF2-40B4-BE49-F238E27FC236}">
                <a16:creationId xmlns:a16="http://schemas.microsoft.com/office/drawing/2014/main" id="{D49C5163-C20C-4544-B7B1-4C17B8DBE161}"/>
              </a:ext>
            </a:extLst>
          </p:cNvPr>
          <p:cNvSpPr>
            <a:spLocks noGrp="1"/>
          </p:cNvSpPr>
          <p:nvPr>
            <p:ph type="subTitle" idx="1"/>
          </p:nvPr>
        </p:nvSpPr>
        <p:spPr>
          <a:xfrm>
            <a:off x="1751012" y="3886200"/>
            <a:ext cx="8676222" cy="1905000"/>
          </a:xfrm>
        </p:spPr>
        <p:txBody>
          <a:bodyPr>
            <a:normAutofit/>
          </a:bodyPr>
          <a:lstStyle/>
          <a:p>
            <a:pPr algn="l"/>
            <a:r>
              <a:rPr lang="en-US" sz="4400" dirty="0"/>
              <a:t>for your continued support</a:t>
            </a:r>
          </a:p>
        </p:txBody>
      </p:sp>
    </p:spTree>
    <p:extLst>
      <p:ext uri="{BB962C8B-B14F-4D97-AF65-F5344CB8AC3E}">
        <p14:creationId xmlns:p14="http://schemas.microsoft.com/office/powerpoint/2010/main" val="53806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6719E996-175C-4B1B-B3C6-899BCFE1DD9D}"/>
              </a:ext>
            </a:extLst>
          </p:cNvPr>
          <p:cNvPicPr>
            <a:picLocks noChangeAspect="1"/>
          </p:cNvPicPr>
          <p:nvPr/>
        </p:nvPicPr>
        <p:blipFill rotWithShape="1">
          <a:blip r:embed="rId4"/>
          <a:srcRect l="4059" t="10960" r="4610" b="19315"/>
          <a:stretch/>
        </p:blipFill>
        <p:spPr>
          <a:xfrm>
            <a:off x="220081" y="242045"/>
            <a:ext cx="3595744" cy="1909483"/>
          </a:xfrm>
          <a:prstGeom prst="rect">
            <a:avLst/>
          </a:prstGeom>
        </p:spPr>
      </p:pic>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3536395" y="201167"/>
            <a:ext cx="8655605" cy="1390965"/>
          </a:xfrm>
        </p:spPr>
        <p:txBody>
          <a:bodyPr>
            <a:normAutofit/>
          </a:bodyPr>
          <a:lstStyle/>
          <a:p>
            <a:pPr algn="ctr"/>
            <a:r>
              <a:rPr lang="en-US" b="1" dirty="0"/>
              <a:t>What is The </a:t>
            </a:r>
            <a:r>
              <a:rPr lang="en-US" dirty="0">
                <a:solidFill>
                  <a:schemeClr val="tx1"/>
                </a:solidFill>
              </a:rPr>
              <a:t>MTC?</a:t>
            </a:r>
          </a:p>
        </p:txBody>
      </p:sp>
      <p:sp>
        <p:nvSpPr>
          <p:cNvPr id="9" name="TextBox 8">
            <a:extLst>
              <a:ext uri="{FF2B5EF4-FFF2-40B4-BE49-F238E27FC236}">
                <a16:creationId xmlns:a16="http://schemas.microsoft.com/office/drawing/2014/main" id="{E8CABBAB-5FB3-4625-A8FE-CA3A63D389E5}"/>
              </a:ext>
            </a:extLst>
          </p:cNvPr>
          <p:cNvSpPr txBox="1"/>
          <p:nvPr/>
        </p:nvSpPr>
        <p:spPr>
          <a:xfrm>
            <a:off x="4827494" y="1290918"/>
            <a:ext cx="6629400" cy="3693319"/>
          </a:xfrm>
          <a:prstGeom prst="rect">
            <a:avLst/>
          </a:prstGeom>
          <a:noFill/>
        </p:spPr>
        <p:txBody>
          <a:bodyPr wrap="square" rtlCol="0" anchor="t">
            <a:spAutoFit/>
          </a:bodyPr>
          <a:lstStyle/>
          <a:p>
            <a:pPr marL="285750" indent="-285750">
              <a:buFont typeface="Arial" panose="020B0604020202020204" pitchFamily="34" charset="0"/>
              <a:buChar char="•"/>
            </a:pPr>
            <a:r>
              <a:rPr lang="en-GB" dirty="0"/>
              <a:t>It’s a  national test for Year 4 students</a:t>
            </a:r>
          </a:p>
          <a:p>
            <a:pPr marL="285750" indent="-285750">
              <a:buFont typeface="Arial" panose="020B0604020202020204" pitchFamily="34" charset="0"/>
              <a:buChar char="•"/>
            </a:pPr>
            <a:endParaRPr lang="en-GB" dirty="0"/>
          </a:p>
          <a:p>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We’re not worried</a:t>
            </a:r>
            <a:r>
              <a:rPr lang="en-GB" dirty="0"/>
              <a:t> </a:t>
            </a:r>
          </a:p>
          <a:p>
            <a:pPr marL="285750" indent="-285750">
              <a:buFont typeface="Arial" panose="020B0604020202020204" pitchFamily="34" charset="0"/>
              <a:buChar char="•"/>
            </a:pPr>
            <a:r>
              <a:rPr lang="en-GB" dirty="0"/>
              <a:t>Under the national curriculum primary school children are expected to know their 12 times tables by the end of Year 4</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So we’ve been preparing students to know their times tables by the end of Year 4 for quite some time now and are not concerned about the check at all. We practice in class and with your help at home, we will be ready. </a:t>
            </a:r>
          </a:p>
          <a:p>
            <a:pPr marL="285750" indent="-285750">
              <a:buFont typeface="Arial" panose="020B0604020202020204" pitchFamily="34" charset="0"/>
              <a:buChar char="•"/>
            </a:pPr>
            <a:endParaRPr lang="en-GB" dirty="0"/>
          </a:p>
        </p:txBody>
      </p:sp>
      <p:pic>
        <p:nvPicPr>
          <p:cNvPr id="13" name="Picture 12" descr="A group of people sitting at a table&#10;&#10;Description automatically generated">
            <a:extLst>
              <a:ext uri="{FF2B5EF4-FFF2-40B4-BE49-F238E27FC236}">
                <a16:creationId xmlns:a16="http://schemas.microsoft.com/office/drawing/2014/main" id="{40F66942-8CE9-49B9-9489-690C28ABAF69}"/>
              </a:ext>
            </a:extLst>
          </p:cNvPr>
          <p:cNvPicPr>
            <a:picLocks noChangeAspect="1"/>
          </p:cNvPicPr>
          <p:nvPr/>
        </p:nvPicPr>
        <p:blipFill>
          <a:blip r:embed="rId5"/>
          <a:stretch>
            <a:fillRect/>
          </a:stretch>
        </p:blipFill>
        <p:spPr>
          <a:xfrm>
            <a:off x="220081" y="3742913"/>
            <a:ext cx="4309562" cy="2873041"/>
          </a:xfrm>
          <a:prstGeom prst="rect">
            <a:avLst/>
          </a:prstGeom>
        </p:spPr>
      </p:pic>
      <p:pic>
        <p:nvPicPr>
          <p:cNvPr id="15" name="Picture 14" descr="A computer sitting on top of a table&#10;&#10;Description automatically generated">
            <a:extLst>
              <a:ext uri="{FF2B5EF4-FFF2-40B4-BE49-F238E27FC236}">
                <a16:creationId xmlns:a16="http://schemas.microsoft.com/office/drawing/2014/main" id="{C3015559-26E5-45AF-8FA6-BC6832E20931}"/>
              </a:ext>
            </a:extLst>
          </p:cNvPr>
          <p:cNvPicPr>
            <a:picLocks noChangeAspect="1"/>
          </p:cNvPicPr>
          <p:nvPr/>
        </p:nvPicPr>
        <p:blipFill>
          <a:blip r:embed="rId6"/>
          <a:stretch>
            <a:fillRect/>
          </a:stretch>
        </p:blipFill>
        <p:spPr>
          <a:xfrm>
            <a:off x="220081" y="454115"/>
            <a:ext cx="4309563" cy="2862322"/>
          </a:xfrm>
          <a:prstGeom prst="rect">
            <a:avLst/>
          </a:prstGeom>
        </p:spPr>
      </p:pic>
    </p:spTree>
    <p:extLst>
      <p:ext uri="{BB962C8B-B14F-4D97-AF65-F5344CB8AC3E}">
        <p14:creationId xmlns:p14="http://schemas.microsoft.com/office/powerpoint/2010/main" val="270681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3536395" y="201168"/>
            <a:ext cx="8655605" cy="1316158"/>
          </a:xfrm>
        </p:spPr>
        <p:txBody>
          <a:bodyPr>
            <a:normAutofit/>
          </a:bodyPr>
          <a:lstStyle/>
          <a:p>
            <a:pPr algn="ctr"/>
            <a:r>
              <a:rPr lang="en-US" b="1" dirty="0"/>
              <a:t>The </a:t>
            </a:r>
            <a:r>
              <a:rPr lang="en-US" dirty="0">
                <a:solidFill>
                  <a:schemeClr val="tx1"/>
                </a:solidFill>
              </a:rPr>
              <a:t>practicalities</a:t>
            </a:r>
          </a:p>
        </p:txBody>
      </p:sp>
      <p:sp>
        <p:nvSpPr>
          <p:cNvPr id="9" name="TextBox 8">
            <a:extLst>
              <a:ext uri="{FF2B5EF4-FFF2-40B4-BE49-F238E27FC236}">
                <a16:creationId xmlns:a16="http://schemas.microsoft.com/office/drawing/2014/main" id="{E8CABBAB-5FB3-4625-A8FE-CA3A63D389E5}"/>
              </a:ext>
            </a:extLst>
          </p:cNvPr>
          <p:cNvSpPr txBox="1"/>
          <p:nvPr/>
        </p:nvSpPr>
        <p:spPr>
          <a:xfrm>
            <a:off x="4921624" y="1301521"/>
            <a:ext cx="6535270" cy="5355312"/>
          </a:xfrm>
          <a:prstGeom prst="rect">
            <a:avLst/>
          </a:prstGeom>
          <a:noFill/>
        </p:spPr>
        <p:txBody>
          <a:bodyPr wrap="square" rtlCol="0" anchor="t">
            <a:spAutoFit/>
          </a:bodyPr>
          <a:lstStyle/>
          <a:p>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The Check Itself</a:t>
            </a:r>
            <a:r>
              <a:rPr lang="en-GB" b="1" dirty="0"/>
              <a:t>.</a:t>
            </a:r>
            <a:r>
              <a:rPr lang="en-GB" dirty="0"/>
              <a:t> </a:t>
            </a:r>
          </a:p>
          <a:p>
            <a:pPr marL="285750" indent="-285750">
              <a:buFont typeface="Arial" panose="020B0604020202020204" pitchFamily="34" charset="0"/>
              <a:buChar char="•"/>
            </a:pPr>
            <a:r>
              <a:rPr lang="en-GB" dirty="0"/>
              <a:t>Takes place in June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Is done on a tablet or computer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Will take no longer than 5 minutes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There are 25 questions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Pupils have 6 seconds to answer each question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There’s no problem solving or division just simple “3 x 4 = ?” type questions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results are for </a:t>
            </a:r>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Teachers </a:t>
            </a:r>
            <a:endParaRPr lang="en-GB" b="1" cap="all" dirty="0">
              <a:ln w="3175" cmpd="sng">
                <a:noFill/>
              </a:ln>
              <a:solidFill>
                <a:schemeClr val="accent1"/>
              </a:solidFill>
              <a:effectLst>
                <a:glow rad="38100">
                  <a:prstClr val="black">
                    <a:lumMod val="65000"/>
                    <a:lumOff val="35000"/>
                    <a:alpha val="40000"/>
                  </a:prstClr>
                </a:glow>
                <a:outerShdw blurRad="28575" dist="38100" dir="14040000" algn="tl" rotWithShape="0">
                  <a:srgbClr val="000000">
                    <a:alpha val="25000"/>
                  </a:srgbClr>
                </a:outerShdw>
              </a:effectLst>
              <a:latin typeface="+mj-lt"/>
              <a:ea typeface="+mj-ea"/>
              <a:cs typeface="+mj-cs"/>
            </a:endParaRPr>
          </a:p>
          <a:p>
            <a:pPr marL="285750" indent="-285750">
              <a:buFont typeface="Arial" panose="020B0604020202020204" pitchFamily="34" charset="0"/>
              <a:buChar char="•"/>
            </a:pPr>
            <a:endPar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a:p>
            <a:pPr marL="285750" indent="-285750">
              <a:buFont typeface="Arial" panose="020B0604020202020204" pitchFamily="34" charset="0"/>
              <a:buChar char="•"/>
            </a:pPr>
            <a:r>
              <a:rPr lang="en-GB" dirty="0"/>
              <a:t>There is </a:t>
            </a:r>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no pass or fail mark</a:t>
            </a:r>
            <a:endParaRPr lang="en-GB" b="1" cap="all" dirty="0">
              <a:ln w="3175" cmpd="sng">
                <a:noFill/>
              </a:ln>
              <a:solidFill>
                <a:schemeClr val="accent1"/>
              </a:solidFill>
              <a:effectLst>
                <a:glow rad="38100">
                  <a:prstClr val="black">
                    <a:lumMod val="65000"/>
                    <a:lumOff val="35000"/>
                    <a:alpha val="40000"/>
                  </a:prstClr>
                </a:glow>
                <a:outerShdw blurRad="28575" dist="38100" dir="14040000" algn="tl" rotWithShape="0">
                  <a:srgbClr val="000000">
                    <a:alpha val="25000"/>
                  </a:srgbClr>
                </a:outerShdw>
              </a:effectLst>
              <a:latin typeface="+mj-lt"/>
              <a:ea typeface="+mj-ea"/>
              <a:cs typeface="+mj-cs"/>
            </a:endParaRPr>
          </a:p>
          <a:p>
            <a:pPr marL="285750" indent="-285750">
              <a:buFont typeface="Arial" panose="020B0604020202020204" pitchFamily="34" charset="0"/>
              <a:buChar char="•"/>
            </a:pPr>
            <a:endPar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a:p>
            <a:pPr marL="285750" indent="-285750">
              <a:buFont typeface="Arial" panose="020B0604020202020204" pitchFamily="34" charset="0"/>
              <a:buChar char="•"/>
            </a:pPr>
            <a:r>
              <a:rPr lang="en-GB" dirty="0"/>
              <a:t>Results are </a:t>
            </a:r>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not published</a:t>
            </a:r>
            <a:endParaRPr lang="en-GB" b="1" cap="all" dirty="0">
              <a:ln w="3175" cmpd="sng">
                <a:noFill/>
              </a:ln>
              <a:solidFill>
                <a:schemeClr val="accent1"/>
              </a:solidFill>
              <a:effectLst>
                <a:glow rad="38100">
                  <a:prstClr val="black">
                    <a:lumMod val="65000"/>
                    <a:lumOff val="35000"/>
                    <a:alpha val="40000"/>
                  </a:prstClr>
                </a:glow>
                <a:outerShdw blurRad="28575" dist="38100" dir="14040000" algn="tl" rotWithShape="0">
                  <a:srgbClr val="000000">
                    <a:alpha val="25000"/>
                  </a:srgbClr>
                </a:outerShdw>
              </a:effectLst>
              <a:latin typeface="+mj-lt"/>
              <a:ea typeface="+mj-ea"/>
              <a:cs typeface="+mj-cs"/>
            </a:endParaRPr>
          </a:p>
        </p:txBody>
      </p:sp>
      <p:pic>
        <p:nvPicPr>
          <p:cNvPr id="6" name="Picture 5" descr="A computer sitting on top of a table&#10;&#10;Description automatically generated">
            <a:extLst>
              <a:ext uri="{FF2B5EF4-FFF2-40B4-BE49-F238E27FC236}">
                <a16:creationId xmlns:a16="http://schemas.microsoft.com/office/drawing/2014/main" id="{D0CF9955-32C1-416E-AAD0-984BDD326DF4}"/>
              </a:ext>
            </a:extLst>
          </p:cNvPr>
          <p:cNvPicPr>
            <a:picLocks noChangeAspect="1"/>
          </p:cNvPicPr>
          <p:nvPr/>
        </p:nvPicPr>
        <p:blipFill>
          <a:blip r:embed="rId4"/>
          <a:stretch>
            <a:fillRect/>
          </a:stretch>
        </p:blipFill>
        <p:spPr>
          <a:xfrm>
            <a:off x="394893" y="454115"/>
            <a:ext cx="4309563" cy="2862322"/>
          </a:xfrm>
          <a:prstGeom prst="rect">
            <a:avLst/>
          </a:prstGeom>
        </p:spPr>
      </p:pic>
      <p:pic>
        <p:nvPicPr>
          <p:cNvPr id="5" name="Picture 4" descr="A person using a computer sitting on top of a table&#10;&#10;Description automatically generated">
            <a:extLst>
              <a:ext uri="{FF2B5EF4-FFF2-40B4-BE49-F238E27FC236}">
                <a16:creationId xmlns:a16="http://schemas.microsoft.com/office/drawing/2014/main" id="{ECADE825-4313-4F4D-96C4-4ACAB9E92C74}"/>
              </a:ext>
            </a:extLst>
          </p:cNvPr>
          <p:cNvPicPr>
            <a:picLocks noChangeAspect="1"/>
          </p:cNvPicPr>
          <p:nvPr/>
        </p:nvPicPr>
        <p:blipFill>
          <a:blip r:embed="rId5"/>
          <a:stretch>
            <a:fillRect/>
          </a:stretch>
        </p:blipFill>
        <p:spPr>
          <a:xfrm>
            <a:off x="394893" y="3569385"/>
            <a:ext cx="4309563" cy="2873042"/>
          </a:xfrm>
          <a:prstGeom prst="rect">
            <a:avLst/>
          </a:prstGeom>
        </p:spPr>
      </p:pic>
    </p:spTree>
    <p:extLst>
      <p:ext uri="{BB962C8B-B14F-4D97-AF65-F5344CB8AC3E}">
        <p14:creationId xmlns:p14="http://schemas.microsoft.com/office/powerpoint/2010/main" val="1222471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48CB-FB58-4A7C-91E6-817814FFB9A1}"/>
              </a:ext>
            </a:extLst>
          </p:cNvPr>
          <p:cNvSpPr>
            <a:spLocks noGrp="1"/>
          </p:cNvSpPr>
          <p:nvPr>
            <p:ph type="title"/>
          </p:nvPr>
        </p:nvSpPr>
        <p:spPr/>
        <p:txBody>
          <a:bodyPr/>
          <a:lstStyle/>
          <a:p>
            <a:endParaRPr lang="en-GB" dirty="0"/>
          </a:p>
        </p:txBody>
      </p:sp>
      <p:pic>
        <p:nvPicPr>
          <p:cNvPr id="4" name="Learn with Emile 2020-02-27 10-43-41">
            <a:hlinkClick r:id="" action="ppaction://media"/>
            <a:extLst>
              <a:ext uri="{FF2B5EF4-FFF2-40B4-BE49-F238E27FC236}">
                <a16:creationId xmlns:a16="http://schemas.microsoft.com/office/drawing/2014/main" id="{F021B2ED-2777-495C-847A-2F2C3F7E33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9750" y="206188"/>
            <a:ext cx="10970932" cy="6170562"/>
          </a:xfrm>
        </p:spPr>
      </p:pic>
    </p:spTree>
    <p:extLst>
      <p:ext uri="{BB962C8B-B14F-4D97-AF65-F5344CB8AC3E}">
        <p14:creationId xmlns:p14="http://schemas.microsoft.com/office/powerpoint/2010/main" val="271262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B972-0B7A-40CD-9E79-07E8A87AB03C}"/>
              </a:ext>
            </a:extLst>
          </p:cNvPr>
          <p:cNvSpPr>
            <a:spLocks noGrp="1"/>
          </p:cNvSpPr>
          <p:nvPr>
            <p:ph type="title" idx="4294967295"/>
          </p:nvPr>
        </p:nvSpPr>
        <p:spPr>
          <a:xfrm>
            <a:off x="793377" y="573243"/>
            <a:ext cx="4716463" cy="939800"/>
          </a:xfrm>
        </p:spPr>
        <p:txBody>
          <a:bodyPr>
            <a:normAutofit/>
          </a:bodyPr>
          <a:lstStyle/>
          <a:p>
            <a:r>
              <a:rPr lang="en-US" b="1" dirty="0"/>
              <a:t>No </a:t>
            </a:r>
            <a:r>
              <a:rPr lang="en-US" dirty="0"/>
              <a:t>Stress</a:t>
            </a:r>
          </a:p>
        </p:txBody>
      </p:sp>
      <p:sp>
        <p:nvSpPr>
          <p:cNvPr id="11" name="TextBox 10">
            <a:extLst>
              <a:ext uri="{FF2B5EF4-FFF2-40B4-BE49-F238E27FC236}">
                <a16:creationId xmlns:a16="http://schemas.microsoft.com/office/drawing/2014/main" id="{2BD38D03-DB15-4F38-B0D8-BB2AF911B64A}"/>
              </a:ext>
            </a:extLst>
          </p:cNvPr>
          <p:cNvSpPr txBox="1"/>
          <p:nvPr/>
        </p:nvSpPr>
        <p:spPr>
          <a:xfrm>
            <a:off x="381647" y="1508561"/>
            <a:ext cx="6718400" cy="2585323"/>
          </a:xfrm>
          <a:prstGeom prst="rect">
            <a:avLst/>
          </a:prstGeom>
          <a:noFill/>
        </p:spPr>
        <p:txBody>
          <a:bodyPr wrap="square" rtlCol="0">
            <a:spAutoFit/>
          </a:bodyPr>
          <a:lstStyle/>
          <a:p>
            <a:pPr marL="285750" indent="-285750">
              <a:buFont typeface="Arial" panose="020B0604020202020204" pitchFamily="34" charset="0"/>
              <a:buChar char="•"/>
            </a:pPr>
            <a:r>
              <a:rPr lang="en-GB" dirty="0"/>
              <a:t>Government has called it a “</a:t>
            </a:r>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check</a:t>
            </a:r>
            <a:r>
              <a:rPr lang="en-GB" dirty="0"/>
              <a:t>” rather than a “test” or “exam” for a reason.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will endeavour not to draw students’ attention to the check so will be </a:t>
            </a:r>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not be referencing</a:t>
            </a:r>
            <a:r>
              <a:rPr lang="en-GB" dirty="0"/>
              <a:t> in class unduly.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Please be </a:t>
            </a:r>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supportive</a:t>
            </a:r>
            <a:r>
              <a:rPr lang="en-GB" dirty="0"/>
              <a:t> of this approach and refrain from talking about the checks at home.</a:t>
            </a:r>
            <a:endPar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pic>
        <p:nvPicPr>
          <p:cNvPr id="19" name="Picture 18" descr="A young girl standing next to a tree&#10;&#10;Description automatically generated">
            <a:extLst>
              <a:ext uri="{FF2B5EF4-FFF2-40B4-BE49-F238E27FC236}">
                <a16:creationId xmlns:a16="http://schemas.microsoft.com/office/drawing/2014/main" id="{1749B4B4-19F2-4C43-94DA-B54C08EF217B}"/>
              </a:ext>
            </a:extLst>
          </p:cNvPr>
          <p:cNvPicPr>
            <a:picLocks noChangeAspect="1"/>
          </p:cNvPicPr>
          <p:nvPr/>
        </p:nvPicPr>
        <p:blipFill>
          <a:blip r:embed="rId4"/>
          <a:stretch>
            <a:fillRect/>
          </a:stretch>
        </p:blipFill>
        <p:spPr>
          <a:xfrm>
            <a:off x="7615031" y="0"/>
            <a:ext cx="4576970" cy="6858000"/>
          </a:xfrm>
          <a:prstGeom prst="rect">
            <a:avLst/>
          </a:prstGeom>
        </p:spPr>
      </p:pic>
    </p:spTree>
    <p:extLst>
      <p:ext uri="{BB962C8B-B14F-4D97-AF65-F5344CB8AC3E}">
        <p14:creationId xmlns:p14="http://schemas.microsoft.com/office/powerpoint/2010/main" val="270140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9D65-8B31-47F3-868D-0C3B19C3ECBC}"/>
              </a:ext>
            </a:extLst>
          </p:cNvPr>
          <p:cNvSpPr>
            <a:spLocks noGrp="1"/>
          </p:cNvSpPr>
          <p:nvPr>
            <p:ph type="title"/>
          </p:nvPr>
        </p:nvSpPr>
        <p:spPr>
          <a:xfrm>
            <a:off x="311679" y="42333"/>
            <a:ext cx="12124266" cy="1905000"/>
          </a:xfrm>
        </p:spPr>
        <p:txBody>
          <a:bodyPr/>
          <a:lstStyle/>
          <a:p>
            <a:r>
              <a:rPr lang="en-US" dirty="0"/>
              <a:t>What if my child can’t access the test?  – SEND Needs.</a:t>
            </a:r>
            <a:endParaRPr lang="en-GB" dirty="0"/>
          </a:p>
        </p:txBody>
      </p:sp>
      <p:sp>
        <p:nvSpPr>
          <p:cNvPr id="6" name="Content Placeholder 5">
            <a:extLst>
              <a:ext uri="{FF2B5EF4-FFF2-40B4-BE49-F238E27FC236}">
                <a16:creationId xmlns:a16="http://schemas.microsoft.com/office/drawing/2014/main" id="{7BC7F7C6-EBA7-49A1-97AD-963DA1DC7C18}"/>
              </a:ext>
            </a:extLst>
          </p:cNvPr>
          <p:cNvSpPr>
            <a:spLocks noGrp="1"/>
          </p:cNvSpPr>
          <p:nvPr>
            <p:ph idx="1"/>
          </p:nvPr>
        </p:nvSpPr>
        <p:spPr>
          <a:xfrm>
            <a:off x="311679" y="1422399"/>
            <a:ext cx="11568642" cy="4529667"/>
          </a:xfrm>
        </p:spPr>
        <p:txBody>
          <a:bodyPr>
            <a:normAutofit/>
          </a:bodyPr>
          <a:lstStyle/>
          <a:p>
            <a:pPr marL="0" indent="0">
              <a:buNone/>
            </a:pPr>
            <a:r>
              <a:rPr lang="en-US" dirty="0"/>
              <a:t>There are several access arrangements available for the check, which can be</a:t>
            </a:r>
          </a:p>
          <a:p>
            <a:pPr marL="0" indent="0">
              <a:buNone/>
            </a:pPr>
            <a:r>
              <a:rPr lang="en-US" dirty="0"/>
              <a:t>used to support pupils with specific needs. Your child’s teacher will ensure that</a:t>
            </a:r>
          </a:p>
          <a:p>
            <a:pPr marL="0" indent="0">
              <a:buNone/>
            </a:pPr>
            <a:r>
              <a:rPr lang="en-US" dirty="0"/>
              <a:t>the access arrangements are appropriate for your child before they take the</a:t>
            </a:r>
          </a:p>
          <a:p>
            <a:pPr marL="0" indent="0">
              <a:buNone/>
            </a:pPr>
            <a:r>
              <a:rPr lang="en-US" dirty="0"/>
              <a:t>check in June.</a:t>
            </a:r>
          </a:p>
          <a:p>
            <a:pPr marL="0" indent="0">
              <a:buNone/>
            </a:pPr>
            <a:r>
              <a:rPr lang="en-US" dirty="0"/>
              <a:t>The check has been designed so that it is inclusive and accessible to as many</a:t>
            </a:r>
          </a:p>
          <a:p>
            <a:pPr marL="0" indent="0">
              <a:buNone/>
            </a:pPr>
            <a:r>
              <a:rPr lang="en-US" dirty="0"/>
              <a:t>children as possible, including those with special educational needs or disability</a:t>
            </a:r>
          </a:p>
          <a:p>
            <a:pPr marL="0" indent="0">
              <a:buNone/>
            </a:pPr>
            <a:r>
              <a:rPr lang="en-US" dirty="0"/>
              <a:t>(SEND) </a:t>
            </a:r>
          </a:p>
          <a:p>
            <a:pPr marL="0" indent="0">
              <a:buNone/>
            </a:pPr>
            <a:r>
              <a:rPr lang="en-US" dirty="0"/>
              <a:t>However, there may be some circumstances in which it will not be appropriate for a pupil to take the check, even when using suitable access arrangements. </a:t>
            </a:r>
            <a:endParaRPr lang="en-GB" dirty="0"/>
          </a:p>
        </p:txBody>
      </p:sp>
    </p:spTree>
    <p:extLst>
      <p:ext uri="{BB962C8B-B14F-4D97-AF65-F5344CB8AC3E}">
        <p14:creationId xmlns:p14="http://schemas.microsoft.com/office/powerpoint/2010/main" val="3977836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232DC-0440-45D9-B91B-E09D34F78A4B}"/>
              </a:ext>
            </a:extLst>
          </p:cNvPr>
          <p:cNvSpPr>
            <a:spLocks noGrp="1"/>
          </p:cNvSpPr>
          <p:nvPr>
            <p:ph type="title"/>
          </p:nvPr>
        </p:nvSpPr>
        <p:spPr>
          <a:xfrm>
            <a:off x="647701" y="-381000"/>
            <a:ext cx="9905998" cy="1905000"/>
          </a:xfrm>
        </p:spPr>
        <p:txBody>
          <a:bodyPr/>
          <a:lstStyle/>
          <a:p>
            <a:r>
              <a:rPr lang="en-US" b="1" dirty="0"/>
              <a:t>Access Arrangements</a:t>
            </a:r>
            <a:endParaRPr lang="en-GB" b="1" dirty="0"/>
          </a:p>
        </p:txBody>
      </p:sp>
      <p:sp>
        <p:nvSpPr>
          <p:cNvPr id="4" name="TextBox 3">
            <a:extLst>
              <a:ext uri="{FF2B5EF4-FFF2-40B4-BE49-F238E27FC236}">
                <a16:creationId xmlns:a16="http://schemas.microsoft.com/office/drawing/2014/main" id="{B8579C30-EB47-43B1-8DE0-02C736304C5E}"/>
              </a:ext>
            </a:extLst>
          </p:cNvPr>
          <p:cNvSpPr txBox="1"/>
          <p:nvPr/>
        </p:nvSpPr>
        <p:spPr>
          <a:xfrm>
            <a:off x="787400" y="1278467"/>
            <a:ext cx="9389534"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t>Colour</a:t>
            </a:r>
            <a:r>
              <a:rPr lang="en-US" sz="2800" dirty="0"/>
              <a:t> contrast pages. </a:t>
            </a:r>
          </a:p>
          <a:p>
            <a:pPr marL="285750" indent="-285750">
              <a:buFont typeface="Arial" panose="020B0604020202020204" pitchFamily="34" charset="0"/>
              <a:buChar char="•"/>
            </a:pPr>
            <a:r>
              <a:rPr lang="en-US" sz="2800" dirty="0"/>
              <a:t>Font size.</a:t>
            </a:r>
          </a:p>
          <a:p>
            <a:pPr marL="285750" indent="-285750">
              <a:buFont typeface="Arial" panose="020B0604020202020204" pitchFamily="34" charset="0"/>
              <a:buChar char="•"/>
            </a:pPr>
            <a:r>
              <a:rPr lang="en-US" sz="2800" dirty="0"/>
              <a:t>Pause - ‘next’ button between questions. </a:t>
            </a:r>
          </a:p>
          <a:p>
            <a:pPr marL="285750" indent="-285750">
              <a:buFont typeface="Arial" panose="020B0604020202020204" pitchFamily="34" charset="0"/>
              <a:buChar char="•"/>
            </a:pPr>
            <a:r>
              <a:rPr lang="en-US" sz="2800" dirty="0"/>
              <a:t>Additional time</a:t>
            </a:r>
          </a:p>
          <a:p>
            <a:pPr marL="742950" lvl="1" indent="-285750">
              <a:buFont typeface="Arial" panose="020B0604020202020204" pitchFamily="34" charset="0"/>
              <a:buChar char="•"/>
            </a:pPr>
            <a:r>
              <a:rPr lang="en-US" sz="2800" dirty="0"/>
              <a:t>Pupils cannot have additional time to complete the MTC questions. The purpose of the check is to determine whether pupils can recall their times tables fluently. Additional time would remove the fluent recall element of the check. The children will have a maximum time of 30 mins to complete. At this point the text will timeout.</a:t>
            </a:r>
            <a:endParaRPr lang="en-GB" sz="2800" dirty="0"/>
          </a:p>
        </p:txBody>
      </p:sp>
    </p:spTree>
    <p:extLst>
      <p:ext uri="{BB962C8B-B14F-4D97-AF65-F5344CB8AC3E}">
        <p14:creationId xmlns:p14="http://schemas.microsoft.com/office/powerpoint/2010/main" val="438122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4200525" y="201168"/>
            <a:ext cx="7991475" cy="1316158"/>
          </a:xfrm>
        </p:spPr>
        <p:txBody>
          <a:bodyPr>
            <a:normAutofit/>
          </a:bodyPr>
          <a:lstStyle/>
          <a:p>
            <a:r>
              <a:rPr lang="en-US" dirty="0">
                <a:solidFill>
                  <a:schemeClr val="tx1"/>
                </a:solidFill>
              </a:rPr>
              <a:t>How You Can Help </a:t>
            </a:r>
            <a:r>
              <a:rPr lang="en-US" b="1" dirty="0" err="1"/>
              <a:t>YouR</a:t>
            </a:r>
            <a:r>
              <a:rPr lang="en-US" b="1" dirty="0"/>
              <a:t> </a:t>
            </a:r>
            <a:r>
              <a:rPr lang="en-US" dirty="0">
                <a:solidFill>
                  <a:schemeClr val="tx1"/>
                </a:solidFill>
              </a:rPr>
              <a:t>Child?</a:t>
            </a:r>
          </a:p>
        </p:txBody>
      </p:sp>
      <p:sp>
        <p:nvSpPr>
          <p:cNvPr id="9" name="TextBox 8">
            <a:extLst>
              <a:ext uri="{FF2B5EF4-FFF2-40B4-BE49-F238E27FC236}">
                <a16:creationId xmlns:a16="http://schemas.microsoft.com/office/drawing/2014/main" id="{E8CABBAB-5FB3-4625-A8FE-CA3A63D389E5}"/>
              </a:ext>
            </a:extLst>
          </p:cNvPr>
          <p:cNvSpPr txBox="1"/>
          <p:nvPr/>
        </p:nvSpPr>
        <p:spPr>
          <a:xfrm>
            <a:off x="4200525" y="1301521"/>
            <a:ext cx="7256369" cy="4247317"/>
          </a:xfrm>
          <a:prstGeom prst="rect">
            <a:avLst/>
          </a:prstGeom>
          <a:noFill/>
        </p:spPr>
        <p:txBody>
          <a:bodyPr wrap="square" rtlCol="0" anchor="t">
            <a:spAutoFit/>
          </a:bodyPr>
          <a:lstStyle/>
          <a:p>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Practise at Home</a:t>
            </a:r>
            <a:r>
              <a:rPr lang="en-GB" dirty="0"/>
              <a:t> </a:t>
            </a:r>
          </a:p>
          <a:p>
            <a:r>
              <a:rPr lang="en-GB" dirty="0"/>
              <a:t>We will of course continue to teach the full curriculum, and would love your continued support to </a:t>
            </a:r>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help practise </a:t>
            </a:r>
            <a:r>
              <a:rPr lang="en-GB" dirty="0"/>
              <a:t>the times tables with your children. </a:t>
            </a:r>
          </a:p>
          <a:p>
            <a:endParaRPr lang="en-GB" dirty="0"/>
          </a:p>
          <a:p>
            <a:r>
              <a:rPr lang="en-GB" dirty="0"/>
              <a:t>Some easy ways to do this include: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asking questions </a:t>
            </a:r>
            <a:r>
              <a:rPr lang="en-GB" dirty="0"/>
              <a:t>such as “What’s 7 x 8?”</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reciting times tables by </a:t>
            </a:r>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Rote </a:t>
            </a:r>
            <a:r>
              <a:rPr lang="en-GB" dirty="0"/>
              <a:t>(4 times 1 is 4, 4 times 2 is 8, etc)</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singing</a:t>
            </a:r>
            <a:r>
              <a:rPr lang="en-GB" dirty="0"/>
              <a:t> times tables songs (there are loads online)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using </a:t>
            </a:r>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apps and games </a:t>
            </a:r>
            <a:r>
              <a:rPr lang="en-GB" dirty="0"/>
              <a:t>(like TTRs and </a:t>
            </a:r>
            <a:r>
              <a:rPr lang="en-GB" dirty="0" err="1"/>
              <a:t>PurpleMash</a:t>
            </a:r>
            <a:r>
              <a:rPr lang="en-GB" dirty="0"/>
              <a:t>)</a:t>
            </a:r>
          </a:p>
          <a:p>
            <a:pPr marL="285750" indent="-285750">
              <a:buFont typeface="Arial" panose="020B0604020202020204" pitchFamily="34" charset="0"/>
              <a:buChar char="•"/>
            </a:pPr>
            <a:endParaRPr lang="en-GB" dirty="0"/>
          </a:p>
        </p:txBody>
      </p:sp>
      <p:pic>
        <p:nvPicPr>
          <p:cNvPr id="1028" name="Picture 4" descr="Question Mark Illustration">
            <a:extLst>
              <a:ext uri="{FF2B5EF4-FFF2-40B4-BE49-F238E27FC236}">
                <a16:creationId xmlns:a16="http://schemas.microsoft.com/office/drawing/2014/main" id="{F7E004DB-1C12-444D-8494-14F5C65A6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53" r="4027"/>
          <a:stretch/>
        </p:blipFill>
        <p:spPr bwMode="auto">
          <a:xfrm>
            <a:off x="9864676" y="2370667"/>
            <a:ext cx="1848588" cy="12375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TRS day in year 2! – Newdale Primary and Nursery School">
            <a:extLst>
              <a:ext uri="{FF2B5EF4-FFF2-40B4-BE49-F238E27FC236}">
                <a16:creationId xmlns:a16="http://schemas.microsoft.com/office/drawing/2014/main" id="{2EF562F3-6F9C-4F5A-83A9-B2744B7607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941" y="3276600"/>
            <a:ext cx="3957584"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Mash | Computing, Maths, English and more - 2simple.com">
            <a:extLst>
              <a:ext uri="{FF2B5EF4-FFF2-40B4-BE49-F238E27FC236}">
                <a16:creationId xmlns:a16="http://schemas.microsoft.com/office/drawing/2014/main" id="{5D4D72EF-F3C1-4E7B-95F6-2781FB9151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862" y="299818"/>
            <a:ext cx="3725741" cy="280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297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B972-0B7A-40CD-9E79-07E8A87AB03C}"/>
              </a:ext>
            </a:extLst>
          </p:cNvPr>
          <p:cNvSpPr>
            <a:spLocks noGrp="1"/>
          </p:cNvSpPr>
          <p:nvPr>
            <p:ph type="title"/>
          </p:nvPr>
        </p:nvSpPr>
        <p:spPr>
          <a:xfrm>
            <a:off x="1288545" y="248061"/>
            <a:ext cx="2940294" cy="687767"/>
          </a:xfrm>
        </p:spPr>
        <p:txBody>
          <a:bodyPr>
            <a:normAutofit fontScale="90000"/>
          </a:bodyPr>
          <a:lstStyle/>
          <a:p>
            <a:r>
              <a:rPr lang="en-US" b="1" dirty="0"/>
              <a:t>TTRS AND </a:t>
            </a:r>
            <a:r>
              <a:rPr lang="en-US" b="1" dirty="0" err="1"/>
              <a:t>pURPLmASH</a:t>
            </a:r>
            <a:endParaRPr lang="en-US" dirty="0"/>
          </a:p>
        </p:txBody>
      </p:sp>
      <p:sp>
        <p:nvSpPr>
          <p:cNvPr id="64" name="Rectangle 63">
            <a:extLst>
              <a:ext uri="{FF2B5EF4-FFF2-40B4-BE49-F238E27FC236}">
                <a16:creationId xmlns:a16="http://schemas.microsoft.com/office/drawing/2014/main" id="{E7EE51AF-124C-4480-A4EA-7C1E9F8CC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48757540-E5B7-47A6-BD81-8B54DAF68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85061" y="160868"/>
            <a:ext cx="1846073" cy="277885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6C0983F6-1C8E-4D0F-98C9-3667AD6E7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7" y="4071410"/>
            <a:ext cx="1898121" cy="26445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919983F-CB8B-4D5C-AD14-8697AF0182A9}"/>
              </a:ext>
            </a:extLst>
          </p:cNvPr>
          <p:cNvSpPr/>
          <p:nvPr/>
        </p:nvSpPr>
        <p:spPr>
          <a:xfrm>
            <a:off x="11982435" y="5158025"/>
            <a:ext cx="45719" cy="15578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2BD38D03-DB15-4F38-B0D8-BB2AF911B64A}"/>
              </a:ext>
            </a:extLst>
          </p:cNvPr>
          <p:cNvSpPr txBox="1"/>
          <p:nvPr/>
        </p:nvSpPr>
        <p:spPr>
          <a:xfrm>
            <a:off x="211832" y="863589"/>
            <a:ext cx="5551868" cy="3416320"/>
          </a:xfrm>
          <a:prstGeom prst="rect">
            <a:avLst/>
          </a:prstGeom>
          <a:noFill/>
        </p:spPr>
        <p:txBody>
          <a:bodyPr wrap="square" rtlCol="0" anchor="t">
            <a:sp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Your child’s </a:t>
            </a:r>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username</a:t>
            </a:r>
            <a:r>
              <a:rPr lang="en-GB" b="1" dirty="0"/>
              <a:t> </a:t>
            </a:r>
            <a:r>
              <a:rPr lang="en-GB" dirty="0"/>
              <a:t>and</a:t>
            </a:r>
            <a:r>
              <a:rPr lang="en-GB" b="1" dirty="0"/>
              <a:t> </a:t>
            </a:r>
            <a:r>
              <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password</a:t>
            </a:r>
            <a:r>
              <a:rPr lang="en-GB" dirty="0"/>
              <a:t>  has already been sent to them.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This app features not only the check but a number of games and activities that will help your child learn and understand times tables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app can be downloaded from the Apple Store, Google Play Store, Kindle/Amazon Store or Microsoft Store for </a:t>
            </a:r>
            <a:r>
              <a:rPr lang="en-GB" b="1" u="sng" dirty="0"/>
              <a:t>FREE</a:t>
            </a:r>
            <a:r>
              <a:rPr lang="en-GB" dirty="0"/>
              <a:t> and is called Time Table Rockstars or </a:t>
            </a:r>
            <a:r>
              <a:rPr lang="en-GB" dirty="0" err="1"/>
              <a:t>Purplemash</a:t>
            </a:r>
            <a:r>
              <a:rPr lang="en-GB" dirty="0"/>
              <a:t>.</a:t>
            </a:r>
            <a:endParaRPr lang="en-GB"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pic>
        <p:nvPicPr>
          <p:cNvPr id="1026" name="Picture 2" descr="Times Tables Rock Stars">
            <a:extLst>
              <a:ext uri="{FF2B5EF4-FFF2-40B4-BE49-F238E27FC236}">
                <a16:creationId xmlns:a16="http://schemas.microsoft.com/office/drawing/2014/main" id="{58A9AE1C-AF9E-47FE-8858-0902CBB67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672" y="142079"/>
            <a:ext cx="3570088" cy="35700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urple Mash - Happy Learning :Happy Learning">
            <a:extLst>
              <a:ext uri="{FF2B5EF4-FFF2-40B4-BE49-F238E27FC236}">
                <a16:creationId xmlns:a16="http://schemas.microsoft.com/office/drawing/2014/main" id="{A7F2B616-7D8F-4DC7-8FFD-6237A00959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0269" y="3918278"/>
            <a:ext cx="3506931" cy="264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7292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0130772A5EDD478037AD83B01C7056" ma:contentTypeVersion="13" ma:contentTypeDescription="Create a new document." ma:contentTypeScope="" ma:versionID="c5c6046ebfe4937bb516f7de64379983">
  <xsd:schema xmlns:xsd="http://www.w3.org/2001/XMLSchema" xmlns:xs="http://www.w3.org/2001/XMLSchema" xmlns:p="http://schemas.microsoft.com/office/2006/metadata/properties" xmlns:ns3="2e7093a8-2777-4172-8000-a8b1f6aa4293" xmlns:ns4="938f5ce4-a2a3-40e9-a943-26739aeb5674" targetNamespace="http://schemas.microsoft.com/office/2006/metadata/properties" ma:root="true" ma:fieldsID="4e033224121beae232cdc29dbe55e2ee" ns3:_="" ns4:_="">
    <xsd:import namespace="2e7093a8-2777-4172-8000-a8b1f6aa4293"/>
    <xsd:import namespace="938f5ce4-a2a3-40e9-a943-26739aeb567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093a8-2777-4172-8000-a8b1f6aa42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8f5ce4-a2a3-40e9-a943-26739aeb567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2e7093a8-2777-4172-8000-a8b1f6aa429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E59B4D-35C3-42C7-A5E1-FCC4CB21C0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093a8-2777-4172-8000-a8b1f6aa4293"/>
    <ds:schemaRef ds:uri="938f5ce4-a2a3-40e9-a943-26739aeb56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1B8520-39D0-4E39-88E2-3CE8E9A6E44A}">
  <ds:schemaRefs>
    <ds:schemaRef ds:uri="http://schemas.microsoft.com/office/2006/metadata/properties"/>
    <ds:schemaRef ds:uri="http://schemas.microsoft.com/office/2006/documentManagement/types"/>
    <ds:schemaRef ds:uri="938f5ce4-a2a3-40e9-a943-26739aeb5674"/>
    <ds:schemaRef ds:uri="http://purl.org/dc/terms/"/>
    <ds:schemaRef ds:uri="http://purl.org/dc/elements/1.1/"/>
    <ds:schemaRef ds:uri="2e7093a8-2777-4172-8000-a8b1f6aa4293"/>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F017D31-E675-491F-B600-F06278E25D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School design</Template>
  <TotalTime>0</TotalTime>
  <Words>636</Words>
  <Application>Microsoft Office PowerPoint</Application>
  <PresentationFormat>Widescreen</PresentationFormat>
  <Paragraphs>79</Paragraphs>
  <Slides>11</Slides>
  <Notes>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Century Gothic</vt:lpstr>
      <vt:lpstr>Mesh</vt:lpstr>
      <vt:lpstr>The Multiplication Tables Check (MTC)</vt:lpstr>
      <vt:lpstr>What is The MTC?</vt:lpstr>
      <vt:lpstr>The practicalities</vt:lpstr>
      <vt:lpstr>PowerPoint Presentation</vt:lpstr>
      <vt:lpstr>No Stress</vt:lpstr>
      <vt:lpstr>What if my child can’t access the test?  – SEND Needs.</vt:lpstr>
      <vt:lpstr>Access Arrangements</vt:lpstr>
      <vt:lpstr>How You Can Help YouR Child?</vt:lpstr>
      <vt:lpstr>TTRS AND pURPLmASH</vt:lpstr>
      <vt:lpstr>Will you receive results from your Child’s Test?</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Multiplication Tables Check (MTC)</dc:title>
  <dc:creator/>
  <cp:lastModifiedBy/>
  <cp:revision>1</cp:revision>
  <dcterms:created xsi:type="dcterms:W3CDTF">2020-02-27T09:07:02Z</dcterms:created>
  <dcterms:modified xsi:type="dcterms:W3CDTF">2026-04-24T06:53:18Z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0x0101005D0130772A5EDD478037AD83B01C7056</vt:lpwstr>
  </property>
</Properties>
</file>