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82" r:id="rId4"/>
    <p:sldId id="293" r:id="rId5"/>
    <p:sldId id="294" r:id="rId6"/>
    <p:sldId id="271" r:id="rId7"/>
    <p:sldId id="272" r:id="rId8"/>
    <p:sldId id="273" r:id="rId9"/>
    <p:sldId id="277" r:id="rId10"/>
    <p:sldId id="275" r:id="rId11"/>
    <p:sldId id="258" r:id="rId12"/>
    <p:sldId id="274" r:id="rId13"/>
    <p:sldId id="279" r:id="rId14"/>
    <p:sldId id="261" r:id="rId15"/>
    <p:sldId id="263" r:id="rId16"/>
    <p:sldId id="284" r:id="rId17"/>
    <p:sldId id="260" r:id="rId18"/>
    <p:sldId id="265" r:id="rId19"/>
    <p:sldId id="286" r:id="rId20"/>
    <p:sldId id="268" r:id="rId21"/>
    <p:sldId id="266" r:id="rId22"/>
    <p:sldId id="267" r:id="rId23"/>
    <p:sldId id="287" r:id="rId24"/>
    <p:sldId id="278" r:id="rId25"/>
    <p:sldId id="259" r:id="rId26"/>
    <p:sldId id="269" r:id="rId27"/>
    <p:sldId id="270" r:id="rId28"/>
    <p:sldId id="285" r:id="rId29"/>
    <p:sldId id="280" r:id="rId30"/>
    <p:sldId id="283" r:id="rId31"/>
    <p:sldId id="291" r:id="rId32"/>
  </p:sldIdLst>
  <p:sldSz cx="12192000" cy="6858000"/>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9" autoAdjust="0"/>
    <p:restoredTop sz="94660"/>
  </p:normalViewPr>
  <p:slideViewPr>
    <p:cSldViewPr snapToGrid="0">
      <p:cViewPr varScale="1">
        <p:scale>
          <a:sx n="85" d="100"/>
          <a:sy n="85" d="100"/>
        </p:scale>
        <p:origin x="629"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6/23/2026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6/23/2026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6/23/2026</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6/23/2026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price-buckland.co.uk/"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8244" y="223037"/>
            <a:ext cx="7766936" cy="1646302"/>
          </a:xfrm>
        </p:spPr>
        <p:txBody>
          <a:bodyPr/>
          <a:lstStyle/>
          <a:p>
            <a:r>
              <a:rPr lang="en-GB" dirty="0"/>
              <a:t>Welcome to Reception </a:t>
            </a:r>
          </a:p>
        </p:txBody>
      </p:sp>
      <p:sp>
        <p:nvSpPr>
          <p:cNvPr id="3" name="Subtitle 2"/>
          <p:cNvSpPr>
            <a:spLocks noGrp="1"/>
          </p:cNvSpPr>
          <p:nvPr>
            <p:ph type="subTitle" idx="1"/>
          </p:nvPr>
        </p:nvSpPr>
        <p:spPr/>
        <p:txBody>
          <a:bodyPr/>
          <a:lstStyle/>
          <a:p>
            <a:r>
              <a:rPr lang="en-GB" dirty="0">
                <a:solidFill>
                  <a:srgbClr val="FF0000"/>
                </a:solidFill>
              </a:rPr>
              <a:t> </a:t>
            </a:r>
          </a:p>
        </p:txBody>
      </p:sp>
      <p:pic>
        <p:nvPicPr>
          <p:cNvPr id="5" name="Picture 4"/>
          <p:cNvPicPr>
            <a:picLocks noChangeAspect="1"/>
          </p:cNvPicPr>
          <p:nvPr/>
        </p:nvPicPr>
        <p:blipFill>
          <a:blip r:embed="rId2"/>
          <a:stretch>
            <a:fillRect/>
          </a:stretch>
        </p:blipFill>
        <p:spPr>
          <a:xfrm>
            <a:off x="4322618" y="2472052"/>
            <a:ext cx="2211362" cy="2579922"/>
          </a:xfrm>
          <a:prstGeom prst="rect">
            <a:avLst/>
          </a:prstGeom>
        </p:spPr>
      </p:pic>
    </p:spTree>
    <p:extLst>
      <p:ext uri="{BB962C8B-B14F-4D97-AF65-F5344CB8AC3E}">
        <p14:creationId xmlns:p14="http://schemas.microsoft.com/office/powerpoint/2010/main" val="3860591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A48D-56FC-E6EA-66FC-156958FE12D5}"/>
              </a:ext>
            </a:extLst>
          </p:cNvPr>
          <p:cNvSpPr>
            <a:spLocks noGrp="1"/>
          </p:cNvSpPr>
          <p:nvPr>
            <p:ph type="title"/>
          </p:nvPr>
        </p:nvSpPr>
        <p:spPr/>
        <p:txBody>
          <a:bodyPr/>
          <a:lstStyle/>
          <a:p>
            <a:r>
              <a:rPr lang="en-US" dirty="0"/>
              <a:t>Phonics</a:t>
            </a:r>
            <a:endParaRPr lang="en-GB" dirty="0"/>
          </a:p>
        </p:txBody>
      </p:sp>
      <p:sp>
        <p:nvSpPr>
          <p:cNvPr id="3" name="Content Placeholder 2">
            <a:extLst>
              <a:ext uri="{FF2B5EF4-FFF2-40B4-BE49-F238E27FC236}">
                <a16:creationId xmlns:a16="http://schemas.microsoft.com/office/drawing/2014/main" id="{EBF1C184-26F3-ACA8-8F26-0C2617C7B4E2}"/>
              </a:ext>
            </a:extLst>
          </p:cNvPr>
          <p:cNvSpPr>
            <a:spLocks noGrp="1"/>
          </p:cNvSpPr>
          <p:nvPr>
            <p:ph idx="1"/>
          </p:nvPr>
        </p:nvSpPr>
        <p:spPr>
          <a:xfrm>
            <a:off x="539262" y="1453663"/>
            <a:ext cx="8734740" cy="4587700"/>
          </a:xfrm>
        </p:spPr>
        <p:txBody>
          <a:bodyPr>
            <a:normAutofit/>
          </a:bodyPr>
          <a:lstStyle/>
          <a:p>
            <a:pPr>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We are following the Essential Letters and Sounds phonics programme through Oxford Owl</a:t>
            </a:r>
          </a:p>
          <a:p>
            <a:pPr>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At the start of each session </a:t>
            </a:r>
            <a:r>
              <a:rPr lang="en-US" dirty="0">
                <a:latin typeface="Calibri" panose="020F0502020204030204" pitchFamily="34" charset="0"/>
                <a:ea typeface="Calibri" panose="020F0502020204030204" pitchFamily="34" charset="0"/>
                <a:cs typeface="Calibri" panose="020F0502020204030204" pitchFamily="34" charset="0"/>
              </a:rPr>
              <a:t>t</a:t>
            </a:r>
            <a:r>
              <a:rPr lang="en-US" dirty="0">
                <a:effectLst/>
                <a:latin typeface="Calibri" panose="020F0502020204030204" pitchFamily="34" charset="0"/>
                <a:ea typeface="Calibri" panose="020F0502020204030204" pitchFamily="34" charset="0"/>
                <a:cs typeface="Calibri" panose="020F0502020204030204" pitchFamily="34" charset="0"/>
              </a:rPr>
              <a:t>he children will be encouraged to gather their white boards pens and rubbers. We start each lesson by learning the phoneme, that is all about how we pronounce the sound. Then we identify or talk about items that have that sound either at the start, in the middle or at the end. As part of our lesson the children also learn the grapheme. </a:t>
            </a:r>
            <a:r>
              <a:rPr lang="en-GB" dirty="0">
                <a:latin typeface="Calibri" panose="020F0502020204030204" pitchFamily="34" charset="0"/>
                <a:ea typeface="Calibri" panose="020F0502020204030204" pitchFamily="34" charset="0"/>
                <a:cs typeface="Calibri" panose="020F0502020204030204" pitchFamily="34" charset="0"/>
              </a:rPr>
              <a:t>A grapheme is a letter or groups of letters which represents a sound (phoneme) in writing. We </a:t>
            </a:r>
            <a:r>
              <a:rPr lang="en-US" dirty="0">
                <a:effectLst/>
                <a:latin typeface="Calibri" panose="020F0502020204030204" pitchFamily="34" charset="0"/>
                <a:ea typeface="Calibri" panose="020F0502020204030204" pitchFamily="34" charset="0"/>
                <a:cs typeface="Calibri" panose="020F0502020204030204" pitchFamily="34" charset="0"/>
              </a:rPr>
              <a:t>all have a really good go at writing the </a:t>
            </a:r>
            <a:r>
              <a:rPr lang="en-US" dirty="0">
                <a:latin typeface="Calibri" panose="020F0502020204030204" pitchFamily="34" charset="0"/>
                <a:ea typeface="Calibri" panose="020F0502020204030204" pitchFamily="34" charset="0"/>
                <a:cs typeface="Calibri" panose="020F0502020204030204" pitchFamily="34" charset="0"/>
              </a:rPr>
              <a:t>grapheme</a:t>
            </a:r>
            <a:r>
              <a:rPr lang="en-US" dirty="0">
                <a:effectLst/>
                <a:latin typeface="Calibri" panose="020F0502020204030204" pitchFamily="34" charset="0"/>
                <a:ea typeface="Calibri" panose="020F0502020204030204" pitchFamily="34" charset="0"/>
                <a:cs typeface="Calibri" panose="020F0502020204030204" pitchFamily="34" charset="0"/>
              </a:rPr>
              <a:t>. Children also learn how to segment sounds to help them </a:t>
            </a:r>
            <a:r>
              <a:rPr lang="en-US" dirty="0">
                <a:latin typeface="Calibri" panose="020F0502020204030204" pitchFamily="34" charset="0"/>
                <a:ea typeface="Calibri" panose="020F0502020204030204" pitchFamily="34" charset="0"/>
                <a:cs typeface="Calibri" panose="020F0502020204030204" pitchFamily="34" charset="0"/>
              </a:rPr>
              <a:t>to</a:t>
            </a:r>
            <a:r>
              <a:rPr lang="en-US" dirty="0">
                <a:effectLst/>
                <a:latin typeface="Calibri" panose="020F0502020204030204" pitchFamily="34" charset="0"/>
                <a:ea typeface="Calibri" panose="020F0502020204030204" pitchFamily="34" charset="0"/>
                <a:cs typeface="Calibri" panose="020F0502020204030204" pitchFamily="34" charset="0"/>
              </a:rPr>
              <a:t> sound out words when spelling and blend sounds to support when reading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604959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91589"/>
            <a:ext cx="8596668" cy="814251"/>
          </a:xfrm>
        </p:spPr>
        <p:txBody>
          <a:bodyPr/>
          <a:lstStyle/>
          <a:p>
            <a:r>
              <a:rPr lang="en-GB" dirty="0"/>
              <a:t>Reading Books and Records</a:t>
            </a:r>
          </a:p>
        </p:txBody>
      </p:sp>
      <p:sp>
        <p:nvSpPr>
          <p:cNvPr id="3" name="Content Placeholder 2"/>
          <p:cNvSpPr>
            <a:spLocks noGrp="1"/>
          </p:cNvSpPr>
          <p:nvPr>
            <p:ph idx="1"/>
          </p:nvPr>
        </p:nvSpPr>
        <p:spPr>
          <a:xfrm>
            <a:off x="326572" y="901337"/>
            <a:ext cx="9920088" cy="4036423"/>
          </a:xfrm>
        </p:spPr>
        <p:txBody>
          <a:bodyPr>
            <a:normAutofit/>
          </a:bodyPr>
          <a:lstStyle/>
          <a:p>
            <a:r>
              <a:rPr lang="en-US" dirty="0">
                <a:latin typeface="Calibri" panose="020F0502020204030204" pitchFamily="34" charset="0"/>
                <a:cs typeface="Calibri" panose="020F0502020204030204" pitchFamily="34" charset="0"/>
              </a:rPr>
              <a:t>We will be reading with your children on a 1: 1 basis during the morning. All children will be read with twice a week and they will have a set day when they are read with. </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Please read with your child daily and write a message in their reading record books. These will be checked when your child is read with. The message does not need to be lengthy, just let us know what they did well or what they need more support with. </a:t>
            </a:r>
          </a:p>
          <a:p>
            <a:r>
              <a:rPr lang="en-GB" dirty="0">
                <a:latin typeface="Calibri" panose="020F0502020204030204" pitchFamily="34" charset="0"/>
                <a:cs typeface="Calibri" panose="020F0502020204030204" pitchFamily="34" charset="0"/>
              </a:rPr>
              <a:t>Children will receive two reading books a week as well as an online book which will be accessible through the Essential Letters and Sounds </a:t>
            </a:r>
            <a:r>
              <a:rPr lang="en-GB" dirty="0" err="1">
                <a:latin typeface="Calibri" panose="020F0502020204030204" pitchFamily="34" charset="0"/>
                <a:cs typeface="Calibri" panose="020F0502020204030204" pitchFamily="34" charset="0"/>
              </a:rPr>
              <a:t>ebook</a:t>
            </a:r>
            <a:r>
              <a:rPr lang="en-GB" dirty="0">
                <a:latin typeface="Calibri" panose="020F0502020204030204" pitchFamily="34" charset="0"/>
                <a:cs typeface="Calibri" panose="020F0502020204030204" pitchFamily="34" charset="0"/>
              </a:rPr>
              <a:t> library</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389" y="4841732"/>
            <a:ext cx="3572827" cy="20162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846" y="4824234"/>
            <a:ext cx="2904308" cy="2033766"/>
          </a:xfrm>
          <a:prstGeom prst="rect">
            <a:avLst/>
          </a:prstGeom>
        </p:spPr>
      </p:pic>
      <p:graphicFrame>
        <p:nvGraphicFramePr>
          <p:cNvPr id="6" name="Table 6">
            <a:extLst>
              <a:ext uri="{FF2B5EF4-FFF2-40B4-BE49-F238E27FC236}">
                <a16:creationId xmlns:a16="http://schemas.microsoft.com/office/drawing/2014/main" id="{223A6AB3-5354-4850-BD59-788997A27A84}"/>
              </a:ext>
            </a:extLst>
          </p:cNvPr>
          <p:cNvGraphicFramePr>
            <a:graphicFrameLocks noGrp="1"/>
          </p:cNvGraphicFramePr>
          <p:nvPr>
            <p:extLst>
              <p:ext uri="{D42A27DB-BD31-4B8C-83A1-F6EECF244321}">
                <p14:modId xmlns:p14="http://schemas.microsoft.com/office/powerpoint/2010/main" val="3077448960"/>
              </p:ext>
            </p:extLst>
          </p:nvPr>
        </p:nvGraphicFramePr>
        <p:xfrm>
          <a:off x="1270000" y="1669095"/>
          <a:ext cx="6948000" cy="1112520"/>
        </p:xfrm>
        <a:graphic>
          <a:graphicData uri="http://schemas.openxmlformats.org/drawingml/2006/table">
            <a:tbl>
              <a:tblPr firstRow="1" bandRow="1">
                <a:tableStyleId>{5940675A-B579-460E-94D1-54222C63F5DA}</a:tableStyleId>
              </a:tblPr>
              <a:tblGrid>
                <a:gridCol w="1389600">
                  <a:extLst>
                    <a:ext uri="{9D8B030D-6E8A-4147-A177-3AD203B41FA5}">
                      <a16:colId xmlns:a16="http://schemas.microsoft.com/office/drawing/2014/main" val="116283532"/>
                    </a:ext>
                  </a:extLst>
                </a:gridCol>
                <a:gridCol w="1389600">
                  <a:extLst>
                    <a:ext uri="{9D8B030D-6E8A-4147-A177-3AD203B41FA5}">
                      <a16:colId xmlns:a16="http://schemas.microsoft.com/office/drawing/2014/main" val="703805209"/>
                    </a:ext>
                  </a:extLst>
                </a:gridCol>
                <a:gridCol w="1389600">
                  <a:extLst>
                    <a:ext uri="{9D8B030D-6E8A-4147-A177-3AD203B41FA5}">
                      <a16:colId xmlns:a16="http://schemas.microsoft.com/office/drawing/2014/main" val="2377856027"/>
                    </a:ext>
                  </a:extLst>
                </a:gridCol>
                <a:gridCol w="1389600">
                  <a:extLst>
                    <a:ext uri="{9D8B030D-6E8A-4147-A177-3AD203B41FA5}">
                      <a16:colId xmlns:a16="http://schemas.microsoft.com/office/drawing/2014/main" val="2360100600"/>
                    </a:ext>
                  </a:extLst>
                </a:gridCol>
                <a:gridCol w="1389600">
                  <a:extLst>
                    <a:ext uri="{9D8B030D-6E8A-4147-A177-3AD203B41FA5}">
                      <a16:colId xmlns:a16="http://schemas.microsoft.com/office/drawing/2014/main" val="430951611"/>
                    </a:ext>
                  </a:extLst>
                </a:gridCol>
              </a:tblGrid>
              <a:tr h="370840">
                <a:tc>
                  <a:txBody>
                    <a:bodyPr/>
                    <a:lstStyle/>
                    <a:p>
                      <a:pPr algn="ctr"/>
                      <a:r>
                        <a:rPr lang="en-GB" dirty="0"/>
                        <a:t>Monday</a:t>
                      </a:r>
                    </a:p>
                  </a:txBody>
                  <a:tcPr/>
                </a:tc>
                <a:tc>
                  <a:txBody>
                    <a:bodyPr/>
                    <a:lstStyle/>
                    <a:p>
                      <a:pPr algn="ctr"/>
                      <a:r>
                        <a:rPr lang="en-GB" dirty="0"/>
                        <a:t>Tuesday</a:t>
                      </a:r>
                    </a:p>
                  </a:txBody>
                  <a:tcPr/>
                </a:tc>
                <a:tc>
                  <a:txBody>
                    <a:bodyPr/>
                    <a:lstStyle/>
                    <a:p>
                      <a:pPr algn="ctr"/>
                      <a:r>
                        <a:rPr lang="en-GB" dirty="0"/>
                        <a:t>Wednesday</a:t>
                      </a:r>
                    </a:p>
                  </a:txBody>
                  <a:tcPr/>
                </a:tc>
                <a:tc>
                  <a:txBody>
                    <a:bodyPr/>
                    <a:lstStyle/>
                    <a:p>
                      <a:pPr algn="ctr"/>
                      <a:r>
                        <a:rPr lang="en-GB" dirty="0"/>
                        <a:t>Thursday</a:t>
                      </a:r>
                    </a:p>
                  </a:txBody>
                  <a:tcPr/>
                </a:tc>
                <a:tc>
                  <a:txBody>
                    <a:bodyPr/>
                    <a:lstStyle/>
                    <a:p>
                      <a:pPr algn="ctr"/>
                      <a:r>
                        <a:rPr lang="en-GB" dirty="0"/>
                        <a:t>Friday</a:t>
                      </a:r>
                    </a:p>
                  </a:txBody>
                  <a:tcPr/>
                </a:tc>
                <a:extLst>
                  <a:ext uri="{0D108BD9-81ED-4DB2-BD59-A6C34878D82A}">
                    <a16:rowId xmlns:a16="http://schemas.microsoft.com/office/drawing/2014/main" val="3969464095"/>
                  </a:ext>
                </a:extLst>
              </a:tr>
              <a:tr h="370840">
                <a:tc>
                  <a:txBody>
                    <a:bodyPr/>
                    <a:lstStyle/>
                    <a:p>
                      <a:pPr algn="ctr"/>
                      <a:endParaRPr lang="en-GB" dirty="0"/>
                    </a:p>
                  </a:txBody>
                  <a:tcPr>
                    <a:solidFill>
                      <a:schemeClr val="accent6"/>
                    </a:solidFill>
                  </a:tcPr>
                </a:tc>
                <a:tc>
                  <a:txBody>
                    <a:bodyPr/>
                    <a:lstStyle/>
                    <a:p>
                      <a:pPr algn="ctr"/>
                      <a:endParaRPr lang="en-GB" dirty="0"/>
                    </a:p>
                  </a:txBody>
                  <a:tcPr>
                    <a:solidFill>
                      <a:srgbClr val="7030A0"/>
                    </a:solidFill>
                  </a:tcPr>
                </a:tc>
                <a:tc>
                  <a:txBody>
                    <a:bodyPr/>
                    <a:lstStyle/>
                    <a:p>
                      <a:pPr algn="ctr"/>
                      <a:endParaRPr lang="en-GB" dirty="0"/>
                    </a:p>
                  </a:txBody>
                  <a:tcPr>
                    <a:solidFill>
                      <a:srgbClr val="00B0F0"/>
                    </a:solidFill>
                  </a:tcPr>
                </a:tc>
                <a:tc>
                  <a:txBody>
                    <a:bodyPr/>
                    <a:lstStyle/>
                    <a:p>
                      <a:pPr algn="ctr"/>
                      <a:endParaRPr lang="en-GB" dirty="0"/>
                    </a:p>
                  </a:txBody>
                  <a:tcPr>
                    <a:solidFill>
                      <a:srgbClr val="FFFF00"/>
                    </a:solidFill>
                  </a:tcPr>
                </a:tc>
                <a:tc>
                  <a:txBody>
                    <a:bodyPr/>
                    <a:lstStyle/>
                    <a:p>
                      <a:pPr algn="ctr"/>
                      <a:endParaRPr lang="en-GB" dirty="0"/>
                    </a:p>
                  </a:txBody>
                  <a:tcPr>
                    <a:solidFill>
                      <a:srgbClr val="FF0000"/>
                    </a:solidFill>
                  </a:tcPr>
                </a:tc>
                <a:extLst>
                  <a:ext uri="{0D108BD9-81ED-4DB2-BD59-A6C34878D82A}">
                    <a16:rowId xmlns:a16="http://schemas.microsoft.com/office/drawing/2014/main" val="74683357"/>
                  </a:ext>
                </a:extLst>
              </a:tr>
              <a:tr h="370840">
                <a:tc>
                  <a:txBody>
                    <a:bodyPr/>
                    <a:lstStyle/>
                    <a:p>
                      <a:pPr algn="ctr"/>
                      <a:endParaRPr lang="en-GB" dirty="0"/>
                    </a:p>
                  </a:txBody>
                  <a:tcPr>
                    <a:solidFill>
                      <a:srgbClr val="00B0F0"/>
                    </a:solidFill>
                  </a:tcPr>
                </a:tc>
                <a:tc>
                  <a:txBody>
                    <a:bodyPr/>
                    <a:lstStyle/>
                    <a:p>
                      <a:pPr algn="ctr"/>
                      <a:endParaRPr lang="en-GB" dirty="0"/>
                    </a:p>
                  </a:txBody>
                  <a:tcPr>
                    <a:solidFill>
                      <a:srgbClr val="FFFF00"/>
                    </a:solidFill>
                  </a:tcPr>
                </a:tc>
                <a:tc>
                  <a:txBody>
                    <a:bodyPr/>
                    <a:lstStyle/>
                    <a:p>
                      <a:pPr algn="ctr"/>
                      <a:endParaRPr lang="en-GB" dirty="0"/>
                    </a:p>
                  </a:txBody>
                  <a:tcPr>
                    <a:solidFill>
                      <a:srgbClr val="FF0000"/>
                    </a:solidFill>
                  </a:tcPr>
                </a:tc>
                <a:tc>
                  <a:txBody>
                    <a:bodyPr/>
                    <a:lstStyle/>
                    <a:p>
                      <a:pPr algn="ctr"/>
                      <a:endParaRPr lang="en-GB" dirty="0"/>
                    </a:p>
                  </a:txBody>
                  <a:tcPr>
                    <a:solidFill>
                      <a:schemeClr val="accent6"/>
                    </a:solidFill>
                  </a:tcPr>
                </a:tc>
                <a:tc>
                  <a:txBody>
                    <a:bodyPr/>
                    <a:lstStyle/>
                    <a:p>
                      <a:pPr algn="ctr"/>
                      <a:endParaRPr lang="en-GB" dirty="0"/>
                    </a:p>
                  </a:txBody>
                  <a:tcPr>
                    <a:solidFill>
                      <a:srgbClr val="7030A0"/>
                    </a:solidFill>
                  </a:tcPr>
                </a:tc>
                <a:extLst>
                  <a:ext uri="{0D108BD9-81ED-4DB2-BD59-A6C34878D82A}">
                    <a16:rowId xmlns:a16="http://schemas.microsoft.com/office/drawing/2014/main" val="567023647"/>
                  </a:ext>
                </a:extLst>
              </a:tr>
            </a:tbl>
          </a:graphicData>
        </a:graphic>
      </p:graphicFrame>
    </p:spTree>
    <p:extLst>
      <p:ext uri="{BB962C8B-B14F-4D97-AF65-F5344CB8AC3E}">
        <p14:creationId xmlns:p14="http://schemas.microsoft.com/office/powerpoint/2010/main" val="2632543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66A7-541C-5C2C-A5A3-D23C3C2F0E01}"/>
              </a:ext>
            </a:extLst>
          </p:cNvPr>
          <p:cNvSpPr>
            <a:spLocks noGrp="1"/>
          </p:cNvSpPr>
          <p:nvPr>
            <p:ph type="title"/>
          </p:nvPr>
        </p:nvSpPr>
        <p:spPr/>
        <p:txBody>
          <a:bodyPr/>
          <a:lstStyle/>
          <a:p>
            <a:r>
              <a:rPr lang="en-GB" dirty="0"/>
              <a:t>Reading</a:t>
            </a:r>
          </a:p>
        </p:txBody>
      </p:sp>
      <p:sp>
        <p:nvSpPr>
          <p:cNvPr id="3" name="Content Placeholder 2">
            <a:extLst>
              <a:ext uri="{FF2B5EF4-FFF2-40B4-BE49-F238E27FC236}">
                <a16:creationId xmlns:a16="http://schemas.microsoft.com/office/drawing/2014/main" id="{90DC119B-D5C5-78A8-851F-F4FEDC7D9B78}"/>
              </a:ext>
            </a:extLst>
          </p:cNvPr>
          <p:cNvSpPr>
            <a:spLocks noGrp="1"/>
          </p:cNvSpPr>
          <p:nvPr>
            <p:ph idx="1"/>
          </p:nvPr>
        </p:nvSpPr>
        <p:spPr>
          <a:xfrm>
            <a:off x="527538" y="1512277"/>
            <a:ext cx="8746464" cy="4529085"/>
          </a:xfrm>
        </p:spPr>
        <p:txBody>
          <a:bodyPr>
            <a:normAutofit/>
          </a:bodyPr>
          <a:lstStyle/>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The first books that will have just come home are picture books with no words. This is to encourage the children to look at the pictures and use their imagination and inference skills to tell a story. This helps when they have a picture book with words as they then have the strategy of using the pictures to help them. We also do this so that the children get into a routine of sharing a school book with an adult, handling books, holding them the right way up and starting from left to right.</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The next books will have one or two words per page, these aim to build up their understanding of linking the picture to the words which will become really important later on. The words will be linked to the phonemes they will have learnt at school. </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After that the children start the reading scale that will follow them into Years 1 and 2. </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lang="en-GB" dirty="0">
                <a:solidFill>
                  <a:prstClr val="black">
                    <a:lumMod val="75000"/>
                    <a:lumOff val="25000"/>
                  </a:prstClr>
                </a:solidFill>
                <a:latin typeface="Calibri" panose="020F0502020204030204" pitchFamily="34" charset="0"/>
                <a:cs typeface="Calibri" panose="020F0502020204030204" pitchFamily="34" charset="0"/>
              </a:rPr>
              <a:t>We like the children to have read at least half the books in each book band before moving them onto the next stage. </a:t>
            </a:r>
            <a:endParaRPr kumimoji="0" lang="en-GB"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lang="en-GB" dirty="0">
                <a:solidFill>
                  <a:prstClr val="black">
                    <a:lumMod val="75000"/>
                    <a:lumOff val="25000"/>
                  </a:prstClr>
                </a:solidFill>
                <a:latin typeface="Calibri" panose="020F0502020204030204" pitchFamily="34" charset="0"/>
                <a:cs typeface="Calibri" panose="020F0502020204030204" pitchFamily="34" charset="0"/>
              </a:rPr>
              <a:t>Spending 10 minutes a day reading with your child will hugely support them on their journey to becoming an independent reader. </a:t>
            </a:r>
            <a:endParaRPr kumimoji="0" lang="en-GB"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endParaRPr kumimoji="0" lang="en-GB" sz="17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endParaRPr lang="en-GB" dirty="0"/>
          </a:p>
        </p:txBody>
      </p:sp>
    </p:spTree>
    <p:extLst>
      <p:ext uri="{BB962C8B-B14F-4D97-AF65-F5344CB8AC3E}">
        <p14:creationId xmlns:p14="http://schemas.microsoft.com/office/powerpoint/2010/main" val="2930732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E2D3-5000-0E11-5844-A1DE47A523BC}"/>
              </a:ext>
            </a:extLst>
          </p:cNvPr>
          <p:cNvSpPr>
            <a:spLocks noGrp="1"/>
          </p:cNvSpPr>
          <p:nvPr>
            <p:ph type="title"/>
          </p:nvPr>
        </p:nvSpPr>
        <p:spPr/>
        <p:txBody>
          <a:bodyPr/>
          <a:lstStyle/>
          <a:p>
            <a:r>
              <a:rPr lang="en-US" dirty="0"/>
              <a:t>Decodable readers</a:t>
            </a:r>
            <a:endParaRPr lang="en-GB" dirty="0"/>
          </a:p>
        </p:txBody>
      </p:sp>
      <p:sp>
        <p:nvSpPr>
          <p:cNvPr id="3" name="Content Placeholder 2">
            <a:extLst>
              <a:ext uri="{FF2B5EF4-FFF2-40B4-BE49-F238E27FC236}">
                <a16:creationId xmlns:a16="http://schemas.microsoft.com/office/drawing/2014/main" id="{733A7C67-A65B-DE4B-F3E6-F1766C169A4F}"/>
              </a:ext>
            </a:extLst>
          </p:cNvPr>
          <p:cNvSpPr>
            <a:spLocks noGrp="1"/>
          </p:cNvSpPr>
          <p:nvPr>
            <p:ph idx="1"/>
          </p:nvPr>
        </p:nvSpPr>
        <p:spPr>
          <a:xfrm>
            <a:off x="677334" y="1604682"/>
            <a:ext cx="8596668" cy="4249271"/>
          </a:xfrm>
        </p:spPr>
        <p:txBody>
          <a:bodyPr>
            <a:normAutofit/>
          </a:bodyPr>
          <a:lstStyle/>
          <a:p>
            <a:pPr algn="l"/>
            <a:r>
              <a:rPr lang="en-US" b="0" i="0" dirty="0">
                <a:solidFill>
                  <a:srgbClr val="000000"/>
                </a:solidFill>
                <a:effectLst/>
                <a:latin typeface="Calibri" panose="020F0502020204030204" pitchFamily="34" charset="0"/>
                <a:cs typeface="Calibri" panose="020F0502020204030204" pitchFamily="34" charset="0"/>
              </a:rPr>
              <a:t>In addition to your </a:t>
            </a:r>
            <a:r>
              <a:rPr lang="en-US" dirty="0">
                <a:solidFill>
                  <a:srgbClr val="000000"/>
                </a:solidFill>
                <a:latin typeface="Calibri" panose="020F0502020204030204" pitchFamily="34" charset="0"/>
                <a:cs typeface="Calibri" panose="020F0502020204030204" pitchFamily="34" charset="0"/>
              </a:rPr>
              <a:t>child’s reading book </a:t>
            </a:r>
            <a:r>
              <a:rPr lang="en-US" b="0" i="0" dirty="0">
                <a:solidFill>
                  <a:srgbClr val="000000"/>
                </a:solidFill>
                <a:effectLst/>
                <a:latin typeface="Calibri" panose="020F0502020204030204" pitchFamily="34" charset="0"/>
                <a:cs typeface="Calibri" panose="020F0502020204030204" pitchFamily="34" charset="0"/>
              </a:rPr>
              <a:t>we ask that you read the decodable text provided by the school four times across the week. These books will </a:t>
            </a:r>
            <a:r>
              <a:rPr lang="en-US" dirty="0">
                <a:solidFill>
                  <a:srgbClr val="000000"/>
                </a:solidFill>
                <a:latin typeface="Calibri" panose="020F0502020204030204" pitchFamily="34" charset="0"/>
                <a:cs typeface="Calibri" panose="020F0502020204030204" pitchFamily="34" charset="0"/>
              </a:rPr>
              <a:t>be accessible through the Essential Letters and Sounds </a:t>
            </a:r>
            <a:r>
              <a:rPr lang="en-US" dirty="0" err="1">
                <a:solidFill>
                  <a:srgbClr val="000000"/>
                </a:solidFill>
                <a:latin typeface="Calibri" panose="020F0502020204030204" pitchFamily="34" charset="0"/>
                <a:cs typeface="Calibri" panose="020F0502020204030204" pitchFamily="34" charset="0"/>
              </a:rPr>
              <a:t>ebook</a:t>
            </a:r>
            <a:r>
              <a:rPr lang="en-US" dirty="0">
                <a:solidFill>
                  <a:srgbClr val="000000"/>
                </a:solidFill>
                <a:latin typeface="Calibri" panose="020F0502020204030204" pitchFamily="34" charset="0"/>
                <a:cs typeface="Calibri" panose="020F0502020204030204" pitchFamily="34" charset="0"/>
              </a:rPr>
              <a:t> library, which we will be providing the log-in details for in due course.  </a:t>
            </a:r>
            <a:r>
              <a:rPr lang="en-US" b="0" i="0" dirty="0">
                <a:solidFill>
                  <a:srgbClr val="000000"/>
                </a:solidFill>
                <a:effectLst/>
                <a:latin typeface="Calibri" panose="020F0502020204030204" pitchFamily="34" charset="0"/>
                <a:cs typeface="Calibri" panose="020F0502020204030204" pitchFamily="34" charset="0"/>
              </a:rPr>
              <a:t>We will set this book once a week on Fridays. This will allow your child to re-read each text several times, building their confidence and fluency. This is especially important as they begin to learn that the sounds within our language can be spelled in different ways.</a:t>
            </a:r>
          </a:p>
          <a:p>
            <a:pPr algn="l"/>
            <a:r>
              <a:rPr lang="en-US" b="0" i="0" dirty="0">
                <a:solidFill>
                  <a:srgbClr val="000000"/>
                </a:solidFill>
                <a:effectLst/>
                <a:latin typeface="Calibri" panose="020F0502020204030204" pitchFamily="34" charset="0"/>
                <a:cs typeface="Calibri" panose="020F0502020204030204" pitchFamily="34" charset="0"/>
              </a:rPr>
              <a:t>For children, re-reading words and sentences that they can decode (sound out) until they are fluent (read with ease and precision) is a key part of learning to read. By reading texts several times, children have the greatest opportunity to achieve this fluency.</a:t>
            </a:r>
          </a:p>
          <a:p>
            <a:pPr algn="l"/>
            <a:r>
              <a:rPr lang="en-US" b="0" i="0" dirty="0">
                <a:solidFill>
                  <a:srgbClr val="000000"/>
                </a:solidFill>
                <a:effectLst/>
                <a:latin typeface="Calibri" panose="020F0502020204030204" pitchFamily="34" charset="0"/>
                <a:cs typeface="Calibri" panose="020F0502020204030204" pitchFamily="34" charset="0"/>
              </a:rPr>
              <a:t>These texts are carefully matched to the teaching taking place in school. Your child will be </a:t>
            </a:r>
            <a:r>
              <a:rPr lang="en-US" b="0" i="0" dirty="0" err="1">
                <a:solidFill>
                  <a:srgbClr val="000000"/>
                </a:solidFill>
                <a:effectLst/>
                <a:latin typeface="Calibri" panose="020F0502020204030204" pitchFamily="34" charset="0"/>
                <a:cs typeface="Calibri" panose="020F0502020204030204" pitchFamily="34" charset="0"/>
              </a:rPr>
              <a:t>practising</a:t>
            </a:r>
            <a:r>
              <a:rPr lang="en-US" b="0" i="0" dirty="0">
                <a:solidFill>
                  <a:srgbClr val="000000"/>
                </a:solidFill>
                <a:effectLst/>
                <a:latin typeface="Calibri" panose="020F0502020204030204" pitchFamily="34" charset="0"/>
                <a:cs typeface="Calibri" panose="020F0502020204030204" pitchFamily="34" charset="0"/>
              </a:rPr>
              <a:t> what they have been taught in school with you at home. </a:t>
            </a:r>
          </a:p>
          <a:p>
            <a:endParaRPr lang="en-GB" dirty="0"/>
          </a:p>
        </p:txBody>
      </p:sp>
    </p:spTree>
    <p:extLst>
      <p:ext uri="{BB962C8B-B14F-4D97-AF65-F5344CB8AC3E}">
        <p14:creationId xmlns:p14="http://schemas.microsoft.com/office/powerpoint/2010/main" val="636985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730" y="209366"/>
            <a:ext cx="8596668" cy="1320800"/>
          </a:xfrm>
        </p:spPr>
        <p:txBody>
          <a:bodyPr/>
          <a:lstStyle/>
          <a:p>
            <a:r>
              <a:rPr lang="en-GB" dirty="0"/>
              <a:t>Literacy</a:t>
            </a:r>
          </a:p>
        </p:txBody>
      </p:sp>
      <p:sp>
        <p:nvSpPr>
          <p:cNvPr id="3" name="Content Placeholder 2"/>
          <p:cNvSpPr>
            <a:spLocks noGrp="1"/>
          </p:cNvSpPr>
          <p:nvPr>
            <p:ph idx="1"/>
          </p:nvPr>
        </p:nvSpPr>
        <p:spPr>
          <a:xfrm>
            <a:off x="195943" y="869766"/>
            <a:ext cx="9797142" cy="3880773"/>
          </a:xfrm>
        </p:spPr>
        <p:txBody>
          <a:bodyPr>
            <a:normAutofit fontScale="92500" lnSpcReduction="20000"/>
          </a:bodyPr>
          <a:lstStyle/>
          <a:p>
            <a:r>
              <a:rPr lang="en-GB" sz="2100" dirty="0">
                <a:latin typeface="Calibri" panose="020F0502020204030204" pitchFamily="34" charset="0"/>
                <a:cs typeface="Calibri" panose="020F0502020204030204" pitchFamily="34" charset="0"/>
              </a:rPr>
              <a:t>Literacy is split into three areas – </a:t>
            </a:r>
            <a:r>
              <a:rPr lang="en-GB" sz="2100" b="1" dirty="0">
                <a:latin typeface="Calibri" panose="020F0502020204030204" pitchFamily="34" charset="0"/>
                <a:cs typeface="Calibri" panose="020F0502020204030204" pitchFamily="34" charset="0"/>
              </a:rPr>
              <a:t>Comprehension / Word Reading / Writing</a:t>
            </a:r>
          </a:p>
          <a:p>
            <a:pPr>
              <a:lnSpc>
                <a:spcPct val="107000"/>
              </a:lnSpc>
              <a:spcAft>
                <a:spcPts val="800"/>
              </a:spcAft>
            </a:pPr>
            <a:r>
              <a:rPr lang="en-US" sz="2100" dirty="0">
                <a:effectLst/>
                <a:latin typeface="Calibri" panose="020F0502020204030204" pitchFamily="34" charset="0"/>
                <a:ea typeface="Calibri" panose="020F0502020204030204" pitchFamily="34" charset="0"/>
                <a:cs typeface="Calibri" panose="020F0502020204030204" pitchFamily="34" charset="0"/>
              </a:rPr>
              <a:t>We have four literacy lessons a week and one teacher-led literacy lesson in a small group of three children. </a:t>
            </a:r>
            <a:r>
              <a:rPr lang="en-US" sz="2100" dirty="0">
                <a:latin typeface="Calibri" panose="020F0502020204030204" pitchFamily="34" charset="0"/>
                <a:ea typeface="Calibri" panose="020F0502020204030204" pitchFamily="34" charset="0"/>
                <a:cs typeface="Calibri" panose="020F0502020204030204" pitchFamily="34" charset="0"/>
              </a:rPr>
              <a:t>T</a:t>
            </a:r>
            <a:r>
              <a:rPr lang="en-US" sz="2100" dirty="0">
                <a:effectLst/>
                <a:latin typeface="Calibri" panose="020F0502020204030204" pitchFamily="34" charset="0"/>
                <a:ea typeface="Calibri" panose="020F0502020204030204" pitchFamily="34" charset="0"/>
                <a:cs typeface="Calibri" panose="020F0502020204030204" pitchFamily="34" charset="0"/>
              </a:rPr>
              <a:t>hese lessons will be linked to a story, a non-fiction text or a poem. We will also </a:t>
            </a:r>
            <a:r>
              <a:rPr lang="en-US" sz="2100" dirty="0">
                <a:latin typeface="Calibri" panose="020F0502020204030204" pitchFamily="34" charset="0"/>
                <a:ea typeface="Calibri" panose="020F0502020204030204" pitchFamily="34" charset="0"/>
                <a:cs typeface="Calibri" panose="020F0502020204030204" pitchFamily="34" charset="0"/>
              </a:rPr>
              <a:t>show the children how to use </a:t>
            </a:r>
            <a:r>
              <a:rPr lang="en-US" sz="2100" dirty="0">
                <a:effectLst/>
                <a:latin typeface="Calibri" panose="020F0502020204030204" pitchFamily="34" charset="0"/>
                <a:ea typeface="Calibri" panose="020F0502020204030204" pitchFamily="34" charset="0"/>
                <a:cs typeface="Calibri" panose="020F0502020204030204" pitchFamily="34" charset="0"/>
              </a:rPr>
              <a:t>story mapping and innovation to change the story.</a:t>
            </a:r>
            <a:endParaRPr lang="en-GB" sz="2100" b="1" dirty="0">
              <a:latin typeface="Calibri" panose="020F0502020204030204" pitchFamily="34" charset="0"/>
              <a:cs typeface="Calibri" panose="020F0502020204030204" pitchFamily="34" charset="0"/>
            </a:endParaRPr>
          </a:p>
          <a:p>
            <a:r>
              <a:rPr lang="en-GB" sz="2100" dirty="0">
                <a:latin typeface="Calibri" panose="020F0502020204030204" pitchFamily="34" charset="0"/>
                <a:cs typeface="Calibri" panose="020F0502020204030204" pitchFamily="34" charset="0"/>
              </a:rPr>
              <a:t>Our Literacy lessons are based on a text or our topic that term. Whilst looking at a book, the children will get to explore the characters, plot and setting. </a:t>
            </a:r>
          </a:p>
          <a:p>
            <a:r>
              <a:rPr lang="en-GB" sz="2100" dirty="0">
                <a:latin typeface="Calibri" panose="020F0502020204030204" pitchFamily="34" charset="0"/>
                <a:cs typeface="Calibri" panose="020F0502020204030204" pitchFamily="34" charset="0"/>
              </a:rPr>
              <a:t>In the first term our writing will be based on our topic ‘Outside Inside’. This topic allows the children to talk about Change in the world around them as well as the changes happening to them. </a:t>
            </a:r>
          </a:p>
          <a:p>
            <a:r>
              <a:rPr lang="en-GB" sz="2100" dirty="0">
                <a:latin typeface="Calibri" panose="020F0502020204030204" pitchFamily="34" charset="0"/>
                <a:cs typeface="Calibri" panose="020F0502020204030204" pitchFamily="34" charset="0"/>
              </a:rPr>
              <a:t>We will be focusing on the text ‘Where the Wild Things are’ by Maurice Sendak. This text is great for rhyming, exploring language and learning a text. </a:t>
            </a:r>
          </a:p>
          <a:p>
            <a:r>
              <a:rPr lang="en-GB" sz="2100" dirty="0">
                <a:latin typeface="Calibri" panose="020F0502020204030204" pitchFamily="34" charset="0"/>
                <a:cs typeface="Calibri" panose="020F0502020204030204" pitchFamily="34" charset="0"/>
              </a:rPr>
              <a:t>The children will be taught to form their letters correctly. </a:t>
            </a:r>
          </a:p>
          <a:p>
            <a:endParaRPr lang="en-GB" dirty="0"/>
          </a:p>
        </p:txBody>
      </p:sp>
      <p:pic>
        <p:nvPicPr>
          <p:cNvPr id="4" name="Picture 3"/>
          <p:cNvPicPr>
            <a:picLocks noChangeAspect="1"/>
          </p:cNvPicPr>
          <p:nvPr/>
        </p:nvPicPr>
        <p:blipFill>
          <a:blip r:embed="rId2"/>
          <a:stretch>
            <a:fillRect/>
          </a:stretch>
        </p:blipFill>
        <p:spPr>
          <a:xfrm>
            <a:off x="1000318" y="4906917"/>
            <a:ext cx="4577522" cy="1394093"/>
          </a:xfrm>
          <a:prstGeom prst="rect">
            <a:avLst/>
          </a:prstGeom>
        </p:spPr>
      </p:pic>
      <p:pic>
        <p:nvPicPr>
          <p:cNvPr id="5" name="Picture 4">
            <a:extLst>
              <a:ext uri="{FF2B5EF4-FFF2-40B4-BE49-F238E27FC236}">
                <a16:creationId xmlns:a16="http://schemas.microsoft.com/office/drawing/2014/main" id="{F0F39AEB-E8ED-452F-B775-81CEE97218AC}"/>
              </a:ext>
            </a:extLst>
          </p:cNvPr>
          <p:cNvPicPr>
            <a:picLocks noChangeAspect="1"/>
          </p:cNvPicPr>
          <p:nvPr/>
        </p:nvPicPr>
        <p:blipFill>
          <a:blip r:embed="rId3"/>
          <a:stretch>
            <a:fillRect/>
          </a:stretch>
        </p:blipFill>
        <p:spPr>
          <a:xfrm>
            <a:off x="6188448" y="4384736"/>
            <a:ext cx="2928657" cy="2263898"/>
          </a:xfrm>
          <a:prstGeom prst="rect">
            <a:avLst/>
          </a:prstGeom>
        </p:spPr>
      </p:pic>
    </p:spTree>
    <p:extLst>
      <p:ext uri="{BB962C8B-B14F-4D97-AF65-F5344CB8AC3E}">
        <p14:creationId xmlns:p14="http://schemas.microsoft.com/office/powerpoint/2010/main" val="1783016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830" y="204651"/>
            <a:ext cx="8596668" cy="1320800"/>
          </a:xfrm>
        </p:spPr>
        <p:txBody>
          <a:bodyPr/>
          <a:lstStyle/>
          <a:p>
            <a:r>
              <a:rPr lang="en-GB" dirty="0"/>
              <a:t>Maths </a:t>
            </a:r>
          </a:p>
        </p:txBody>
      </p:sp>
      <p:sp>
        <p:nvSpPr>
          <p:cNvPr id="3" name="Content Placeholder 2"/>
          <p:cNvSpPr>
            <a:spLocks noGrp="1"/>
          </p:cNvSpPr>
          <p:nvPr>
            <p:ph idx="1"/>
          </p:nvPr>
        </p:nvSpPr>
        <p:spPr>
          <a:xfrm>
            <a:off x="232882" y="865051"/>
            <a:ext cx="9276563" cy="5660440"/>
          </a:xfrm>
        </p:spPr>
        <p:txBody>
          <a:bodyPr>
            <a:normAutofit/>
          </a:bodyPr>
          <a:lstStyle/>
          <a:p>
            <a:pPr lvl="0">
              <a:lnSpc>
                <a:spcPct val="107000"/>
              </a:lnSpc>
              <a:spcAft>
                <a:spcPts val="800"/>
              </a:spcAft>
              <a:buClr>
                <a:srgbClr val="5FCBEF"/>
              </a:buClr>
            </a:pP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The children have three </a:t>
            </a:r>
            <a:r>
              <a:rPr lang="en-US"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lessons every week and one teacher-led lesson in a small group of three children.  We use White Rose </a:t>
            </a:r>
            <a:r>
              <a:rPr lang="en-US"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to support the children with their </a:t>
            </a:r>
            <a:r>
              <a:rPr lang="en-US"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learning. </a:t>
            </a: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6" name="Picture 5">
            <a:extLst>
              <a:ext uri="{FF2B5EF4-FFF2-40B4-BE49-F238E27FC236}">
                <a16:creationId xmlns:a16="http://schemas.microsoft.com/office/drawing/2014/main" id="{49BA053C-3905-4DF4-B0F0-89E998EEC3E7}"/>
              </a:ext>
            </a:extLst>
          </p:cNvPr>
          <p:cNvPicPr>
            <a:picLocks noChangeAspect="1"/>
          </p:cNvPicPr>
          <p:nvPr/>
        </p:nvPicPr>
        <p:blipFill>
          <a:blip r:embed="rId2"/>
          <a:stretch>
            <a:fillRect/>
          </a:stretch>
        </p:blipFill>
        <p:spPr>
          <a:xfrm>
            <a:off x="815788" y="1982827"/>
            <a:ext cx="7808259" cy="4716038"/>
          </a:xfrm>
          <a:prstGeom prst="rect">
            <a:avLst/>
          </a:prstGeom>
        </p:spPr>
      </p:pic>
    </p:spTree>
    <p:extLst>
      <p:ext uri="{BB962C8B-B14F-4D97-AF65-F5344CB8AC3E}">
        <p14:creationId xmlns:p14="http://schemas.microsoft.com/office/powerpoint/2010/main" val="166429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830" y="204651"/>
            <a:ext cx="8596668" cy="1320800"/>
          </a:xfrm>
        </p:spPr>
        <p:txBody>
          <a:bodyPr/>
          <a:lstStyle/>
          <a:p>
            <a:r>
              <a:rPr lang="en-GB" dirty="0"/>
              <a:t>Maths </a:t>
            </a:r>
          </a:p>
        </p:txBody>
      </p:sp>
      <p:sp>
        <p:nvSpPr>
          <p:cNvPr id="3" name="Content Placeholder 2"/>
          <p:cNvSpPr>
            <a:spLocks noGrp="1"/>
          </p:cNvSpPr>
          <p:nvPr>
            <p:ph idx="1"/>
          </p:nvPr>
        </p:nvSpPr>
        <p:spPr>
          <a:xfrm>
            <a:off x="232882" y="865051"/>
            <a:ext cx="9276563" cy="5660440"/>
          </a:xfrm>
        </p:spPr>
        <p:txBody>
          <a:bodyPr>
            <a:normAutofit/>
          </a:bodyPr>
          <a:lstStyle/>
          <a:p>
            <a:pPr marL="0" lvl="0" indent="0">
              <a:lnSpc>
                <a:spcPct val="107000"/>
              </a:lnSpc>
              <a:spcAft>
                <a:spcPts val="800"/>
              </a:spcAft>
              <a:buClr>
                <a:srgbClr val="5FCBEF"/>
              </a:buClr>
              <a:buNone/>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We do spend a considerable amount of time learning about the composition of numbers and what makes a 1, 2 or 3. </a:t>
            </a:r>
          </a:p>
          <a:p>
            <a:pPr lvl="0">
              <a:lnSpc>
                <a:spcPct val="107000"/>
              </a:lnSpc>
              <a:spcAft>
                <a:spcPts val="800"/>
              </a:spcAft>
              <a:buClr>
                <a:srgbClr val="5FCBEF"/>
              </a:buClr>
            </a:pP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We also use lots of stories and rhymes to support the children with their </a:t>
            </a:r>
            <a:r>
              <a:rPr lang="en-US"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learning During the independent learning there are activities planned for the children to consolidate and extend their </a:t>
            </a:r>
            <a:r>
              <a:rPr lang="en-US"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knowledge and learning. One word you will be hearing a lot from us and the children is the word </a:t>
            </a:r>
            <a:r>
              <a:rPr lang="en-US"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subsitise</a:t>
            </a: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this is identifying how many items there are without counting.</a:t>
            </a:r>
            <a:endParaRPr lang="en-GB"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Picture 4" descr="Image result for numbers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7957" y="3780758"/>
            <a:ext cx="2481612" cy="13667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23" y="4154788"/>
            <a:ext cx="6029793" cy="1466192"/>
          </a:xfrm>
          <a:prstGeom prst="rect">
            <a:avLst/>
          </a:prstGeom>
        </p:spPr>
      </p:pic>
    </p:spTree>
    <p:extLst>
      <p:ext uri="{BB962C8B-B14F-4D97-AF65-F5344CB8AC3E}">
        <p14:creationId xmlns:p14="http://schemas.microsoft.com/office/powerpoint/2010/main" val="926194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889" y="982877"/>
            <a:ext cx="8596668" cy="827314"/>
          </a:xfrm>
        </p:spPr>
        <p:txBody>
          <a:bodyPr/>
          <a:lstStyle/>
          <a:p>
            <a:r>
              <a:rPr lang="en-GB" dirty="0"/>
              <a:t>Topic Based Learning </a:t>
            </a:r>
          </a:p>
        </p:txBody>
      </p:sp>
      <p:sp>
        <p:nvSpPr>
          <p:cNvPr id="3" name="Content Placeholder 2"/>
          <p:cNvSpPr>
            <a:spLocks noGrp="1"/>
          </p:cNvSpPr>
          <p:nvPr>
            <p:ph idx="1"/>
          </p:nvPr>
        </p:nvSpPr>
        <p:spPr>
          <a:xfrm>
            <a:off x="585894" y="1883352"/>
            <a:ext cx="9590072" cy="3944982"/>
          </a:xfrm>
        </p:spPr>
        <p:txBody>
          <a:bodyPr>
            <a:normAutofit/>
          </a:bodyPr>
          <a:lstStyle/>
          <a:p>
            <a:r>
              <a:rPr lang="en-GB" dirty="0">
                <a:latin typeface="Calibri" panose="020F0502020204030204" pitchFamily="34" charset="0"/>
                <a:cs typeface="Calibri" panose="020F0502020204030204" pitchFamily="34" charset="0"/>
              </a:rPr>
              <a:t>In EYFS our learning is based around topics and we have a different topic each half term. </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In the learning environment we have continuous provision – which means resources that are always there to play and learn with such as the reading snug, construction toys, literacy and maths games, role play, small world play, and open access to our arts and crafts room.</a:t>
            </a:r>
          </a:p>
          <a:p>
            <a:r>
              <a:rPr lang="en-GB" dirty="0">
                <a:latin typeface="Calibri" panose="020F0502020204030204" pitchFamily="34" charset="0"/>
                <a:cs typeface="Calibri" panose="020F0502020204030204" pitchFamily="34" charset="0"/>
              </a:rPr>
              <a:t>We also have enhanced provision which means resources or activities linked to the topic or interest. For example if the topic was ‘Outside Inside’, the children may investigate bugs as part of their enhanced provision. </a:t>
            </a:r>
          </a:p>
          <a:p>
            <a:endParaRPr lang="en-GB" dirty="0"/>
          </a:p>
        </p:txBody>
      </p:sp>
      <p:pic>
        <p:nvPicPr>
          <p:cNvPr id="4" name="Picture 12" descr="Image result for clipart bun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31" y="188052"/>
            <a:ext cx="3817048" cy="9224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Image result for clipart bun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925" y="119638"/>
            <a:ext cx="3817048" cy="9224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Image result for clipart bun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819" y="60423"/>
            <a:ext cx="3817048" cy="9224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19871407">
            <a:off x="483283" y="5872573"/>
            <a:ext cx="1897042" cy="461665"/>
          </a:xfrm>
          <a:prstGeom prst="rect">
            <a:avLst/>
          </a:prstGeom>
        </p:spPr>
        <p:txBody>
          <a:bodyPr wrap="square">
            <a:spAutoFit/>
          </a:bodyPr>
          <a:lstStyle/>
          <a:p>
            <a:pPr algn="ctr"/>
            <a:r>
              <a:rPr lang="en-US" sz="2400" b="1" dirty="0">
                <a:ln w="31550" cmpd="sng">
                  <a:solidFill>
                    <a:srgbClr val="7030A0"/>
                  </a:solidFill>
                  <a:prstDash val="solid"/>
                </a:ln>
                <a:solidFill>
                  <a:srgbClr val="FFFFFF"/>
                </a:solidFill>
                <a:effectLst>
                  <a:outerShdw blurRad="41275" dist="12700" dir="12000000" algn="tl" rotWithShape="0">
                    <a:srgbClr val="000000">
                      <a:alpha val="40000"/>
                    </a:srgbClr>
                  </a:outerShdw>
                </a:effectLst>
              </a:rPr>
              <a:t>A Bugs Life</a:t>
            </a:r>
          </a:p>
        </p:txBody>
      </p:sp>
      <p:sp>
        <p:nvSpPr>
          <p:cNvPr id="8" name="Rectangle 7"/>
          <p:cNvSpPr/>
          <p:nvPr/>
        </p:nvSpPr>
        <p:spPr>
          <a:xfrm>
            <a:off x="2912958" y="5672771"/>
            <a:ext cx="1585692" cy="461665"/>
          </a:xfrm>
          <a:prstGeom prst="rect">
            <a:avLst/>
          </a:prstGeom>
        </p:spPr>
        <p:txBody>
          <a:bodyPr wrap="none">
            <a:spAutoFit/>
          </a:bodyPr>
          <a:lstStyle/>
          <a:p>
            <a:pPr algn="ctr"/>
            <a:r>
              <a:rPr lang="en-US" sz="2400" b="1" dirty="0">
                <a:ln w="31550" cmpd="sng">
                  <a:solidFill>
                    <a:srgbClr val="33CCFF"/>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Fairytales</a:t>
            </a:r>
          </a:p>
        </p:txBody>
      </p:sp>
      <p:sp>
        <p:nvSpPr>
          <p:cNvPr id="9" name="Rectangle 8"/>
          <p:cNvSpPr/>
          <p:nvPr/>
        </p:nvSpPr>
        <p:spPr>
          <a:xfrm rot="1206525">
            <a:off x="5751028" y="5560919"/>
            <a:ext cx="2471154" cy="461665"/>
          </a:xfrm>
          <a:prstGeom prst="rect">
            <a:avLst/>
          </a:prstGeom>
        </p:spPr>
        <p:txBody>
          <a:bodyPr wrap="square">
            <a:spAutoFit/>
          </a:bodyPr>
          <a:lstStyle/>
          <a:p>
            <a:pPr algn="ctr"/>
            <a:r>
              <a:rPr lang="en-US" sz="2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Superheroes</a:t>
            </a:r>
          </a:p>
        </p:txBody>
      </p:sp>
      <p:sp>
        <p:nvSpPr>
          <p:cNvPr id="10" name="Rectangle 9"/>
          <p:cNvSpPr/>
          <p:nvPr/>
        </p:nvSpPr>
        <p:spPr>
          <a:xfrm>
            <a:off x="7654657" y="5330087"/>
            <a:ext cx="2223686" cy="461665"/>
          </a:xfrm>
          <a:prstGeom prst="rect">
            <a:avLst/>
          </a:prstGeom>
        </p:spPr>
        <p:txBody>
          <a:bodyPr wrap="none">
            <a:spAutoFit/>
          </a:bodyPr>
          <a:lstStyle/>
          <a:p>
            <a:pPr algn="ctr"/>
            <a:r>
              <a:rPr lang="en-US" sz="2400" b="1" dirty="0">
                <a:ln w="22225">
                  <a:solidFill>
                    <a:schemeClr val="accent2"/>
                  </a:solidFill>
                  <a:prstDash val="solid"/>
                </a:ln>
                <a:solidFill>
                  <a:schemeClr val="accent2">
                    <a:lumMod val="40000"/>
                    <a:lumOff val="60000"/>
                  </a:schemeClr>
                </a:solidFill>
              </a:rPr>
              <a:t>Under the Sea</a:t>
            </a:r>
          </a:p>
        </p:txBody>
      </p:sp>
      <p:sp>
        <p:nvSpPr>
          <p:cNvPr id="11" name="Rectangle 10"/>
          <p:cNvSpPr/>
          <p:nvPr/>
        </p:nvSpPr>
        <p:spPr>
          <a:xfrm>
            <a:off x="4291299" y="6273110"/>
            <a:ext cx="2911374" cy="461665"/>
          </a:xfrm>
          <a:prstGeom prst="rect">
            <a:avLst/>
          </a:prstGeom>
        </p:spPr>
        <p:txBody>
          <a:bodyPr wrap="none">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5,4,3,2,1 Blast off</a:t>
            </a: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graphicFrame>
        <p:nvGraphicFramePr>
          <p:cNvPr id="13" name="Table 12"/>
          <p:cNvGraphicFramePr>
            <a:graphicFrameLocks noGrp="1"/>
          </p:cNvGraphicFramePr>
          <p:nvPr>
            <p:extLst>
              <p:ext uri="{D42A27DB-BD31-4B8C-83A1-F6EECF244321}">
                <p14:modId xmlns:p14="http://schemas.microsoft.com/office/powerpoint/2010/main" val="2460342287"/>
              </p:ext>
            </p:extLst>
          </p:nvPr>
        </p:nvGraphicFramePr>
        <p:xfrm>
          <a:off x="1109287" y="2546311"/>
          <a:ext cx="8128002" cy="8280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395786828"/>
                    </a:ext>
                  </a:extLst>
                </a:gridCol>
                <a:gridCol w="1354667">
                  <a:extLst>
                    <a:ext uri="{9D8B030D-6E8A-4147-A177-3AD203B41FA5}">
                      <a16:colId xmlns:a16="http://schemas.microsoft.com/office/drawing/2014/main" val="2616818232"/>
                    </a:ext>
                  </a:extLst>
                </a:gridCol>
                <a:gridCol w="1354667">
                  <a:extLst>
                    <a:ext uri="{9D8B030D-6E8A-4147-A177-3AD203B41FA5}">
                      <a16:colId xmlns:a16="http://schemas.microsoft.com/office/drawing/2014/main" val="3484126821"/>
                    </a:ext>
                  </a:extLst>
                </a:gridCol>
                <a:gridCol w="1354667">
                  <a:extLst>
                    <a:ext uri="{9D8B030D-6E8A-4147-A177-3AD203B41FA5}">
                      <a16:colId xmlns:a16="http://schemas.microsoft.com/office/drawing/2014/main" val="2291301405"/>
                    </a:ext>
                  </a:extLst>
                </a:gridCol>
                <a:gridCol w="1354667">
                  <a:extLst>
                    <a:ext uri="{9D8B030D-6E8A-4147-A177-3AD203B41FA5}">
                      <a16:colId xmlns:a16="http://schemas.microsoft.com/office/drawing/2014/main" val="641051122"/>
                    </a:ext>
                  </a:extLst>
                </a:gridCol>
                <a:gridCol w="1354667">
                  <a:extLst>
                    <a:ext uri="{9D8B030D-6E8A-4147-A177-3AD203B41FA5}">
                      <a16:colId xmlns:a16="http://schemas.microsoft.com/office/drawing/2014/main" val="1498491589"/>
                    </a:ext>
                  </a:extLst>
                </a:gridCol>
              </a:tblGrid>
              <a:tr h="370840">
                <a:tc>
                  <a:txBody>
                    <a:bodyPr/>
                    <a:lstStyle/>
                    <a:p>
                      <a:pPr algn="ctr"/>
                      <a:r>
                        <a:rPr lang="en-GB" dirty="0"/>
                        <a:t>Autumn 1</a:t>
                      </a:r>
                    </a:p>
                  </a:txBody>
                  <a:tcPr/>
                </a:tc>
                <a:tc>
                  <a:txBody>
                    <a:bodyPr/>
                    <a:lstStyle/>
                    <a:p>
                      <a:pPr algn="ctr"/>
                      <a:r>
                        <a:rPr lang="en-GB" dirty="0"/>
                        <a:t>Autumn 2</a:t>
                      </a:r>
                    </a:p>
                  </a:txBody>
                  <a:tcPr/>
                </a:tc>
                <a:tc>
                  <a:txBody>
                    <a:bodyPr/>
                    <a:lstStyle/>
                    <a:p>
                      <a:pPr algn="ctr"/>
                      <a:r>
                        <a:rPr lang="en-GB" dirty="0"/>
                        <a:t>Spring</a:t>
                      </a:r>
                      <a:r>
                        <a:rPr lang="en-GB" baseline="0" dirty="0"/>
                        <a:t> 1</a:t>
                      </a:r>
                      <a:endParaRPr lang="en-GB" dirty="0"/>
                    </a:p>
                  </a:txBody>
                  <a:tcPr/>
                </a:tc>
                <a:tc>
                  <a:txBody>
                    <a:bodyPr/>
                    <a:lstStyle/>
                    <a:p>
                      <a:pPr algn="ctr"/>
                      <a:r>
                        <a:rPr lang="en-GB" dirty="0"/>
                        <a:t>Spring 2</a:t>
                      </a:r>
                    </a:p>
                  </a:txBody>
                  <a:tcPr/>
                </a:tc>
                <a:tc>
                  <a:txBody>
                    <a:bodyPr/>
                    <a:lstStyle/>
                    <a:p>
                      <a:pPr algn="ctr"/>
                      <a:r>
                        <a:rPr lang="en-GB" dirty="0"/>
                        <a:t>Summer</a:t>
                      </a:r>
                      <a:r>
                        <a:rPr lang="en-GB" baseline="0" dirty="0"/>
                        <a:t> 1</a:t>
                      </a:r>
                      <a:endParaRPr lang="en-GB" dirty="0"/>
                    </a:p>
                  </a:txBody>
                  <a:tcPr/>
                </a:tc>
                <a:tc>
                  <a:txBody>
                    <a:bodyPr/>
                    <a:lstStyle/>
                    <a:p>
                      <a:pPr algn="ctr"/>
                      <a:r>
                        <a:rPr lang="en-GB" dirty="0"/>
                        <a:t>Summer 2</a:t>
                      </a:r>
                    </a:p>
                  </a:txBody>
                  <a:tcPr/>
                </a:tc>
                <a:extLst>
                  <a:ext uri="{0D108BD9-81ED-4DB2-BD59-A6C34878D82A}">
                    <a16:rowId xmlns:a16="http://schemas.microsoft.com/office/drawing/2014/main" val="858395108"/>
                  </a:ext>
                </a:extLst>
              </a:tr>
              <a:tr h="370840">
                <a:tc>
                  <a:txBody>
                    <a:bodyPr/>
                    <a:lstStyle/>
                    <a:p>
                      <a:pPr algn="ctr"/>
                      <a:r>
                        <a:rPr lang="en-GB" sz="1200" dirty="0"/>
                        <a:t>Outside Inside</a:t>
                      </a:r>
                    </a:p>
                  </a:txBody>
                  <a:tcPr/>
                </a:tc>
                <a:tc>
                  <a:txBody>
                    <a:bodyPr/>
                    <a:lstStyle/>
                    <a:p>
                      <a:pPr algn="ctr"/>
                      <a:r>
                        <a:rPr lang="en-GB" sz="1200" dirty="0"/>
                        <a:t>Who am I?</a:t>
                      </a:r>
                    </a:p>
                  </a:txBody>
                  <a:tcPr/>
                </a:tc>
                <a:tc>
                  <a:txBody>
                    <a:bodyPr/>
                    <a:lstStyle/>
                    <a:p>
                      <a:pPr algn="ctr"/>
                      <a:r>
                        <a:rPr lang="en-GB" sz="1200" dirty="0"/>
                        <a:t>Talents and Powers</a:t>
                      </a:r>
                    </a:p>
                  </a:txBody>
                  <a:tcPr/>
                </a:tc>
                <a:tc>
                  <a:txBody>
                    <a:bodyPr/>
                    <a:lstStyle/>
                    <a:p>
                      <a:pPr algn="ctr"/>
                      <a:r>
                        <a:rPr lang="en-GB" sz="1200" dirty="0"/>
                        <a:t>Sewing a Seed</a:t>
                      </a:r>
                    </a:p>
                  </a:txBody>
                  <a:tcPr/>
                </a:tc>
                <a:tc>
                  <a:txBody>
                    <a:bodyPr/>
                    <a:lstStyle/>
                    <a:p>
                      <a:pPr algn="ctr"/>
                      <a:r>
                        <a:rPr lang="en-GB" sz="1200" dirty="0"/>
                        <a:t>Amazing Me</a:t>
                      </a:r>
                    </a:p>
                  </a:txBody>
                  <a:tcPr/>
                </a:tc>
                <a:tc>
                  <a:txBody>
                    <a:bodyPr/>
                    <a:lstStyle/>
                    <a:p>
                      <a:pPr algn="ctr"/>
                      <a:r>
                        <a:rPr lang="en-GB" sz="1200" dirty="0"/>
                        <a:t>The People Around Me</a:t>
                      </a:r>
                    </a:p>
                  </a:txBody>
                  <a:tcPr/>
                </a:tc>
                <a:extLst>
                  <a:ext uri="{0D108BD9-81ED-4DB2-BD59-A6C34878D82A}">
                    <a16:rowId xmlns:a16="http://schemas.microsoft.com/office/drawing/2014/main" val="4008677509"/>
                  </a:ext>
                </a:extLst>
              </a:tr>
            </a:tbl>
          </a:graphicData>
        </a:graphic>
      </p:graphicFrame>
    </p:spTree>
    <p:extLst>
      <p:ext uri="{BB962C8B-B14F-4D97-AF65-F5344CB8AC3E}">
        <p14:creationId xmlns:p14="http://schemas.microsoft.com/office/powerpoint/2010/main" val="2311942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5450"/>
            <a:ext cx="8596668" cy="1320800"/>
          </a:xfrm>
        </p:spPr>
        <p:txBody>
          <a:bodyPr>
            <a:normAutofit/>
          </a:bodyPr>
          <a:lstStyle/>
          <a:p>
            <a:r>
              <a:rPr lang="en-GB" sz="3200" dirty="0"/>
              <a:t>Personal, Social and Emotional Development </a:t>
            </a:r>
          </a:p>
        </p:txBody>
      </p:sp>
      <p:sp>
        <p:nvSpPr>
          <p:cNvPr id="3" name="Content Placeholder 2"/>
          <p:cNvSpPr>
            <a:spLocks noGrp="1"/>
          </p:cNvSpPr>
          <p:nvPr>
            <p:ph idx="1"/>
          </p:nvPr>
        </p:nvSpPr>
        <p:spPr>
          <a:xfrm>
            <a:off x="214599" y="1371522"/>
            <a:ext cx="9942769" cy="2594567"/>
          </a:xfrm>
        </p:spPr>
        <p:txBody>
          <a:bodyPr>
            <a:normAutofit/>
          </a:bodyPr>
          <a:lstStyle/>
          <a:p>
            <a:r>
              <a:rPr lang="en-GB" dirty="0">
                <a:latin typeface="Calibri" panose="020F0502020204030204" pitchFamily="34" charset="0"/>
                <a:cs typeface="Calibri" panose="020F0502020204030204" pitchFamily="34" charset="0"/>
              </a:rPr>
              <a:t>PSED is split into three areas – </a:t>
            </a:r>
            <a:r>
              <a:rPr lang="en-GB" b="1" dirty="0">
                <a:latin typeface="Calibri" panose="020F0502020204030204" pitchFamily="34" charset="0"/>
                <a:cs typeface="Calibri" panose="020F0502020204030204" pitchFamily="34" charset="0"/>
              </a:rPr>
              <a:t>Self-regulation / Managing Self / Building Relationships</a:t>
            </a:r>
          </a:p>
          <a:p>
            <a:r>
              <a:rPr lang="en-GB" dirty="0">
                <a:latin typeface="Calibri" panose="020F0502020204030204" pitchFamily="34" charset="0"/>
                <a:cs typeface="Calibri" panose="020F0502020204030204" pitchFamily="34" charset="0"/>
              </a:rPr>
              <a:t>In the Autumn term we largely focus on; how to treat others, helping each other, sharing, making friends, behavioural expectations, recognising and regulating emotions and self-esteem. </a:t>
            </a:r>
          </a:p>
          <a:p>
            <a:r>
              <a:rPr lang="en-GB" dirty="0">
                <a:latin typeface="Calibri" panose="020F0502020204030204" pitchFamily="34" charset="0"/>
                <a:cs typeface="Calibri" panose="020F0502020204030204" pitchFamily="34" charset="0"/>
              </a:rPr>
              <a:t>PSED is taught through focused lessons, circle times and modelling during child-initiated learning. </a:t>
            </a:r>
          </a:p>
        </p:txBody>
      </p:sp>
      <p:pic>
        <p:nvPicPr>
          <p:cNvPr id="4" name="Picture 3"/>
          <p:cNvPicPr>
            <a:picLocks noChangeAspect="1"/>
          </p:cNvPicPr>
          <p:nvPr/>
        </p:nvPicPr>
        <p:blipFill>
          <a:blip r:embed="rId2"/>
          <a:stretch>
            <a:fillRect/>
          </a:stretch>
        </p:blipFill>
        <p:spPr>
          <a:xfrm>
            <a:off x="423606" y="3193475"/>
            <a:ext cx="8602202" cy="715554"/>
          </a:xfrm>
          <a:prstGeom prst="rect">
            <a:avLst/>
          </a:prstGeom>
        </p:spPr>
      </p:pic>
      <p:sp>
        <p:nvSpPr>
          <p:cNvPr id="6" name="Rectangle 5"/>
          <p:cNvSpPr/>
          <p:nvPr/>
        </p:nvSpPr>
        <p:spPr>
          <a:xfrm>
            <a:off x="423606" y="3620688"/>
            <a:ext cx="9255971" cy="584775"/>
          </a:xfrm>
          <a:prstGeom prst="rect">
            <a:avLst/>
          </a:prstGeom>
        </p:spPr>
        <p:txBody>
          <a:bodyPr wrap="square">
            <a:spAutoFit/>
          </a:bodyPr>
          <a:lstStyle/>
          <a:p>
            <a:r>
              <a:rPr lang="en-GB" sz="3200" dirty="0">
                <a:solidFill>
                  <a:srgbClr val="5FCBEF"/>
                </a:solidFill>
                <a:ea typeface="+mj-ea"/>
                <a:cs typeface="+mj-cs"/>
              </a:rPr>
              <a:t>Communication and Language </a:t>
            </a:r>
            <a:endParaRPr lang="en-GB" dirty="0"/>
          </a:p>
        </p:txBody>
      </p:sp>
      <p:sp>
        <p:nvSpPr>
          <p:cNvPr id="10" name="Content Placeholder 2"/>
          <p:cNvSpPr txBox="1">
            <a:spLocks/>
          </p:cNvSpPr>
          <p:nvPr/>
        </p:nvSpPr>
        <p:spPr>
          <a:xfrm>
            <a:off x="423606" y="4490758"/>
            <a:ext cx="9942769" cy="25945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dirty="0">
                <a:latin typeface="Calibri" panose="020F0502020204030204" pitchFamily="34" charset="0"/>
                <a:cs typeface="Calibri" panose="020F0502020204030204" pitchFamily="34" charset="0"/>
              </a:rPr>
              <a:t>C&amp;L is split into two areas – </a:t>
            </a:r>
            <a:r>
              <a:rPr lang="en-GB" b="1" dirty="0">
                <a:latin typeface="Calibri" panose="020F0502020204030204" pitchFamily="34" charset="0"/>
                <a:cs typeface="Calibri" panose="020F0502020204030204" pitchFamily="34" charset="0"/>
              </a:rPr>
              <a:t>Listening, Attention and Understanding / Speaking</a:t>
            </a:r>
          </a:p>
          <a:p>
            <a:r>
              <a:rPr lang="en-GB" dirty="0">
                <a:latin typeface="Calibri" panose="020F0502020204030204" pitchFamily="34" charset="0"/>
                <a:cs typeface="Calibri" panose="020F0502020204030204" pitchFamily="34" charset="0"/>
              </a:rPr>
              <a:t>In the Autumn term we largely focus on; maintaining attention and listening during adult focused learning, understanding instructions and stories, speaking in full sentences and exploring new sounds.</a:t>
            </a:r>
          </a:p>
          <a:p>
            <a:r>
              <a:rPr lang="en-GB" dirty="0">
                <a:latin typeface="Calibri" panose="020F0502020204030204" pitchFamily="34" charset="0"/>
                <a:cs typeface="Calibri" panose="020F0502020204030204" pitchFamily="34" charset="0"/>
              </a:rPr>
              <a:t>C&amp;L is usually taught discreetly through carpet times, circle times and modelling during </a:t>
            </a:r>
            <a:r>
              <a:rPr lang="en-GB" dirty="0" err="1">
                <a:latin typeface="Calibri" panose="020F0502020204030204" pitchFamily="34" charset="0"/>
                <a:cs typeface="Calibri" panose="020F0502020204030204" pitchFamily="34" charset="0"/>
              </a:rPr>
              <a:t>chil</a:t>
            </a:r>
            <a:r>
              <a:rPr lang="en-GB" dirty="0">
                <a:latin typeface="Calibri" panose="020F0502020204030204" pitchFamily="34" charset="0"/>
                <a:cs typeface="Calibri" panose="020F0502020204030204" pitchFamily="34" charset="0"/>
              </a:rPr>
              <a:t>- initiated learning. </a:t>
            </a:r>
          </a:p>
          <a:p>
            <a:endParaRPr lang="en-GB"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188" y="2966303"/>
            <a:ext cx="1361845" cy="136184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8746" y="388102"/>
            <a:ext cx="1128272" cy="876070"/>
          </a:xfrm>
          <a:prstGeom prst="rect">
            <a:avLst/>
          </a:prstGeom>
        </p:spPr>
      </p:pic>
    </p:spTree>
    <p:extLst>
      <p:ext uri="{BB962C8B-B14F-4D97-AF65-F5344CB8AC3E}">
        <p14:creationId xmlns:p14="http://schemas.microsoft.com/office/powerpoint/2010/main" val="2915718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3440"/>
          </a:xfrm>
        </p:spPr>
        <p:txBody>
          <a:bodyPr/>
          <a:lstStyle/>
          <a:p>
            <a:r>
              <a:rPr lang="en-GB" dirty="0"/>
              <a:t>Understanding the World</a:t>
            </a:r>
          </a:p>
        </p:txBody>
      </p:sp>
      <p:sp>
        <p:nvSpPr>
          <p:cNvPr id="3" name="Content Placeholder 2"/>
          <p:cNvSpPr>
            <a:spLocks noGrp="1"/>
          </p:cNvSpPr>
          <p:nvPr>
            <p:ph idx="1"/>
          </p:nvPr>
        </p:nvSpPr>
        <p:spPr>
          <a:xfrm>
            <a:off x="677334" y="1494384"/>
            <a:ext cx="9172060" cy="3849776"/>
          </a:xfrm>
        </p:spPr>
        <p:txBody>
          <a:bodyPr>
            <a:normAutofit/>
          </a:bodyPr>
          <a:lstStyle/>
          <a:p>
            <a:r>
              <a:rPr lang="en-GB" dirty="0">
                <a:latin typeface="Calibri" panose="020F0502020204030204" pitchFamily="34" charset="0"/>
                <a:cs typeface="Calibri" panose="020F0502020204030204" pitchFamily="34" charset="0"/>
              </a:rPr>
              <a:t>UTW is split into three areas – </a:t>
            </a:r>
            <a:r>
              <a:rPr lang="en-GB" b="1" dirty="0">
                <a:latin typeface="Calibri" panose="020F0502020204030204" pitchFamily="34" charset="0"/>
                <a:cs typeface="Calibri" panose="020F0502020204030204" pitchFamily="34" charset="0"/>
              </a:rPr>
              <a:t>Past and Present / People, Culture and Communities / The Natural World. </a:t>
            </a:r>
          </a:p>
          <a:p>
            <a:r>
              <a:rPr lang="en-GB" b="1" dirty="0">
                <a:latin typeface="Calibri" panose="020F0502020204030204" pitchFamily="34" charset="0"/>
                <a:cs typeface="Calibri" panose="020F0502020204030204" pitchFamily="34" charset="0"/>
              </a:rPr>
              <a:t>Examples of topics studied: </a:t>
            </a:r>
            <a:r>
              <a:rPr lang="en-GB" dirty="0">
                <a:latin typeface="Calibri" panose="020F0502020204030204" pitchFamily="34" charset="0"/>
                <a:cs typeface="Calibri" panose="020F0502020204030204" pitchFamily="34" charset="0"/>
              </a:rPr>
              <a:t>Christmas in the past; Transport – old and new; The Moon Landings; Grace Darling; The Great Fire of London; Florence Nightingale; Diwali; Chinese New Year; Australia; Seasons; Sinking and Floating Experiments, investigating Magnetism. </a:t>
            </a:r>
          </a:p>
          <a:p>
            <a:r>
              <a:rPr lang="en-GB" dirty="0">
                <a:latin typeface="Calibri" panose="020F0502020204030204" pitchFamily="34" charset="0"/>
                <a:cs typeface="Calibri" panose="020F0502020204030204" pitchFamily="34" charset="0"/>
              </a:rPr>
              <a:t>UTW is taught through focused lessons, circle times and questioning and investigations during Choosing Time.</a:t>
            </a:r>
          </a:p>
          <a:p>
            <a:endParaRPr lang="en-GB" dirty="0"/>
          </a:p>
          <a:p>
            <a:endParaRPr lang="en-GB" dirty="0"/>
          </a:p>
          <a:p>
            <a:endParaRPr lang="en-GB" dirty="0"/>
          </a:p>
        </p:txBody>
      </p:sp>
      <p:pic>
        <p:nvPicPr>
          <p:cNvPr id="7" name="Picture 12" descr="Image result for clipart beebo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889" l="0" r="100000"/>
                    </a14:imgEffect>
                  </a14:imgLayer>
                </a14:imgProps>
              </a:ext>
              <a:ext uri="{28A0092B-C50C-407E-A947-70E740481C1C}">
                <a14:useLocalDpi xmlns:a14="http://schemas.microsoft.com/office/drawing/2010/main" val="0"/>
              </a:ext>
            </a:extLst>
          </a:blip>
          <a:srcRect/>
          <a:stretch>
            <a:fillRect/>
          </a:stretch>
        </p:blipFill>
        <p:spPr bwMode="auto">
          <a:xfrm>
            <a:off x="7923586" y="232922"/>
            <a:ext cx="1350416" cy="11048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clipart magnifying glas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800" l="0" r="100000">
                        <a14:foregroundMark x1="9766" y1="45800" x2="9766" y2="45800"/>
                        <a14:foregroundMark x1="14437" y1="51400" x2="14437" y2="51400"/>
                        <a14:foregroundMark x1="55839" y1="8800" x2="55839" y2="8800"/>
                        <a14:foregroundMark x1="84289" y1="91200" x2="84289" y2="91200"/>
                        <a14:foregroundMark x1="82803" y1="84600" x2="82803" y2="84600"/>
                        <a14:foregroundMark x1="91720" y1="95200" x2="91720" y2="95200"/>
                        <a14:foregroundMark x1="65605" y1="68400" x2="65605" y2="68400"/>
                      </a14:backgroundRemoval>
                    </a14:imgEffect>
                  </a14:imgLayer>
                </a14:imgProps>
              </a:ext>
              <a:ext uri="{28A0092B-C50C-407E-A947-70E740481C1C}">
                <a14:useLocalDpi xmlns:a14="http://schemas.microsoft.com/office/drawing/2010/main" val="0"/>
              </a:ext>
            </a:extLst>
          </a:blip>
          <a:srcRect/>
          <a:stretch>
            <a:fillRect/>
          </a:stretch>
        </p:blipFill>
        <p:spPr bwMode="auto">
          <a:xfrm>
            <a:off x="6190974" y="232922"/>
            <a:ext cx="1046703" cy="111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276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Friendly Faces in Reception </a:t>
            </a:r>
          </a:p>
        </p:txBody>
      </p:sp>
      <p:sp>
        <p:nvSpPr>
          <p:cNvPr id="3" name="Content Placeholder 2"/>
          <p:cNvSpPr>
            <a:spLocks noGrp="1"/>
          </p:cNvSpPr>
          <p:nvPr>
            <p:ph idx="1"/>
          </p:nvPr>
        </p:nvSpPr>
        <p:spPr>
          <a:xfrm>
            <a:off x="677334" y="1442132"/>
            <a:ext cx="8596668" cy="3880773"/>
          </a:xfrm>
        </p:spPr>
        <p:txBody>
          <a:bodyPr/>
          <a:lstStyle/>
          <a:p>
            <a:pPr marL="0" indent="0">
              <a:buNone/>
            </a:pPr>
            <a:r>
              <a:rPr lang="en-GB" dirty="0">
                <a:solidFill>
                  <a:schemeClr val="tx1"/>
                </a:solidFill>
                <a:latin typeface="Calibri" panose="020F0502020204030204" pitchFamily="34" charset="0"/>
                <a:cs typeface="Calibri" panose="020F0502020204030204" pitchFamily="34" charset="0"/>
              </a:rPr>
              <a:t>Here are the Reception Team</a:t>
            </a:r>
          </a:p>
          <a:p>
            <a:pPr marL="0" indent="0">
              <a:buNone/>
            </a:pPr>
            <a:endParaRPr lang="en-GB" dirty="0">
              <a:solidFill>
                <a:schemeClr val="tx1"/>
              </a:solidFill>
              <a:latin typeface="Calibri" panose="020F0502020204030204" pitchFamily="34" charset="0"/>
              <a:cs typeface="Calibri" panose="020F0502020204030204" pitchFamily="34" charset="0"/>
            </a:endParaRPr>
          </a:p>
          <a:p>
            <a:pPr marL="0" indent="0">
              <a:buNone/>
            </a:pPr>
            <a:r>
              <a:rPr lang="en-GB" dirty="0">
                <a:solidFill>
                  <a:schemeClr val="tx1"/>
                </a:solidFill>
                <a:latin typeface="Calibri" panose="020F0502020204030204" pitchFamily="34" charset="0"/>
                <a:cs typeface="Calibri" panose="020F0502020204030204" pitchFamily="34" charset="0"/>
              </a:rPr>
              <a:t>Class Teacher: Miss Gibbins</a:t>
            </a:r>
          </a:p>
          <a:p>
            <a:pPr marL="0" indent="0">
              <a:buNone/>
            </a:pPr>
            <a:r>
              <a:rPr lang="en-GB" dirty="0">
                <a:solidFill>
                  <a:schemeClr val="tx1"/>
                </a:solidFill>
                <a:latin typeface="Calibri" panose="020F0502020204030204" pitchFamily="34" charset="0"/>
                <a:cs typeface="Calibri" panose="020F0502020204030204" pitchFamily="34" charset="0"/>
              </a:rPr>
              <a:t>Class TA: Mrs Kendall</a:t>
            </a:r>
          </a:p>
          <a:p>
            <a:pPr marL="0" indent="0">
              <a:buNone/>
            </a:pPr>
            <a:endParaRPr lang="en-GB" dirty="0"/>
          </a:p>
        </p:txBody>
      </p:sp>
    </p:spTree>
    <p:extLst>
      <p:ext uri="{BB962C8B-B14F-4D97-AF65-F5344CB8AC3E}">
        <p14:creationId xmlns:p14="http://schemas.microsoft.com/office/powerpoint/2010/main" val="2820994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35988" y="779822"/>
            <a:ext cx="5638275" cy="646331"/>
          </a:xfrm>
          <a:prstGeom prst="rect">
            <a:avLst/>
          </a:prstGeom>
        </p:spPr>
        <p:txBody>
          <a:bodyPr wrap="none">
            <a:spAutoFit/>
          </a:bodyPr>
          <a:lstStyle/>
          <a:p>
            <a:r>
              <a:rPr lang="en-GB" sz="3600" dirty="0">
                <a:solidFill>
                  <a:srgbClr val="5FCBEF"/>
                </a:solidFill>
                <a:ea typeface="+mj-ea"/>
                <a:cs typeface="+mj-cs"/>
              </a:rPr>
              <a:t>Expressive Arts and Design</a:t>
            </a:r>
            <a:endParaRPr lang="en-GB" dirty="0"/>
          </a:p>
        </p:txBody>
      </p:sp>
      <p:sp>
        <p:nvSpPr>
          <p:cNvPr id="6" name="Rectangle 5"/>
          <p:cNvSpPr/>
          <p:nvPr/>
        </p:nvSpPr>
        <p:spPr>
          <a:xfrm>
            <a:off x="831747" y="1729217"/>
            <a:ext cx="9172060" cy="3862596"/>
          </a:xfrm>
          <a:prstGeom prst="rect">
            <a:avLst/>
          </a:prstGeom>
        </p:spPr>
        <p:txBody>
          <a:bodyPr wrap="square">
            <a:spAutoFit/>
          </a:bodyPr>
          <a:lstStyle/>
          <a:p>
            <a:pPr marL="342900" lvl="0" indent="-342900">
              <a:spcBef>
                <a:spcPts val="1000"/>
              </a:spcBef>
              <a:buClr>
                <a:srgbClr val="5FCBEF"/>
              </a:buClr>
              <a:buSzPct val="80000"/>
              <a:buFont typeface="Wingdings 3" charset="2"/>
              <a:buChar char=""/>
            </a:pPr>
            <a:r>
              <a:rPr lang="en-GB" sz="2000" dirty="0">
                <a:solidFill>
                  <a:prstClr val="black">
                    <a:lumMod val="75000"/>
                    <a:lumOff val="25000"/>
                  </a:prstClr>
                </a:solidFill>
                <a:latin typeface="Calibri" panose="020F0502020204030204" pitchFamily="34" charset="0"/>
                <a:cs typeface="Calibri" panose="020F0502020204030204" pitchFamily="34" charset="0"/>
              </a:rPr>
              <a:t>EAD is split into two areas – </a:t>
            </a:r>
            <a:r>
              <a:rPr lang="en-GB" sz="2000" b="1" dirty="0">
                <a:solidFill>
                  <a:prstClr val="black">
                    <a:lumMod val="75000"/>
                    <a:lumOff val="25000"/>
                  </a:prstClr>
                </a:solidFill>
                <a:latin typeface="Calibri" panose="020F0502020204030204" pitchFamily="34" charset="0"/>
                <a:cs typeface="Calibri" panose="020F0502020204030204" pitchFamily="34" charset="0"/>
              </a:rPr>
              <a:t>Creating with Materials / Being Imaginative and Expressive.</a:t>
            </a:r>
          </a:p>
          <a:p>
            <a:pPr marL="342900" lvl="0" indent="-342900">
              <a:spcBef>
                <a:spcPts val="1000"/>
              </a:spcBef>
              <a:buClr>
                <a:srgbClr val="5FCBEF"/>
              </a:buClr>
              <a:buSzPct val="80000"/>
              <a:buFont typeface="Wingdings 3" charset="2"/>
              <a:buChar char=""/>
            </a:pPr>
            <a:r>
              <a:rPr lang="en-GB" sz="2000" dirty="0">
                <a:solidFill>
                  <a:prstClr val="black">
                    <a:lumMod val="75000"/>
                    <a:lumOff val="25000"/>
                  </a:prstClr>
                </a:solidFill>
                <a:latin typeface="Calibri" panose="020F0502020204030204" pitchFamily="34" charset="0"/>
                <a:cs typeface="Calibri" panose="020F0502020204030204" pitchFamily="34" charset="0"/>
              </a:rPr>
              <a:t>Children are given an art task every week which they are encouraged to complete independently. These tasks are designed to encourage the development of skills in collage, painting, cutting and drawing. These tasks are always linked to the current topic. We also have two pieces of teacher-led artwork each term.</a:t>
            </a:r>
          </a:p>
          <a:p>
            <a:pPr marL="342900" lvl="0" indent="-342900">
              <a:spcBef>
                <a:spcPts val="1000"/>
              </a:spcBef>
              <a:buClr>
                <a:srgbClr val="5FCBEF"/>
              </a:buClr>
              <a:buSzPct val="80000"/>
              <a:buFont typeface="Wingdings 3" charset="2"/>
              <a:buChar char=""/>
            </a:pPr>
            <a:r>
              <a:rPr lang="en-GB" sz="2000" dirty="0">
                <a:solidFill>
                  <a:prstClr val="black">
                    <a:lumMod val="75000"/>
                    <a:lumOff val="25000"/>
                  </a:prstClr>
                </a:solidFill>
                <a:latin typeface="Calibri" panose="020F0502020204030204" pitchFamily="34" charset="0"/>
                <a:cs typeface="Calibri" panose="020F0502020204030204" pitchFamily="34" charset="0"/>
              </a:rPr>
              <a:t>Children have free access to the art room and are encouraged to experiment with the craft materials available. </a:t>
            </a:r>
          </a:p>
          <a:p>
            <a:pPr marL="342900" lvl="0" indent="-342900">
              <a:spcBef>
                <a:spcPts val="1000"/>
              </a:spcBef>
              <a:buClr>
                <a:srgbClr val="5FCBEF"/>
              </a:buClr>
              <a:buSzPct val="80000"/>
              <a:buFont typeface="Wingdings 3" charset="2"/>
              <a:buChar char=""/>
            </a:pPr>
            <a:r>
              <a:rPr lang="en-GB" sz="2000" dirty="0">
                <a:solidFill>
                  <a:prstClr val="black">
                    <a:lumMod val="75000"/>
                    <a:lumOff val="25000"/>
                  </a:prstClr>
                </a:solidFill>
                <a:latin typeface="Calibri" panose="020F0502020204030204" pitchFamily="34" charset="0"/>
                <a:cs typeface="Calibri" panose="020F0502020204030204" pitchFamily="34" charset="0"/>
              </a:rPr>
              <a:t>We encourage imaginative play and performance through our puppets and puppet theatre. We also have a large dressing-up shed with a wide range of outfits for the children to dress up in.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5688" y="589079"/>
            <a:ext cx="1898585" cy="126342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72" y="475222"/>
            <a:ext cx="900191" cy="1255530"/>
          </a:xfrm>
          <a:prstGeom prst="rect">
            <a:avLst/>
          </a:prstGeom>
        </p:spPr>
      </p:pic>
    </p:spTree>
    <p:extLst>
      <p:ext uri="{BB962C8B-B14F-4D97-AF65-F5344CB8AC3E}">
        <p14:creationId xmlns:p14="http://schemas.microsoft.com/office/powerpoint/2010/main" val="1478408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332" y="259888"/>
            <a:ext cx="8596668" cy="827314"/>
          </a:xfrm>
        </p:spPr>
        <p:txBody>
          <a:bodyPr/>
          <a:lstStyle/>
          <a:p>
            <a:r>
              <a:rPr lang="en-GB" dirty="0"/>
              <a:t>Physical Development (P.E)</a:t>
            </a:r>
          </a:p>
        </p:txBody>
      </p:sp>
      <p:sp>
        <p:nvSpPr>
          <p:cNvPr id="3" name="Content Placeholder 2"/>
          <p:cNvSpPr>
            <a:spLocks noGrp="1"/>
          </p:cNvSpPr>
          <p:nvPr>
            <p:ph idx="1"/>
          </p:nvPr>
        </p:nvSpPr>
        <p:spPr>
          <a:xfrm>
            <a:off x="295196" y="840889"/>
            <a:ext cx="9498632" cy="3880773"/>
          </a:xfrm>
        </p:spPr>
        <p:txBody>
          <a:bodyPr/>
          <a:lstStyle/>
          <a:p>
            <a:r>
              <a:rPr lang="en-GB" dirty="0">
                <a:latin typeface="Calibri" panose="020F0502020204030204" pitchFamily="34" charset="0"/>
                <a:cs typeface="Calibri" panose="020F0502020204030204" pitchFamily="34" charset="0"/>
              </a:rPr>
              <a:t>PD is split into two areas – </a:t>
            </a:r>
            <a:r>
              <a:rPr lang="en-GB" b="1" dirty="0">
                <a:latin typeface="Calibri" panose="020F0502020204030204" pitchFamily="34" charset="0"/>
                <a:cs typeface="Calibri" panose="020F0502020204030204" pitchFamily="34" charset="0"/>
              </a:rPr>
              <a:t>Gross Motor Skills / Fine Motor Skills . </a:t>
            </a:r>
          </a:p>
          <a:p>
            <a:r>
              <a:rPr lang="en-GB" dirty="0">
                <a:latin typeface="Calibri" panose="020F0502020204030204" pitchFamily="34" charset="0"/>
                <a:cs typeface="Calibri" panose="020F0502020204030204" pitchFamily="34" charset="0"/>
              </a:rPr>
              <a:t>In the Autumn term we largely focus on; different ways of moving and travelling, negotiating space, showing an understanding of good hygiene and health, holding a pencil and beginning to form recognisable letters. </a:t>
            </a:r>
          </a:p>
          <a:p>
            <a:r>
              <a:rPr lang="en-GB" dirty="0">
                <a:latin typeface="Calibri" panose="020F0502020204030204" pitchFamily="34" charset="0"/>
                <a:cs typeface="Calibri" panose="020F0502020204030204" pitchFamily="34" charset="0"/>
              </a:rPr>
              <a:t>PD is taught explicitly through PE lessons each week. In the first term this is conducted inside, we wear our school uniform and no shoes or socks. We then use PE kits during the second half of the Autumn term.</a:t>
            </a:r>
          </a:p>
          <a:p>
            <a:r>
              <a:rPr lang="en-GB" dirty="0">
                <a:latin typeface="Calibri" panose="020F0502020204030204" pitchFamily="34" charset="0"/>
                <a:cs typeface="Calibri" panose="020F0502020204030204" pitchFamily="34" charset="0"/>
              </a:rPr>
              <a:t>PD is also taught discreetly through provision in the classroom using resources such as scooters, balancing toys, threading and playdough. </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512" y="3816443"/>
            <a:ext cx="2898485" cy="2735367"/>
          </a:xfrm>
          <a:prstGeom prst="rect">
            <a:avLst/>
          </a:prstGeom>
        </p:spPr>
      </p:pic>
      <p:sp>
        <p:nvSpPr>
          <p:cNvPr id="5" name="Rectangle 4"/>
          <p:cNvSpPr/>
          <p:nvPr/>
        </p:nvSpPr>
        <p:spPr>
          <a:xfrm>
            <a:off x="450376" y="4026091"/>
            <a:ext cx="4776717" cy="2031325"/>
          </a:xfrm>
          <a:prstGeom prst="rect">
            <a:avLst/>
          </a:prstGeom>
        </p:spPr>
        <p:txBody>
          <a:bodyPr wrap="square">
            <a:spAutoFit/>
          </a:bodyPr>
          <a:lstStyle/>
          <a:p>
            <a:r>
              <a:rPr lang="en-GB" u="sng" dirty="0">
                <a:latin typeface="Calibri" panose="020F0502020204030204" pitchFamily="34" charset="0"/>
                <a:cs typeface="Calibri" panose="020F0502020204030204" pitchFamily="34" charset="0"/>
              </a:rPr>
              <a:t>PE Uniform: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Hair tied back for PE</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Navy blue shorts (cotton or nylon)</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Yellow t-shirts with logo on</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White, black or blue socks</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Black or blue trainers</a:t>
            </a:r>
          </a:p>
        </p:txBody>
      </p:sp>
    </p:spTree>
    <p:extLst>
      <p:ext uri="{BB962C8B-B14F-4D97-AF65-F5344CB8AC3E}">
        <p14:creationId xmlns:p14="http://schemas.microsoft.com/office/powerpoint/2010/main" val="1980430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894" y="134395"/>
            <a:ext cx="8596668" cy="1320800"/>
          </a:xfrm>
        </p:spPr>
        <p:txBody>
          <a:bodyPr/>
          <a:lstStyle/>
          <a:p>
            <a:r>
              <a:rPr lang="en-GB" dirty="0"/>
              <a:t>RE and daily worship</a:t>
            </a:r>
          </a:p>
        </p:txBody>
      </p:sp>
      <p:sp>
        <p:nvSpPr>
          <p:cNvPr id="3" name="Content Placeholder 2"/>
          <p:cNvSpPr>
            <a:spLocks noGrp="1"/>
          </p:cNvSpPr>
          <p:nvPr>
            <p:ph idx="1"/>
          </p:nvPr>
        </p:nvSpPr>
        <p:spPr>
          <a:xfrm>
            <a:off x="252478" y="813076"/>
            <a:ext cx="9263500" cy="3508691"/>
          </a:xfrm>
        </p:spPr>
        <p:txBody>
          <a:bodyPr/>
          <a:lstStyle/>
          <a:p>
            <a:r>
              <a:rPr lang="en-GB" dirty="0">
                <a:latin typeface="Calibri" panose="020F0502020204030204" pitchFamily="34" charset="0"/>
                <a:cs typeface="Calibri" panose="020F0502020204030204" pitchFamily="34" charset="0"/>
              </a:rPr>
              <a:t>As a church school, RE is one of the core subjects and a RE lesson is taught each week. In Reception this is predominately taught through art, stories and going out into our environment. </a:t>
            </a:r>
          </a:p>
          <a:p>
            <a:r>
              <a:rPr lang="en-GB" dirty="0">
                <a:latin typeface="Calibri" panose="020F0502020204030204" pitchFamily="34" charset="0"/>
                <a:cs typeface="Calibri" panose="020F0502020204030204" pitchFamily="34" charset="0"/>
              </a:rPr>
              <a:t>This term our topic is ‘Who Am I and Where Do I Belong?’ and will become a Christmas topic after half term. </a:t>
            </a:r>
          </a:p>
          <a:p>
            <a:r>
              <a:rPr lang="en-GB" dirty="0">
                <a:latin typeface="Calibri" panose="020F0502020204030204" pitchFamily="34" charset="0"/>
                <a:cs typeface="Calibri" panose="020F0502020204030204" pitchFamily="34" charset="0"/>
              </a:rPr>
              <a:t>Collective Worship – we have class Collective Worship every morning which involves a Bible story and a prayer. Later on in the year, we will join the rest of the school for Collective Worship in the hall. </a:t>
            </a:r>
          </a:p>
          <a:p>
            <a:r>
              <a:rPr lang="en-GB" dirty="0">
                <a:latin typeface="Calibri" panose="020F0502020204030204" pitchFamily="34" charset="0"/>
                <a:cs typeface="Calibri" panose="020F0502020204030204" pitchFamily="34" charset="0"/>
              </a:rPr>
              <a:t>We always say a lunchtime and home time prayer.</a:t>
            </a:r>
          </a:p>
          <a:p>
            <a:endParaRPr lang="en-GB" dirty="0"/>
          </a:p>
        </p:txBody>
      </p:sp>
      <p:pic>
        <p:nvPicPr>
          <p:cNvPr id="4" name="Picture 2" descr="Image result for clipart wor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535" y="4321766"/>
            <a:ext cx="2259802" cy="19283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clipart nativity sce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394" y="4035546"/>
            <a:ext cx="3935962" cy="266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006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B3E6-71FB-54F9-82A6-A60A24A98884}"/>
              </a:ext>
            </a:extLst>
          </p:cNvPr>
          <p:cNvSpPr>
            <a:spLocks noGrp="1"/>
          </p:cNvSpPr>
          <p:nvPr>
            <p:ph type="title"/>
          </p:nvPr>
        </p:nvSpPr>
        <p:spPr/>
        <p:txBody>
          <a:bodyPr/>
          <a:lstStyle/>
          <a:p>
            <a:r>
              <a:rPr lang="en-GB" dirty="0" err="1"/>
              <a:t>Pedogogy</a:t>
            </a:r>
            <a:r>
              <a:rPr lang="en-GB" dirty="0"/>
              <a:t> – the way we teach</a:t>
            </a:r>
          </a:p>
        </p:txBody>
      </p:sp>
      <p:sp>
        <p:nvSpPr>
          <p:cNvPr id="3" name="Content Placeholder 2">
            <a:extLst>
              <a:ext uri="{FF2B5EF4-FFF2-40B4-BE49-F238E27FC236}">
                <a16:creationId xmlns:a16="http://schemas.microsoft.com/office/drawing/2014/main" id="{A7D58026-E6AC-540F-8EED-F3865C112DF1}"/>
              </a:ext>
            </a:extLst>
          </p:cNvPr>
          <p:cNvSpPr>
            <a:spLocks noGrp="1"/>
          </p:cNvSpPr>
          <p:nvPr>
            <p:ph idx="1"/>
          </p:nvPr>
        </p:nvSpPr>
        <p:spPr>
          <a:xfrm>
            <a:off x="508000" y="1656081"/>
            <a:ext cx="8766002" cy="4385282"/>
          </a:xfrm>
        </p:spPr>
        <p:txBody>
          <a:bodyPr>
            <a:normAutofit fontScale="92500"/>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the Early Years classroom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Nutfield</a:t>
            </a:r>
            <a:r>
              <a:rPr lang="en-GB" sz="1800" dirty="0">
                <a:effectLst/>
                <a:latin typeface="Calibri" panose="020F0502020204030204" pitchFamily="34" charset="0"/>
                <a:ea typeface="Calibri" panose="020F0502020204030204" pitchFamily="34" charset="0"/>
                <a:cs typeface="Times New Roman" panose="02020603050405020304" pitchFamily="18" charset="0"/>
              </a:rPr>
              <a:t> Church Primary school we use two pedagogical approaches: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play-based learning and inquiry-based learning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Play is emphasised as a vehicle for learning and development which is split into two parts: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-Child-led learning, which involves following the child’s interests and supporting their learning in a way that is child-</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centered</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-Adult-led learning, which involves providing more structured learning experiences guided by an adult educator.</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our enhanced provision there is also a leaning towards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Inquiry-Based Pedagogy</a:t>
            </a:r>
            <a:r>
              <a:rPr lang="en-GB" sz="1800" dirty="0">
                <a:effectLst/>
                <a:latin typeface="Calibri" panose="020F0502020204030204" pitchFamily="34" charset="0"/>
                <a:ea typeface="Calibri" panose="020F0502020204030204" pitchFamily="34" charset="0"/>
                <a:cs typeface="Times New Roman" panose="02020603050405020304" pitchFamily="18" charset="0"/>
              </a:rPr>
              <a:t>. Inquiry-based pedagogy involves teachers posing questions and problems to children and allowing them to explore and discover the answers through hands-on experiences. This approach encourages children to ask questions, make predictions, and test their hypotheses.</a:t>
            </a:r>
          </a:p>
          <a:p>
            <a:endParaRPr lang="en-GB" dirty="0"/>
          </a:p>
        </p:txBody>
      </p:sp>
    </p:spTree>
    <p:extLst>
      <p:ext uri="{BB962C8B-B14F-4D97-AF65-F5344CB8AC3E}">
        <p14:creationId xmlns:p14="http://schemas.microsoft.com/office/powerpoint/2010/main" val="408208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C8785-04C0-47E3-B375-30EEB9C7239C}"/>
              </a:ext>
            </a:extLst>
          </p:cNvPr>
          <p:cNvSpPr>
            <a:spLocks noGrp="1"/>
          </p:cNvSpPr>
          <p:nvPr>
            <p:ph type="title"/>
          </p:nvPr>
        </p:nvSpPr>
        <p:spPr/>
        <p:txBody>
          <a:bodyPr/>
          <a:lstStyle/>
          <a:p>
            <a:r>
              <a:rPr lang="en-US" dirty="0"/>
              <a:t>Tapestry</a:t>
            </a:r>
            <a:endParaRPr lang="en-GB" dirty="0"/>
          </a:p>
        </p:txBody>
      </p:sp>
      <p:sp>
        <p:nvSpPr>
          <p:cNvPr id="3" name="Content Placeholder 2">
            <a:extLst>
              <a:ext uri="{FF2B5EF4-FFF2-40B4-BE49-F238E27FC236}">
                <a16:creationId xmlns:a16="http://schemas.microsoft.com/office/drawing/2014/main" id="{981B6CD8-5FAA-56FC-8530-4451CCD8FAFC}"/>
              </a:ext>
            </a:extLst>
          </p:cNvPr>
          <p:cNvSpPr>
            <a:spLocks noGrp="1"/>
          </p:cNvSpPr>
          <p:nvPr>
            <p:ph idx="1"/>
          </p:nvPr>
        </p:nvSpPr>
        <p:spPr>
          <a:xfrm>
            <a:off x="677334" y="1515820"/>
            <a:ext cx="8596668" cy="3880773"/>
          </a:xfrm>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Tapestry is our way of recording the children’s learning. </a:t>
            </a:r>
            <a:r>
              <a:rPr lang="en-US" dirty="0">
                <a:latin typeface="Calibri" panose="020F0502020204030204" pitchFamily="34" charset="0"/>
                <a:ea typeface="Calibri" panose="020F0502020204030204" pitchFamily="34" charset="0"/>
                <a:cs typeface="Times New Roman" panose="02020603050405020304" pitchFamily="18" charset="0"/>
              </a:rPr>
              <a:t>W</a:t>
            </a:r>
            <a:r>
              <a:rPr lang="en-US" sz="1800" dirty="0">
                <a:effectLst/>
                <a:latin typeface="Calibri" panose="020F0502020204030204" pitchFamily="34" charset="0"/>
                <a:ea typeface="Calibri" panose="020F0502020204030204" pitchFamily="34" charset="0"/>
                <a:cs typeface="Times New Roman" panose="02020603050405020304" pitchFamily="18" charset="0"/>
              </a:rPr>
              <a:t>e will observe the children during independent learning. We will be putting on Tapestry all the ‘wow’ moments.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s well as us using tapestry, we are also really keen for you to use tapestry too. If there is a particular achievement or a special family occasion that your child is excited </a:t>
            </a:r>
            <a:r>
              <a:rPr lang="en-US" dirty="0">
                <a:latin typeface="Calibri" panose="020F0502020204030204" pitchFamily="34" charset="0"/>
                <a:ea typeface="Calibri" panose="020F0502020204030204" pitchFamily="34" charset="0"/>
                <a:cs typeface="Times New Roman" panose="02020603050405020304" pitchFamily="18" charset="0"/>
              </a:rPr>
              <a:t>about</a:t>
            </a:r>
            <a:r>
              <a:rPr lang="en-US" sz="1800" dirty="0">
                <a:effectLst/>
                <a:latin typeface="Calibri" panose="020F0502020204030204" pitchFamily="34" charset="0"/>
                <a:ea typeface="Calibri" panose="020F0502020204030204" pitchFamily="34" charset="0"/>
                <a:cs typeface="Times New Roman" panose="02020603050405020304" pitchFamily="18" charset="0"/>
              </a:rPr>
              <a:t>, please do take a photograph of it and add it to tapestry. </a:t>
            </a:r>
            <a:r>
              <a:rPr lang="en-US" dirty="0">
                <a:latin typeface="Calibri" panose="020F0502020204030204" pitchFamily="34" charset="0"/>
                <a:ea typeface="Calibri" panose="020F0502020204030204" pitchFamily="34" charset="0"/>
                <a:cs typeface="Times New Roman" panose="02020603050405020304" pitchFamily="18" charset="0"/>
              </a:rPr>
              <a:t>W</a:t>
            </a:r>
            <a:r>
              <a:rPr lang="en-US" sz="1800" dirty="0">
                <a:effectLst/>
                <a:latin typeface="Calibri" panose="020F0502020204030204" pitchFamily="34" charset="0"/>
                <a:ea typeface="Calibri" panose="020F0502020204030204" pitchFamily="34" charset="0"/>
                <a:cs typeface="Times New Roman" panose="02020603050405020304" pitchFamily="18" charset="0"/>
              </a:rPr>
              <a:t>e can then see </a:t>
            </a:r>
            <a:r>
              <a:rPr lang="en-US" dirty="0">
                <a:latin typeface="Calibri" panose="020F0502020204030204" pitchFamily="34" charset="0"/>
                <a:ea typeface="Calibri" panose="020F0502020204030204" pitchFamily="34" charset="0"/>
                <a:cs typeface="Times New Roman" panose="02020603050405020304" pitchFamily="18" charset="0"/>
              </a:rPr>
              <a:t>it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school and talk about it together.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Picture 3"/>
          <p:cNvPicPr>
            <a:picLocks noChangeAspect="1"/>
          </p:cNvPicPr>
          <p:nvPr/>
        </p:nvPicPr>
        <p:blipFill>
          <a:blip r:embed="rId2"/>
          <a:stretch>
            <a:fillRect/>
          </a:stretch>
        </p:blipFill>
        <p:spPr>
          <a:xfrm>
            <a:off x="1050314" y="4325030"/>
            <a:ext cx="2143125" cy="2143125"/>
          </a:xfrm>
          <a:prstGeom prst="rect">
            <a:avLst/>
          </a:prstGeom>
        </p:spPr>
      </p:pic>
      <p:pic>
        <p:nvPicPr>
          <p:cNvPr id="5" name="Picture 4"/>
          <p:cNvPicPr>
            <a:picLocks noChangeAspect="1"/>
          </p:cNvPicPr>
          <p:nvPr/>
        </p:nvPicPr>
        <p:blipFill>
          <a:blip r:embed="rId3"/>
          <a:stretch>
            <a:fillRect/>
          </a:stretch>
        </p:blipFill>
        <p:spPr>
          <a:xfrm>
            <a:off x="4084585" y="4325030"/>
            <a:ext cx="3306815" cy="1805695"/>
          </a:xfrm>
          <a:prstGeom prst="rect">
            <a:avLst/>
          </a:prstGeom>
        </p:spPr>
      </p:pic>
    </p:spTree>
    <p:extLst>
      <p:ext uri="{BB962C8B-B14F-4D97-AF65-F5344CB8AC3E}">
        <p14:creationId xmlns:p14="http://schemas.microsoft.com/office/powerpoint/2010/main" val="4083591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09155"/>
            <a:ext cx="8596668" cy="1320800"/>
          </a:xfrm>
        </p:spPr>
        <p:txBody>
          <a:bodyPr/>
          <a:lstStyle/>
          <a:p>
            <a:r>
              <a:rPr lang="en-GB" dirty="0"/>
              <a:t>Contact Books </a:t>
            </a:r>
          </a:p>
        </p:txBody>
      </p:sp>
      <p:sp>
        <p:nvSpPr>
          <p:cNvPr id="3" name="Content Placeholder 2"/>
          <p:cNvSpPr>
            <a:spLocks noGrp="1"/>
          </p:cNvSpPr>
          <p:nvPr>
            <p:ph idx="1"/>
          </p:nvPr>
        </p:nvSpPr>
        <p:spPr>
          <a:xfrm>
            <a:off x="677334" y="1103976"/>
            <a:ext cx="8596668" cy="3880773"/>
          </a:xfrm>
        </p:spPr>
        <p:txBody>
          <a:bodyPr>
            <a:normAutofit/>
          </a:bodyPr>
          <a:lstStyle/>
          <a:p>
            <a:r>
              <a:rPr lang="en-GB" dirty="0">
                <a:latin typeface="Calibri" panose="020F0502020204030204" pitchFamily="34" charset="0"/>
                <a:cs typeface="Calibri" panose="020F0502020204030204" pitchFamily="34" charset="0"/>
              </a:rPr>
              <a:t>We have sent home a small green book called a Contact Book. These books are checked daily.  </a:t>
            </a:r>
          </a:p>
          <a:p>
            <a:r>
              <a:rPr lang="en-GB" dirty="0">
                <a:latin typeface="Calibri" panose="020F0502020204030204" pitchFamily="34" charset="0"/>
                <a:cs typeface="Calibri" panose="020F0502020204030204" pitchFamily="34" charset="0"/>
              </a:rPr>
              <a:t>These books are meant for non-urgent messages that you would like to get to us. For example if your child has lost a jumper, had a headache that morning or has a small worry. </a:t>
            </a:r>
          </a:p>
          <a:p>
            <a:r>
              <a:rPr lang="en-GB" dirty="0">
                <a:solidFill>
                  <a:schemeClr val="tx1"/>
                </a:solidFill>
                <a:latin typeface="Calibri" panose="020F0502020204030204" pitchFamily="34" charset="0"/>
                <a:cs typeface="Calibri" panose="020F0502020204030204" pitchFamily="34" charset="0"/>
              </a:rPr>
              <a:t>If you have an important message for us, please tell an adult on the gate or phone the school office. Please remember that if someone different is collecting your child we will need to know via the school office.</a:t>
            </a:r>
          </a:p>
          <a:p>
            <a:r>
              <a:rPr lang="en-GB" dirty="0">
                <a:solidFill>
                  <a:schemeClr val="tx1"/>
                </a:solidFill>
                <a:latin typeface="Calibri" panose="020F0502020204030204" pitchFamily="34" charset="0"/>
                <a:cs typeface="Calibri" panose="020F0502020204030204" pitchFamily="34" charset="0"/>
              </a:rPr>
              <a:t>If you have something important that you wish to discuss with us, please call the school office to arrange a telephone appointment. </a:t>
            </a:r>
          </a:p>
        </p:txBody>
      </p:sp>
      <p:pic>
        <p:nvPicPr>
          <p:cNvPr id="4" name="Picture 3"/>
          <p:cNvPicPr>
            <a:picLocks noChangeAspect="1"/>
          </p:cNvPicPr>
          <p:nvPr/>
        </p:nvPicPr>
        <p:blipFill>
          <a:blip r:embed="rId2"/>
          <a:stretch>
            <a:fillRect/>
          </a:stretch>
        </p:blipFill>
        <p:spPr>
          <a:xfrm>
            <a:off x="6513268" y="4708007"/>
            <a:ext cx="2143125" cy="2143125"/>
          </a:xfrm>
          <a:prstGeom prst="rect">
            <a:avLst/>
          </a:prstGeom>
        </p:spPr>
      </p:pic>
    </p:spTree>
    <p:extLst>
      <p:ext uri="{BB962C8B-B14F-4D97-AF65-F5344CB8AC3E}">
        <p14:creationId xmlns:p14="http://schemas.microsoft.com/office/powerpoint/2010/main" val="241463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845" y="186519"/>
            <a:ext cx="8596668" cy="1320800"/>
          </a:xfrm>
        </p:spPr>
        <p:txBody>
          <a:bodyPr/>
          <a:lstStyle/>
          <a:p>
            <a:r>
              <a:rPr lang="en-GB" dirty="0"/>
              <a:t>Uniform </a:t>
            </a:r>
          </a:p>
        </p:txBody>
      </p:sp>
      <p:sp>
        <p:nvSpPr>
          <p:cNvPr id="3" name="Content Placeholder 2"/>
          <p:cNvSpPr>
            <a:spLocks noGrp="1"/>
          </p:cNvSpPr>
          <p:nvPr>
            <p:ph idx="1"/>
          </p:nvPr>
        </p:nvSpPr>
        <p:spPr>
          <a:xfrm>
            <a:off x="105102" y="846919"/>
            <a:ext cx="11196803" cy="5731302"/>
          </a:xfrm>
        </p:spPr>
        <p:txBody>
          <a:bodyPr>
            <a:normAutofit/>
          </a:bodyPr>
          <a:lstStyle/>
          <a:p>
            <a:pPr marL="0" indent="0">
              <a:buNone/>
            </a:pPr>
            <a:r>
              <a:rPr lang="en-GB" dirty="0">
                <a:latin typeface="Calibri" panose="020F0502020204030204" pitchFamily="34" charset="0"/>
                <a:cs typeface="Calibri" panose="020F0502020204030204" pitchFamily="34" charset="0"/>
              </a:rPr>
              <a:t>The school colours are blue and yellow. Children should come to school in combinations of these colours, and be smartly dressed. Hair ties and bands are expected to be in school colours only.  Haircuts are recommended to reflect a smart outlook on life. Long or short hair is fine. Excessive use of hair gel is discouraged.</a:t>
            </a:r>
          </a:p>
          <a:p>
            <a:pPr marL="0" indent="0">
              <a:buNone/>
            </a:pPr>
            <a:r>
              <a:rPr lang="en-GB" b="1" dirty="0">
                <a:latin typeface="Calibri" panose="020F0502020204030204" pitchFamily="34" charset="0"/>
                <a:cs typeface="Calibri" panose="020F0502020204030204" pitchFamily="34" charset="0"/>
              </a:rPr>
              <a:t>Please name your child’s uniform, including shoes. </a:t>
            </a:r>
          </a:p>
          <a:p>
            <a:pPr marL="0" indent="0">
              <a:buNone/>
            </a:pPr>
            <a:endParaRPr lang="en-GB" b="1"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Grey skirt/grey pinafore or grey school trousers/shorts (girls can wear blue gingham dresses in summer – please do not mix gingham tops with grey skirt/trousers)</a:t>
            </a:r>
          </a:p>
          <a:p>
            <a:r>
              <a:rPr lang="en-GB" dirty="0">
                <a:latin typeface="Calibri" panose="020F0502020204030204" pitchFamily="34" charset="0"/>
                <a:cs typeface="Calibri" panose="020F0502020204030204" pitchFamily="34" charset="0"/>
              </a:rPr>
              <a:t>Blue Sweatshirt or cardigan with logo on</a:t>
            </a:r>
          </a:p>
          <a:p>
            <a:r>
              <a:rPr lang="en-GB" dirty="0">
                <a:latin typeface="Calibri" panose="020F0502020204030204" pitchFamily="34" charset="0"/>
                <a:cs typeface="Calibri" panose="020F0502020204030204" pitchFamily="34" charset="0"/>
              </a:rPr>
              <a:t>Yellow polo shirt with logo on</a:t>
            </a:r>
          </a:p>
          <a:p>
            <a:r>
              <a:rPr lang="en-GB" dirty="0">
                <a:latin typeface="Calibri" panose="020F0502020204030204" pitchFamily="34" charset="0"/>
                <a:cs typeface="Calibri" panose="020F0502020204030204" pitchFamily="34" charset="0"/>
              </a:rPr>
              <a:t>White, black or blue socks or grey tights</a:t>
            </a:r>
          </a:p>
          <a:p>
            <a:r>
              <a:rPr lang="en-GB" dirty="0">
                <a:latin typeface="Calibri" panose="020F0502020204030204" pitchFamily="34" charset="0"/>
                <a:cs typeface="Calibri" panose="020F0502020204030204" pitchFamily="34" charset="0"/>
              </a:rPr>
              <a:t>Dark coloured low-heeled shoes</a:t>
            </a:r>
          </a:p>
          <a:p>
            <a:endParaRPr lang="en-GB" dirty="0"/>
          </a:p>
          <a:p>
            <a:pPr marL="0" indent="0">
              <a:buNone/>
            </a:pPr>
            <a:r>
              <a:rPr lang="en-GB" dirty="0"/>
              <a:t>   </a:t>
            </a:r>
            <a:r>
              <a:rPr lang="en-GB" dirty="0">
                <a:latin typeface="Calibri" panose="020F0502020204030204" pitchFamily="34" charset="0"/>
                <a:cs typeface="Calibri" panose="020F0502020204030204" pitchFamily="34" charset="0"/>
              </a:rPr>
              <a:t>Uniform can be purchased online from Price &amp; Buckland: </a:t>
            </a:r>
            <a:r>
              <a:rPr lang="en-GB" dirty="0">
                <a:latin typeface="Calibri" panose="020F0502020204030204" pitchFamily="34" charset="0"/>
                <a:cs typeface="Calibri" panose="020F0502020204030204" pitchFamily="34" charset="0"/>
                <a:hlinkClick r:id="rId2"/>
              </a:rPr>
              <a:t>www.price-buckland.co.uk</a:t>
            </a:r>
            <a:r>
              <a:rPr lang="en-GB" dirty="0">
                <a:latin typeface="Calibri" panose="020F0502020204030204" pitchFamily="34" charset="0"/>
                <a:cs typeface="Calibri" panose="020F0502020204030204" pitchFamily="34" charset="0"/>
              </a:rPr>
              <a:t> </a:t>
            </a:r>
          </a:p>
          <a:p>
            <a:pPr marL="0" indent="0">
              <a:buNone/>
            </a:pPr>
            <a:endParaRPr lang="en-GB" dirty="0"/>
          </a:p>
          <a:p>
            <a:endParaRPr lang="en-GB" dirty="0"/>
          </a:p>
        </p:txBody>
      </p:sp>
    </p:spTree>
    <p:extLst>
      <p:ext uri="{BB962C8B-B14F-4D97-AF65-F5344CB8AC3E}">
        <p14:creationId xmlns:p14="http://schemas.microsoft.com/office/powerpoint/2010/main" val="2482514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379" y="282054"/>
            <a:ext cx="8596668" cy="782472"/>
          </a:xfrm>
        </p:spPr>
        <p:txBody>
          <a:bodyPr/>
          <a:lstStyle/>
          <a:p>
            <a:r>
              <a:rPr lang="en-GB" dirty="0"/>
              <a:t>Saints Teams </a:t>
            </a:r>
          </a:p>
        </p:txBody>
      </p:sp>
      <p:sp>
        <p:nvSpPr>
          <p:cNvPr id="3" name="Content Placeholder 2"/>
          <p:cNvSpPr>
            <a:spLocks noGrp="1"/>
          </p:cNvSpPr>
          <p:nvPr>
            <p:ph idx="1"/>
          </p:nvPr>
        </p:nvSpPr>
        <p:spPr>
          <a:xfrm>
            <a:off x="404379" y="996288"/>
            <a:ext cx="10841376" cy="3880773"/>
          </a:xfrm>
        </p:spPr>
        <p:txBody>
          <a:bodyPr/>
          <a:lstStyle/>
          <a:p>
            <a:pPr marL="0" indent="0">
              <a:buNone/>
            </a:pPr>
            <a:r>
              <a:rPr lang="en-GB" dirty="0">
                <a:latin typeface="Calibri" panose="020F0502020204030204" pitchFamily="34" charset="0"/>
                <a:cs typeface="Calibri" panose="020F0502020204030204" pitchFamily="34" charset="0"/>
              </a:rPr>
              <a:t>On your child’s Saint’s day, they can come in with a t-shirt of their team colour. We will also use the teams on big sports events like Sports Day. </a:t>
            </a:r>
          </a:p>
          <a:p>
            <a:pPr marL="0" indent="0">
              <a:buNone/>
            </a:pPr>
            <a:r>
              <a:rPr lang="en-GB" dirty="0">
                <a:latin typeface="Calibri" panose="020F0502020204030204" pitchFamily="34" charset="0"/>
                <a:cs typeface="Calibri" panose="020F0502020204030204" pitchFamily="34" charset="0"/>
              </a:rPr>
              <a:t>These will be confirmed in September. Siblings will be in the same teams.</a:t>
            </a:r>
          </a:p>
        </p:txBody>
      </p:sp>
      <p:graphicFrame>
        <p:nvGraphicFramePr>
          <p:cNvPr id="4" name="Table 3"/>
          <p:cNvGraphicFramePr>
            <a:graphicFrameLocks noGrp="1"/>
          </p:cNvGraphicFramePr>
          <p:nvPr>
            <p:extLst>
              <p:ext uri="{D42A27DB-BD31-4B8C-83A1-F6EECF244321}">
                <p14:modId xmlns:p14="http://schemas.microsoft.com/office/powerpoint/2010/main" val="3089661365"/>
              </p:ext>
            </p:extLst>
          </p:nvPr>
        </p:nvGraphicFramePr>
        <p:xfrm>
          <a:off x="946245" y="2330713"/>
          <a:ext cx="8128000" cy="12801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205926913"/>
                    </a:ext>
                  </a:extLst>
                </a:gridCol>
                <a:gridCol w="2032000">
                  <a:extLst>
                    <a:ext uri="{9D8B030D-6E8A-4147-A177-3AD203B41FA5}">
                      <a16:colId xmlns:a16="http://schemas.microsoft.com/office/drawing/2014/main" val="80666023"/>
                    </a:ext>
                  </a:extLst>
                </a:gridCol>
                <a:gridCol w="2032000">
                  <a:extLst>
                    <a:ext uri="{9D8B030D-6E8A-4147-A177-3AD203B41FA5}">
                      <a16:colId xmlns:a16="http://schemas.microsoft.com/office/drawing/2014/main" val="134003395"/>
                    </a:ext>
                  </a:extLst>
                </a:gridCol>
                <a:gridCol w="2032000">
                  <a:extLst>
                    <a:ext uri="{9D8B030D-6E8A-4147-A177-3AD203B41FA5}">
                      <a16:colId xmlns:a16="http://schemas.microsoft.com/office/drawing/2014/main" val="3797541691"/>
                    </a:ext>
                  </a:extLst>
                </a:gridCol>
              </a:tblGrid>
              <a:tr h="370840">
                <a:tc>
                  <a:txBody>
                    <a:bodyPr/>
                    <a:lstStyle/>
                    <a:p>
                      <a:pPr algn="ctr"/>
                      <a:r>
                        <a:rPr lang="en-GB" dirty="0">
                          <a:solidFill>
                            <a:srgbClr val="FF0000"/>
                          </a:solidFill>
                        </a:rPr>
                        <a:t>St George </a:t>
                      </a:r>
                    </a:p>
                  </a:txBody>
                  <a:tcPr/>
                </a:tc>
                <a:tc>
                  <a:txBody>
                    <a:bodyPr/>
                    <a:lstStyle/>
                    <a:p>
                      <a:pPr algn="ctr"/>
                      <a:r>
                        <a:rPr lang="en-GB" dirty="0">
                          <a:solidFill>
                            <a:schemeClr val="accent5"/>
                          </a:solidFill>
                        </a:rPr>
                        <a:t>St Patrick</a:t>
                      </a:r>
                    </a:p>
                    <a:p>
                      <a:pPr algn="ctr"/>
                      <a:r>
                        <a:rPr lang="en-GB" baseline="0" dirty="0">
                          <a:solidFill>
                            <a:schemeClr val="accent5"/>
                          </a:solidFill>
                        </a:rPr>
                        <a:t> </a:t>
                      </a:r>
                      <a:endParaRPr lang="en-GB" dirty="0">
                        <a:solidFill>
                          <a:schemeClr val="accent5"/>
                        </a:solidFill>
                      </a:endParaRPr>
                    </a:p>
                  </a:txBody>
                  <a:tcPr/>
                </a:tc>
                <a:tc>
                  <a:txBody>
                    <a:bodyPr/>
                    <a:lstStyle/>
                    <a:p>
                      <a:pPr algn="ctr"/>
                      <a:r>
                        <a:rPr lang="en-GB" dirty="0">
                          <a:solidFill>
                            <a:schemeClr val="accent2"/>
                          </a:solidFill>
                        </a:rPr>
                        <a:t>St Andrew </a:t>
                      </a:r>
                    </a:p>
                    <a:p>
                      <a:pPr algn="ctr"/>
                      <a:endParaRPr lang="en-GB" dirty="0">
                        <a:solidFill>
                          <a:schemeClr val="accent2"/>
                        </a:solidFill>
                      </a:endParaRPr>
                    </a:p>
                  </a:txBody>
                  <a:tcPr/>
                </a:tc>
                <a:tc>
                  <a:txBody>
                    <a:bodyPr/>
                    <a:lstStyle/>
                    <a:p>
                      <a:pPr algn="ctr"/>
                      <a:r>
                        <a:rPr lang="en-GB" dirty="0">
                          <a:solidFill>
                            <a:srgbClr val="FFFF00"/>
                          </a:solidFill>
                        </a:rPr>
                        <a:t>St David</a:t>
                      </a:r>
                    </a:p>
                    <a:p>
                      <a:pPr algn="ctr"/>
                      <a:endParaRPr lang="en-GB" dirty="0">
                        <a:solidFill>
                          <a:srgbClr val="FFFF00"/>
                        </a:solidFill>
                      </a:endParaRPr>
                    </a:p>
                  </a:txBody>
                  <a:tcPr/>
                </a:tc>
                <a:extLst>
                  <a:ext uri="{0D108BD9-81ED-4DB2-BD59-A6C34878D82A}">
                    <a16:rowId xmlns:a16="http://schemas.microsoft.com/office/drawing/2014/main" val="3568700016"/>
                  </a:ext>
                </a:extLst>
              </a:tr>
              <a:tr h="0">
                <a:tc>
                  <a:txBody>
                    <a:bodyPr/>
                    <a:lstStyle/>
                    <a:p>
                      <a:pPr algn="ctr"/>
                      <a:r>
                        <a:rPr lang="en-GB" dirty="0">
                          <a:solidFill>
                            <a:schemeClr val="tx1"/>
                          </a:solidFill>
                        </a:rPr>
                        <a:t>Friday 23</a:t>
                      </a:r>
                      <a:r>
                        <a:rPr lang="en-GB" baseline="30000" dirty="0">
                          <a:solidFill>
                            <a:schemeClr val="tx1"/>
                          </a:solidFill>
                        </a:rPr>
                        <a:t>rd</a:t>
                      </a:r>
                      <a:r>
                        <a:rPr lang="en-GB" dirty="0">
                          <a:solidFill>
                            <a:schemeClr val="tx1"/>
                          </a:solidFill>
                        </a:rPr>
                        <a:t> April</a:t>
                      </a:r>
                    </a:p>
                  </a:txBody>
                  <a:tcPr/>
                </a:tc>
                <a:tc>
                  <a:txBody>
                    <a:bodyPr/>
                    <a:lstStyle/>
                    <a:p>
                      <a:pPr algn="ctr"/>
                      <a:r>
                        <a:rPr lang="en-GB" dirty="0">
                          <a:solidFill>
                            <a:schemeClr val="tx1"/>
                          </a:solidFill>
                        </a:rPr>
                        <a:t>Wednesday 17</a:t>
                      </a:r>
                      <a:r>
                        <a:rPr lang="en-GB" baseline="30000" dirty="0">
                          <a:solidFill>
                            <a:schemeClr val="tx1"/>
                          </a:solidFill>
                        </a:rPr>
                        <a:t>th</a:t>
                      </a:r>
                      <a:r>
                        <a:rPr lang="en-GB" dirty="0">
                          <a:solidFill>
                            <a:schemeClr val="tx1"/>
                          </a:solidFill>
                        </a:rPr>
                        <a:t> March</a:t>
                      </a:r>
                    </a:p>
                  </a:txBody>
                  <a:tcPr/>
                </a:tc>
                <a:tc>
                  <a:txBody>
                    <a:bodyPr/>
                    <a:lstStyle/>
                    <a:p>
                      <a:pPr algn="ctr"/>
                      <a:r>
                        <a:rPr lang="en-GB" dirty="0"/>
                        <a:t>Monday 30</a:t>
                      </a:r>
                      <a:r>
                        <a:rPr lang="en-GB" baseline="30000" dirty="0"/>
                        <a:t>th</a:t>
                      </a:r>
                      <a:r>
                        <a:rPr lang="en-GB" dirty="0"/>
                        <a:t> November</a:t>
                      </a:r>
                    </a:p>
                  </a:txBody>
                  <a:tcPr/>
                </a:tc>
                <a:tc>
                  <a:txBody>
                    <a:bodyPr/>
                    <a:lstStyle/>
                    <a:p>
                      <a:pPr algn="ctr"/>
                      <a:r>
                        <a:rPr lang="en-GB" dirty="0"/>
                        <a:t>Tuesday 2</a:t>
                      </a:r>
                      <a:r>
                        <a:rPr lang="en-GB" baseline="30000" dirty="0"/>
                        <a:t>nd</a:t>
                      </a:r>
                      <a:r>
                        <a:rPr lang="en-GB" dirty="0"/>
                        <a:t> March</a:t>
                      </a:r>
                    </a:p>
                  </a:txBody>
                  <a:tcPr/>
                </a:tc>
                <a:extLst>
                  <a:ext uri="{0D108BD9-81ED-4DB2-BD59-A6C34878D82A}">
                    <a16:rowId xmlns:a16="http://schemas.microsoft.com/office/drawing/2014/main" val="2190373981"/>
                  </a:ext>
                </a:extLst>
              </a:tr>
            </a:tbl>
          </a:graphicData>
        </a:graphic>
      </p:graphicFrame>
    </p:spTree>
    <p:extLst>
      <p:ext uri="{BB962C8B-B14F-4D97-AF65-F5344CB8AC3E}">
        <p14:creationId xmlns:p14="http://schemas.microsoft.com/office/powerpoint/2010/main" val="174777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Buddy Collective Worship</a:t>
            </a:r>
          </a:p>
        </p:txBody>
      </p:sp>
      <p:sp>
        <p:nvSpPr>
          <p:cNvPr id="3" name="Content Placeholder 2"/>
          <p:cNvSpPr>
            <a:spLocks noGrp="1"/>
          </p:cNvSpPr>
          <p:nvPr>
            <p:ph idx="1"/>
          </p:nvPr>
        </p:nvSpPr>
        <p:spPr/>
        <p:txBody>
          <a:bodyPr>
            <a:normAutofit/>
          </a:bodyPr>
          <a:lstStyle/>
          <a:p>
            <a:r>
              <a:rPr lang="en-GB" sz="3200" dirty="0"/>
              <a:t>Each child in Reception will have a Year 6 “Buddy”. This is someone who will look out for them on the playground.</a:t>
            </a:r>
          </a:p>
          <a:p>
            <a:r>
              <a:rPr lang="en-GB" sz="3200" dirty="0"/>
              <a:t>After October half term you will be invited to a Buddy Collective Worship.</a:t>
            </a:r>
          </a:p>
        </p:txBody>
      </p:sp>
    </p:spTree>
    <p:extLst>
      <p:ext uri="{BB962C8B-B14F-4D97-AF65-F5344CB8AC3E}">
        <p14:creationId xmlns:p14="http://schemas.microsoft.com/office/powerpoint/2010/main" val="2497901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Peter Rabbit (and his new friends </a:t>
            </a:r>
            <a:r>
              <a:rPr lang="en-GB" dirty="0" err="1"/>
              <a:t>Flopsy</a:t>
            </a:r>
            <a:r>
              <a:rPr lang="en-GB" dirty="0"/>
              <a:t> and </a:t>
            </a:r>
            <a:r>
              <a:rPr lang="en-GB" dirty="0" err="1"/>
              <a:t>Mopsy</a:t>
            </a:r>
            <a:r>
              <a:rPr lang="en-GB" dirty="0"/>
              <a:t>)</a:t>
            </a:r>
          </a:p>
        </p:txBody>
      </p:sp>
      <p:sp>
        <p:nvSpPr>
          <p:cNvPr id="3" name="Content Placeholder 2"/>
          <p:cNvSpPr>
            <a:spLocks noGrp="1"/>
          </p:cNvSpPr>
          <p:nvPr>
            <p:ph idx="1"/>
          </p:nvPr>
        </p:nvSpPr>
        <p:spPr>
          <a:xfrm>
            <a:off x="677334" y="2149555"/>
            <a:ext cx="8596668" cy="3880773"/>
          </a:xfrm>
        </p:spPr>
        <p:txBody>
          <a:bodyPr>
            <a:normAutofit/>
          </a:bodyPr>
          <a:lstStyle/>
          <a:p>
            <a:r>
              <a:rPr lang="en-GB" dirty="0">
                <a:latin typeface="Calibri" panose="020F0502020204030204" pitchFamily="34" charset="0"/>
                <a:cs typeface="Calibri" panose="020F0502020204030204" pitchFamily="34" charset="0"/>
              </a:rPr>
              <a:t>The Reception children have responsibility for looking after our rabbit Peter. Children will take it in turns to visit the farm to feed and play with Peter. Please could you ensure that all children have a pair of wellies with them in school. </a:t>
            </a:r>
          </a:p>
          <a:p>
            <a:r>
              <a:rPr lang="en-GB" dirty="0">
                <a:latin typeface="Calibri" panose="020F0502020204030204" pitchFamily="34" charset="0"/>
                <a:cs typeface="Calibri" panose="020F0502020204030204" pitchFamily="34" charset="0"/>
              </a:rPr>
              <a:t>Our farm is very much dependent on the support of our families. We have a thriving volunteer rota for families who help look after the animals during weekends and holidays. If this is something you think you would like to be involved with please could you register your interest with the school office. </a:t>
            </a:r>
          </a:p>
          <a:p>
            <a:r>
              <a:rPr lang="en-GB" dirty="0">
                <a:latin typeface="Calibri" panose="020F0502020204030204" pitchFamily="34" charset="0"/>
                <a:cs typeface="Calibri" panose="020F0502020204030204" pitchFamily="34" charset="0"/>
              </a:rPr>
              <a:t>If you are unable to give your time, we also have ways of donating money through  </a:t>
            </a:r>
            <a:r>
              <a:rPr lang="en-GB" dirty="0" err="1">
                <a:latin typeface="Calibri" panose="020F0502020204030204" pitchFamily="34" charset="0"/>
                <a:cs typeface="Calibri" panose="020F0502020204030204" pitchFamily="34" charset="0"/>
              </a:rPr>
              <a:t>Sco</a:t>
            </a:r>
            <a:r>
              <a:rPr lang="en-GB" dirty="0">
                <a:latin typeface="Calibri" panose="020F0502020204030204" pitchFamily="34" charset="0"/>
                <a:cs typeface="Calibri" panose="020F0502020204030204" pitchFamily="34" charset="0"/>
              </a:rPr>
              <a:t>-pay and also through sponsorship at our annual Hop-a-Thon. We have a termly Wellbeing Newsletter and this contains a wish list of items that are always needed such as food, straw and hay.</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9508463" y="361095"/>
            <a:ext cx="2449075" cy="2590802"/>
          </a:xfrm>
          <a:prstGeom prst="rect">
            <a:avLst/>
          </a:prstGeom>
        </p:spPr>
      </p:pic>
    </p:spTree>
    <p:extLst>
      <p:ext uri="{BB962C8B-B14F-4D97-AF65-F5344CB8AC3E}">
        <p14:creationId xmlns:p14="http://schemas.microsoft.com/office/powerpoint/2010/main" val="925384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to bring with you</a:t>
            </a:r>
          </a:p>
        </p:txBody>
      </p:sp>
      <p:sp>
        <p:nvSpPr>
          <p:cNvPr id="3" name="Content Placeholder 2"/>
          <p:cNvSpPr>
            <a:spLocks noGrp="1"/>
          </p:cNvSpPr>
          <p:nvPr>
            <p:ph idx="1"/>
          </p:nvPr>
        </p:nvSpPr>
        <p:spPr>
          <a:xfrm>
            <a:off x="677334" y="1574435"/>
            <a:ext cx="8596668" cy="3880773"/>
          </a:xfrm>
        </p:spPr>
        <p:txBody>
          <a:bodyPr>
            <a:normAutofit lnSpcReduction="10000"/>
          </a:bodyPr>
          <a:lstStyle/>
          <a:p>
            <a:r>
              <a:rPr lang="en-GB" dirty="0">
                <a:latin typeface="Calibri" panose="020F0502020204030204" pitchFamily="34" charset="0"/>
                <a:cs typeface="Calibri" panose="020F0502020204030204" pitchFamily="34" charset="0"/>
              </a:rPr>
              <a:t>Book bag</a:t>
            </a:r>
          </a:p>
          <a:p>
            <a:r>
              <a:rPr lang="en-GB" dirty="0">
                <a:latin typeface="Calibri" panose="020F0502020204030204" pitchFamily="34" charset="0"/>
                <a:cs typeface="Calibri" panose="020F0502020204030204" pitchFamily="34" charset="0"/>
              </a:rPr>
              <a:t>Water bottle</a:t>
            </a:r>
          </a:p>
          <a:p>
            <a:r>
              <a:rPr lang="en-GB" dirty="0">
                <a:latin typeface="Calibri" panose="020F0502020204030204" pitchFamily="34" charset="0"/>
                <a:cs typeface="Calibri" panose="020F0502020204030204" pitchFamily="34" charset="0"/>
              </a:rPr>
              <a:t>A piece of fruit (we do provide fruit)</a:t>
            </a:r>
          </a:p>
          <a:p>
            <a:r>
              <a:rPr lang="en-GB" dirty="0">
                <a:latin typeface="Calibri" panose="020F0502020204030204" pitchFamily="34" charset="0"/>
                <a:cs typeface="Calibri" panose="020F0502020204030204" pitchFamily="34" charset="0"/>
              </a:rPr>
              <a:t>A spare change of clothes. We will provide each child with a small coloured bag, which we will put their spare clothes into. If they need changing, this will be the bag that goes home with them. Please could it then be returned to us with fresh clothes as soon as possible. A packet of baby wipes is also really helpful to keep in their spare clothes bag too, as we do run out of these. </a:t>
            </a:r>
          </a:p>
          <a:p>
            <a:pPr marL="0" indent="0">
              <a:buNone/>
            </a:pPr>
            <a:r>
              <a:rPr lang="en-GB" dirty="0">
                <a:latin typeface="Calibri" panose="020F0502020204030204" pitchFamily="34" charset="0"/>
                <a:cs typeface="Calibri" panose="020F0502020204030204" pitchFamily="34" charset="0"/>
              </a:rPr>
              <a:t>Please can children just bring their Nutfield Church book bags with a name keyring to identify it. They can start using rucksacks in KS2 (Year 3 onwards)</a:t>
            </a:r>
          </a:p>
          <a:p>
            <a:pPr marL="0" indent="0">
              <a:buNone/>
            </a:pPr>
            <a:r>
              <a:rPr lang="en-GB" dirty="0">
                <a:latin typeface="Calibri" panose="020F0502020204030204" pitchFamily="34" charset="0"/>
                <a:cs typeface="Calibri" panose="020F0502020204030204" pitchFamily="34" charset="0"/>
              </a:rPr>
              <a:t>Children will not need to wear PE kits to school for the first half term (but can do on a Tuesday). </a:t>
            </a:r>
          </a:p>
        </p:txBody>
      </p:sp>
    </p:spTree>
    <p:extLst>
      <p:ext uri="{BB962C8B-B14F-4D97-AF65-F5344CB8AC3E}">
        <p14:creationId xmlns:p14="http://schemas.microsoft.com/office/powerpoint/2010/main" val="1650665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you can do now in preparation for Reception. </a:t>
            </a:r>
          </a:p>
        </p:txBody>
      </p:sp>
      <p:sp>
        <p:nvSpPr>
          <p:cNvPr id="3" name="Content Placeholder 2"/>
          <p:cNvSpPr>
            <a:spLocks noGrp="1"/>
          </p:cNvSpPr>
          <p:nvPr>
            <p:ph idx="1"/>
          </p:nvPr>
        </p:nvSpPr>
        <p:spPr/>
        <p:txBody>
          <a:bodyPr>
            <a:normAutofit fontScale="92500" lnSpcReduction="20000"/>
          </a:bodyPr>
          <a:lstStyle/>
          <a:p>
            <a:pPr marL="0" indent="0">
              <a:buNone/>
            </a:pPr>
            <a:r>
              <a:rPr lang="en-GB" dirty="0"/>
              <a:t>Please can you encourage your children to</a:t>
            </a:r>
          </a:p>
          <a:p>
            <a:pPr marL="0" indent="0">
              <a:buNone/>
            </a:pPr>
            <a:endParaRPr lang="en-GB" dirty="0"/>
          </a:p>
          <a:p>
            <a:r>
              <a:rPr lang="en-GB" dirty="0"/>
              <a:t>Identify the initial sounds in words.</a:t>
            </a:r>
          </a:p>
          <a:p>
            <a:r>
              <a:rPr lang="en-GB" dirty="0"/>
              <a:t>Practise recognising and writing their name.</a:t>
            </a:r>
          </a:p>
          <a:p>
            <a:r>
              <a:rPr lang="en-GB" dirty="0"/>
              <a:t>Spot words that rhyme.</a:t>
            </a:r>
          </a:p>
          <a:p>
            <a:r>
              <a:rPr lang="en-GB" dirty="0"/>
              <a:t>Tidy up their toys.</a:t>
            </a:r>
          </a:p>
          <a:p>
            <a:r>
              <a:rPr lang="en-GB" dirty="0"/>
              <a:t>Pick up items they have dropped.</a:t>
            </a:r>
          </a:p>
          <a:p>
            <a:r>
              <a:rPr lang="en-GB" dirty="0"/>
              <a:t>Put lids on pens and glues.</a:t>
            </a:r>
          </a:p>
          <a:p>
            <a:r>
              <a:rPr lang="en-GB" dirty="0"/>
              <a:t>Be respectful of equipment and furniture. For example, we wouldn’t draw on items at home so we wouldn’t do this at school either.</a:t>
            </a:r>
          </a:p>
          <a:p>
            <a:r>
              <a:rPr lang="en-GB" dirty="0"/>
              <a:t>Flushing the toilet and washing their hands independently.</a:t>
            </a:r>
          </a:p>
          <a:p>
            <a:r>
              <a:rPr lang="en-GB" dirty="0"/>
              <a:t>Putting their own coat.</a:t>
            </a:r>
          </a:p>
          <a:p>
            <a:pPr marL="0" indent="0">
              <a:buNone/>
            </a:pPr>
            <a:endParaRPr lang="en-GB" dirty="0"/>
          </a:p>
        </p:txBody>
      </p:sp>
    </p:spTree>
    <p:extLst>
      <p:ext uri="{BB962C8B-B14F-4D97-AF65-F5344CB8AC3E}">
        <p14:creationId xmlns:p14="http://schemas.microsoft.com/office/powerpoint/2010/main" val="1768736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Meet the Teacher</a:t>
            </a:r>
          </a:p>
        </p:txBody>
      </p:sp>
      <p:sp>
        <p:nvSpPr>
          <p:cNvPr id="3" name="Content Placeholder 2"/>
          <p:cNvSpPr>
            <a:spLocks noGrp="1"/>
          </p:cNvSpPr>
          <p:nvPr>
            <p:ph idx="1"/>
          </p:nvPr>
        </p:nvSpPr>
        <p:spPr/>
        <p:txBody>
          <a:bodyPr>
            <a:normAutofit/>
          </a:bodyPr>
          <a:lstStyle/>
          <a:p>
            <a:r>
              <a:rPr lang="en-GB" sz="3200" dirty="0"/>
              <a:t>In September you will be invited to a ‘Meet the Teacher’ meeting where you will be given more information about the year ahead.</a:t>
            </a:r>
          </a:p>
        </p:txBody>
      </p:sp>
    </p:spTree>
    <p:extLst>
      <p:ext uri="{BB962C8B-B14F-4D97-AF65-F5344CB8AC3E}">
        <p14:creationId xmlns:p14="http://schemas.microsoft.com/office/powerpoint/2010/main" val="2297406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first few days </a:t>
            </a:r>
          </a:p>
        </p:txBody>
      </p:sp>
      <p:sp>
        <p:nvSpPr>
          <p:cNvPr id="3" name="Content Placeholder 2"/>
          <p:cNvSpPr>
            <a:spLocks noGrp="1"/>
          </p:cNvSpPr>
          <p:nvPr>
            <p:ph idx="1"/>
          </p:nvPr>
        </p:nvSpPr>
        <p:spPr>
          <a:xfrm>
            <a:off x="677334" y="1665375"/>
            <a:ext cx="8596668" cy="3880773"/>
          </a:xfrm>
        </p:spPr>
        <p:txBody>
          <a:bodyPr>
            <a:normAutofit lnSpcReduction="10000"/>
          </a:bodyPr>
          <a:lstStyle/>
          <a:p>
            <a:pPr marL="0" indent="0">
              <a:buNone/>
            </a:pPr>
            <a:r>
              <a:rPr lang="en-GB" b="1" dirty="0">
                <a:latin typeface="Calibri" panose="020F0502020204030204" pitchFamily="34" charset="0"/>
                <a:cs typeface="Calibri" panose="020F0502020204030204" pitchFamily="34" charset="0"/>
              </a:rPr>
              <a:t>Wednesday 2</a:t>
            </a:r>
            <a:r>
              <a:rPr lang="en-GB" b="1" baseline="30000" dirty="0">
                <a:latin typeface="Calibri" panose="020F0502020204030204" pitchFamily="34" charset="0"/>
                <a:cs typeface="Calibri" panose="020F0502020204030204" pitchFamily="34" charset="0"/>
              </a:rPr>
              <a:t>nd</a:t>
            </a:r>
            <a:r>
              <a:rPr lang="en-GB" b="1" dirty="0">
                <a:latin typeface="Calibri" panose="020F0502020204030204" pitchFamily="34" charset="0"/>
                <a:cs typeface="Calibri" panose="020F0502020204030204" pitchFamily="34" charset="0"/>
              </a:rPr>
              <a:t> September</a:t>
            </a:r>
            <a:r>
              <a:rPr lang="en-GB"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Group 1</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Ottilie</a:t>
            </a:r>
            <a:r>
              <a:rPr lang="en-GB" dirty="0">
                <a:latin typeface="Calibri" panose="020F0502020204030204" pitchFamily="34" charset="0"/>
                <a:cs typeface="Calibri" panose="020F0502020204030204" pitchFamily="34" charset="0"/>
              </a:rPr>
              <a:t>, Azalea, Molly, Riley, Reggie, Harrison, Laura, Freddie, Edith, Noah</a:t>
            </a:r>
          </a:p>
          <a:p>
            <a:pPr marL="0" indent="0">
              <a:buNone/>
            </a:pPr>
            <a:r>
              <a:rPr lang="en-GB" b="1" dirty="0">
                <a:latin typeface="Calibri" panose="020F0502020204030204" pitchFamily="34" charset="0"/>
                <a:cs typeface="Calibri" panose="020F0502020204030204" pitchFamily="34" charset="0"/>
              </a:rPr>
              <a:t>Thursday 3</a:t>
            </a:r>
            <a:r>
              <a:rPr lang="en-GB" b="1" baseline="30000" dirty="0">
                <a:latin typeface="Calibri" panose="020F0502020204030204" pitchFamily="34" charset="0"/>
                <a:cs typeface="Calibri" panose="020F0502020204030204" pitchFamily="34" charset="0"/>
              </a:rPr>
              <a:t>rd</a:t>
            </a:r>
            <a:r>
              <a:rPr lang="en-GB" b="1" dirty="0">
                <a:latin typeface="Calibri" panose="020F0502020204030204" pitchFamily="34" charset="0"/>
                <a:cs typeface="Calibri" panose="020F0502020204030204" pitchFamily="34" charset="0"/>
              </a:rPr>
              <a:t> September: Group 2: </a:t>
            </a:r>
            <a:r>
              <a:rPr lang="en-GB" dirty="0">
                <a:latin typeface="Calibri" panose="020F0502020204030204" pitchFamily="34" charset="0"/>
                <a:cs typeface="Calibri" panose="020F0502020204030204" pitchFamily="34" charset="0"/>
              </a:rPr>
              <a:t>Olivia, Marley, Phoebe, Lily P, Harley-Lee, Mia, Amelia, Xavi, Sebastian, Eli</a:t>
            </a:r>
          </a:p>
          <a:p>
            <a:pPr marL="0" indent="0">
              <a:buNone/>
            </a:pPr>
            <a:r>
              <a:rPr lang="en-GB" b="1" dirty="0">
                <a:latin typeface="Calibri" panose="020F0502020204030204" pitchFamily="34" charset="0"/>
                <a:cs typeface="Calibri" panose="020F0502020204030204" pitchFamily="34" charset="0"/>
              </a:rPr>
              <a:t>Friday 4</a:t>
            </a:r>
            <a:r>
              <a:rPr lang="en-GB" b="1" baseline="30000" dirty="0">
                <a:latin typeface="Calibri" panose="020F0502020204030204" pitchFamily="34" charset="0"/>
                <a:cs typeface="Calibri" panose="020F0502020204030204" pitchFamily="34" charset="0"/>
              </a:rPr>
              <a:t>th</a:t>
            </a:r>
            <a:r>
              <a:rPr lang="en-GB" b="1" dirty="0">
                <a:latin typeface="Calibri" panose="020F0502020204030204" pitchFamily="34" charset="0"/>
                <a:cs typeface="Calibri" panose="020F0502020204030204" pitchFamily="34" charset="0"/>
              </a:rPr>
              <a:t> September: Group 3: </a:t>
            </a:r>
            <a:r>
              <a:rPr lang="en-GB" dirty="0">
                <a:latin typeface="Calibri" panose="020F0502020204030204" pitchFamily="34" charset="0"/>
                <a:cs typeface="Calibri" panose="020F0502020204030204" pitchFamily="34" charset="0"/>
              </a:rPr>
              <a:t>Amiya-Jade, Ollie, Evie, Katie, Lily B, Freya, Florence, Emma, Alfie, William</a:t>
            </a:r>
          </a:p>
          <a:p>
            <a:pPr marL="0" indent="0">
              <a:buNone/>
            </a:pPr>
            <a:r>
              <a:rPr lang="en-GB" b="1" dirty="0">
                <a:latin typeface="Calibri" panose="020F0502020204030204" pitchFamily="34" charset="0"/>
                <a:cs typeface="Calibri" panose="020F0502020204030204" pitchFamily="34" charset="0"/>
              </a:rPr>
              <a:t>Monday 7</a:t>
            </a:r>
            <a:r>
              <a:rPr lang="en-GB" b="1" baseline="30000" dirty="0">
                <a:latin typeface="Calibri" panose="020F0502020204030204" pitchFamily="34" charset="0"/>
                <a:cs typeface="Calibri" panose="020F0502020204030204" pitchFamily="34" charset="0"/>
              </a:rPr>
              <a:t>th</a:t>
            </a:r>
            <a:r>
              <a:rPr lang="en-GB" b="1" dirty="0">
                <a:latin typeface="Calibri" panose="020F0502020204030204" pitchFamily="34" charset="0"/>
                <a:cs typeface="Calibri" panose="020F0502020204030204" pitchFamily="34" charset="0"/>
              </a:rPr>
              <a:t> September: </a:t>
            </a:r>
            <a:r>
              <a:rPr lang="en-GB" dirty="0">
                <a:latin typeface="Calibri" panose="020F0502020204030204" pitchFamily="34" charset="0"/>
                <a:cs typeface="Calibri" panose="020F0502020204030204" pitchFamily="34" charset="0"/>
              </a:rPr>
              <a:t>All children in school</a:t>
            </a:r>
          </a:p>
          <a:p>
            <a:pPr marL="0" indent="0">
              <a:buNone/>
            </a:pPr>
            <a:r>
              <a:rPr lang="en-GB" dirty="0">
                <a:latin typeface="Calibri" panose="020F0502020204030204" pitchFamily="34" charset="0"/>
                <a:cs typeface="Calibri" panose="020F0502020204030204" pitchFamily="34" charset="0"/>
              </a:rPr>
              <a:t>During your child’s first week at school we will be welcoming parents into the classroom to help them settle them in. When you hear the tambourine this will be your signal to say goodbye. </a:t>
            </a:r>
          </a:p>
          <a:p>
            <a:pPr marL="0" indent="0">
              <a:buNone/>
            </a:pPr>
            <a:r>
              <a:rPr lang="en-GB" dirty="0">
                <a:latin typeface="Calibri" panose="020F0502020204030204" pitchFamily="34" charset="0"/>
                <a:cs typeface="Calibri" panose="020F0502020204030204" pitchFamily="34" charset="0"/>
              </a:rPr>
              <a:t>From </a:t>
            </a:r>
            <a:r>
              <a:rPr lang="en-GB" b="1" dirty="0">
                <a:latin typeface="Calibri" panose="020F0502020204030204" pitchFamily="34" charset="0"/>
                <a:cs typeface="Calibri" panose="020F0502020204030204" pitchFamily="34" charset="0"/>
              </a:rPr>
              <a:t>Monday 7</a:t>
            </a:r>
            <a:r>
              <a:rPr lang="en-GB" b="1" baseline="30000" dirty="0">
                <a:latin typeface="Calibri" panose="020F0502020204030204" pitchFamily="34" charset="0"/>
                <a:cs typeface="Calibri" panose="020F0502020204030204" pitchFamily="34" charset="0"/>
              </a:rPr>
              <a:t>th</a:t>
            </a:r>
            <a:r>
              <a:rPr lang="en-GB" b="1" dirty="0">
                <a:latin typeface="Calibri" panose="020F0502020204030204" pitchFamily="34" charset="0"/>
                <a:cs typeface="Calibri" panose="020F0502020204030204" pitchFamily="34" charset="0"/>
              </a:rPr>
              <a:t> September  </a:t>
            </a:r>
            <a:r>
              <a:rPr lang="en-GB" dirty="0">
                <a:latin typeface="Calibri" panose="020F0502020204030204" pitchFamily="34" charset="0"/>
                <a:cs typeface="Calibri" panose="020F0502020204030204" pitchFamily="34" charset="0"/>
              </a:rPr>
              <a:t>please could you line your child up on the playground and we will greet them from there.</a:t>
            </a:r>
          </a:p>
        </p:txBody>
      </p:sp>
    </p:spTree>
    <p:extLst>
      <p:ext uri="{BB962C8B-B14F-4D97-AF65-F5344CB8AC3E}">
        <p14:creationId xmlns:p14="http://schemas.microsoft.com/office/powerpoint/2010/main" val="754566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664C-C6D0-48BA-9B6A-CF9F8B5CCBFA}"/>
              </a:ext>
            </a:extLst>
          </p:cNvPr>
          <p:cNvSpPr>
            <a:spLocks noGrp="1"/>
          </p:cNvSpPr>
          <p:nvPr>
            <p:ph type="title"/>
          </p:nvPr>
        </p:nvSpPr>
        <p:spPr/>
        <p:txBody>
          <a:bodyPr/>
          <a:lstStyle/>
          <a:p>
            <a:r>
              <a:rPr lang="en-GB" dirty="0"/>
              <a:t>Grouping</a:t>
            </a:r>
          </a:p>
        </p:txBody>
      </p:sp>
      <p:sp>
        <p:nvSpPr>
          <p:cNvPr id="3" name="Content Placeholder 2">
            <a:extLst>
              <a:ext uri="{FF2B5EF4-FFF2-40B4-BE49-F238E27FC236}">
                <a16:creationId xmlns:a16="http://schemas.microsoft.com/office/drawing/2014/main" id="{5974E3F9-FE4C-4C56-9E8C-5D5381C24455}"/>
              </a:ext>
            </a:extLst>
          </p:cNvPr>
          <p:cNvSpPr>
            <a:spLocks noGrp="1"/>
          </p:cNvSpPr>
          <p:nvPr>
            <p:ph idx="1"/>
          </p:nvPr>
        </p:nvSpPr>
        <p:spPr>
          <a:xfrm>
            <a:off x="515969" y="1488613"/>
            <a:ext cx="8596668" cy="3880773"/>
          </a:xfrm>
        </p:spPr>
        <p:txBody>
          <a:bodyPr/>
          <a:lstStyle/>
          <a:p>
            <a:r>
              <a:rPr lang="en-GB" dirty="0"/>
              <a:t>To start off with, the children will be split into groups according to age.</a:t>
            </a:r>
          </a:p>
        </p:txBody>
      </p:sp>
      <p:graphicFrame>
        <p:nvGraphicFramePr>
          <p:cNvPr id="4" name="Table 4">
            <a:extLst>
              <a:ext uri="{FF2B5EF4-FFF2-40B4-BE49-F238E27FC236}">
                <a16:creationId xmlns:a16="http://schemas.microsoft.com/office/drawing/2014/main" id="{7527348A-DB32-4CF3-8F04-4784CE17E730}"/>
              </a:ext>
            </a:extLst>
          </p:cNvPr>
          <p:cNvGraphicFramePr>
            <a:graphicFrameLocks noGrp="1"/>
          </p:cNvGraphicFramePr>
          <p:nvPr>
            <p:extLst>
              <p:ext uri="{D42A27DB-BD31-4B8C-83A1-F6EECF244321}">
                <p14:modId xmlns:p14="http://schemas.microsoft.com/office/powerpoint/2010/main" val="1127025894"/>
              </p:ext>
            </p:extLst>
          </p:nvPr>
        </p:nvGraphicFramePr>
        <p:xfrm>
          <a:off x="445247" y="2331721"/>
          <a:ext cx="8128000" cy="2595880"/>
        </p:xfrm>
        <a:graphic>
          <a:graphicData uri="http://schemas.openxmlformats.org/drawingml/2006/table">
            <a:tbl>
              <a:tblPr firstRow="1" bandRow="1">
                <a:tableStyleId>{5940675A-B579-460E-94D1-54222C63F5DA}</a:tableStyleId>
              </a:tblPr>
              <a:tblGrid>
                <a:gridCol w="1625600">
                  <a:extLst>
                    <a:ext uri="{9D8B030D-6E8A-4147-A177-3AD203B41FA5}">
                      <a16:colId xmlns:a16="http://schemas.microsoft.com/office/drawing/2014/main" val="4152611902"/>
                    </a:ext>
                  </a:extLst>
                </a:gridCol>
                <a:gridCol w="1625600">
                  <a:extLst>
                    <a:ext uri="{9D8B030D-6E8A-4147-A177-3AD203B41FA5}">
                      <a16:colId xmlns:a16="http://schemas.microsoft.com/office/drawing/2014/main" val="1430198425"/>
                    </a:ext>
                  </a:extLst>
                </a:gridCol>
                <a:gridCol w="1625600">
                  <a:extLst>
                    <a:ext uri="{9D8B030D-6E8A-4147-A177-3AD203B41FA5}">
                      <a16:colId xmlns:a16="http://schemas.microsoft.com/office/drawing/2014/main" val="1647097858"/>
                    </a:ext>
                  </a:extLst>
                </a:gridCol>
                <a:gridCol w="1625600">
                  <a:extLst>
                    <a:ext uri="{9D8B030D-6E8A-4147-A177-3AD203B41FA5}">
                      <a16:colId xmlns:a16="http://schemas.microsoft.com/office/drawing/2014/main" val="626092574"/>
                    </a:ext>
                  </a:extLst>
                </a:gridCol>
                <a:gridCol w="1625600">
                  <a:extLst>
                    <a:ext uri="{9D8B030D-6E8A-4147-A177-3AD203B41FA5}">
                      <a16:colId xmlns:a16="http://schemas.microsoft.com/office/drawing/2014/main" val="3566846684"/>
                    </a:ext>
                  </a:extLst>
                </a:gridCol>
              </a:tblGrid>
              <a:tr h="370840">
                <a:tc>
                  <a:txBody>
                    <a:bodyPr/>
                    <a:lstStyle/>
                    <a:p>
                      <a:pPr algn="ctr"/>
                      <a:r>
                        <a:rPr lang="en-GB" dirty="0"/>
                        <a:t>Red</a:t>
                      </a:r>
                    </a:p>
                  </a:txBody>
                  <a:tcPr anchor="ctr">
                    <a:solidFill>
                      <a:srgbClr val="FF0000"/>
                    </a:solidFill>
                  </a:tcPr>
                </a:tc>
                <a:tc>
                  <a:txBody>
                    <a:bodyPr/>
                    <a:lstStyle/>
                    <a:p>
                      <a:pPr algn="ctr"/>
                      <a:r>
                        <a:rPr lang="en-GB" dirty="0"/>
                        <a:t>Yellow</a:t>
                      </a:r>
                    </a:p>
                  </a:txBody>
                  <a:tcPr anchor="ctr">
                    <a:solidFill>
                      <a:srgbClr val="FFFF00"/>
                    </a:solidFill>
                  </a:tcPr>
                </a:tc>
                <a:tc>
                  <a:txBody>
                    <a:bodyPr/>
                    <a:lstStyle/>
                    <a:p>
                      <a:pPr algn="ctr"/>
                      <a:r>
                        <a:rPr lang="en-GB" dirty="0"/>
                        <a:t>Green</a:t>
                      </a:r>
                    </a:p>
                  </a:txBody>
                  <a:tcPr anchor="ctr">
                    <a:solidFill>
                      <a:schemeClr val="accent6"/>
                    </a:solidFill>
                  </a:tcPr>
                </a:tc>
                <a:tc>
                  <a:txBody>
                    <a:bodyPr/>
                    <a:lstStyle/>
                    <a:p>
                      <a:pPr algn="ctr"/>
                      <a:r>
                        <a:rPr lang="en-GB" dirty="0"/>
                        <a:t>Blue</a:t>
                      </a:r>
                    </a:p>
                  </a:txBody>
                  <a:tcPr anchor="ctr">
                    <a:solidFill>
                      <a:srgbClr val="00B0F0"/>
                    </a:solidFill>
                  </a:tcPr>
                </a:tc>
                <a:tc>
                  <a:txBody>
                    <a:bodyPr/>
                    <a:lstStyle/>
                    <a:p>
                      <a:pPr algn="ctr"/>
                      <a:r>
                        <a:rPr lang="en-GB" dirty="0"/>
                        <a:t>Purple</a:t>
                      </a:r>
                    </a:p>
                  </a:txBody>
                  <a:tcPr anchor="ctr">
                    <a:solidFill>
                      <a:srgbClr val="7030A0"/>
                    </a:solidFill>
                  </a:tcPr>
                </a:tc>
                <a:extLst>
                  <a:ext uri="{0D108BD9-81ED-4DB2-BD59-A6C34878D82A}">
                    <a16:rowId xmlns:a16="http://schemas.microsoft.com/office/drawing/2014/main" val="3011387754"/>
                  </a:ext>
                </a:extLst>
              </a:tr>
              <a:tr h="370840">
                <a:tc>
                  <a:txBody>
                    <a:bodyPr/>
                    <a:lstStyle/>
                    <a:p>
                      <a:pPr algn="ctr"/>
                      <a:r>
                        <a:rPr lang="en-GB" dirty="0"/>
                        <a:t>William</a:t>
                      </a:r>
                    </a:p>
                  </a:txBody>
                  <a:tcPr anchor="ctr"/>
                </a:tc>
                <a:tc>
                  <a:txBody>
                    <a:bodyPr/>
                    <a:lstStyle/>
                    <a:p>
                      <a:pPr algn="ctr"/>
                      <a:r>
                        <a:rPr lang="en-GB" dirty="0"/>
                        <a:t>Katie</a:t>
                      </a:r>
                    </a:p>
                  </a:txBody>
                  <a:tcPr anchor="ctr"/>
                </a:tc>
                <a:tc>
                  <a:txBody>
                    <a:bodyPr/>
                    <a:lstStyle/>
                    <a:p>
                      <a:pPr algn="ctr"/>
                      <a:r>
                        <a:rPr lang="en-GB" dirty="0"/>
                        <a:t>Amelia</a:t>
                      </a:r>
                    </a:p>
                  </a:txBody>
                  <a:tcPr anchor="ctr"/>
                </a:tc>
                <a:tc>
                  <a:txBody>
                    <a:bodyPr/>
                    <a:lstStyle/>
                    <a:p>
                      <a:pPr algn="ctr"/>
                      <a:r>
                        <a:rPr lang="en-GB" dirty="0"/>
                        <a:t>Marley</a:t>
                      </a:r>
                    </a:p>
                  </a:txBody>
                  <a:tcPr anchor="ctr"/>
                </a:tc>
                <a:tc>
                  <a:txBody>
                    <a:bodyPr/>
                    <a:lstStyle/>
                    <a:p>
                      <a:pPr algn="ctr"/>
                      <a:r>
                        <a:rPr lang="en-GB" dirty="0"/>
                        <a:t>Harrison</a:t>
                      </a:r>
                    </a:p>
                  </a:txBody>
                  <a:tcPr anchor="ctr"/>
                </a:tc>
                <a:extLst>
                  <a:ext uri="{0D108BD9-81ED-4DB2-BD59-A6C34878D82A}">
                    <a16:rowId xmlns:a16="http://schemas.microsoft.com/office/drawing/2014/main" val="2189386198"/>
                  </a:ext>
                </a:extLst>
              </a:tr>
              <a:tr h="370840">
                <a:tc>
                  <a:txBody>
                    <a:bodyPr/>
                    <a:lstStyle/>
                    <a:p>
                      <a:pPr algn="ctr"/>
                      <a:r>
                        <a:rPr lang="en-GB" dirty="0"/>
                        <a:t>Alfred</a:t>
                      </a:r>
                    </a:p>
                  </a:txBody>
                  <a:tcPr anchor="ctr"/>
                </a:tc>
                <a:tc>
                  <a:txBody>
                    <a:bodyPr/>
                    <a:lstStyle/>
                    <a:p>
                      <a:pPr algn="ctr"/>
                      <a:r>
                        <a:rPr lang="en-GB" dirty="0"/>
                        <a:t>Evie</a:t>
                      </a:r>
                    </a:p>
                  </a:txBody>
                  <a:tcPr anchor="ctr"/>
                </a:tc>
                <a:tc>
                  <a:txBody>
                    <a:bodyPr/>
                    <a:lstStyle/>
                    <a:p>
                      <a:pPr algn="ctr"/>
                      <a:r>
                        <a:rPr lang="en-GB" dirty="0"/>
                        <a:t>Mia</a:t>
                      </a:r>
                    </a:p>
                  </a:txBody>
                  <a:tcPr anchor="ctr"/>
                </a:tc>
                <a:tc>
                  <a:txBody>
                    <a:bodyPr/>
                    <a:lstStyle/>
                    <a:p>
                      <a:pPr algn="ctr"/>
                      <a:r>
                        <a:rPr lang="en-GB" dirty="0"/>
                        <a:t>Olivia</a:t>
                      </a:r>
                    </a:p>
                  </a:txBody>
                  <a:tcPr anchor="ctr"/>
                </a:tc>
                <a:tc>
                  <a:txBody>
                    <a:bodyPr/>
                    <a:lstStyle/>
                    <a:p>
                      <a:pPr algn="ctr"/>
                      <a:r>
                        <a:rPr lang="en-GB" dirty="0"/>
                        <a:t>Reggie</a:t>
                      </a:r>
                    </a:p>
                  </a:txBody>
                  <a:tcPr anchor="ctr"/>
                </a:tc>
                <a:extLst>
                  <a:ext uri="{0D108BD9-81ED-4DB2-BD59-A6C34878D82A}">
                    <a16:rowId xmlns:a16="http://schemas.microsoft.com/office/drawing/2014/main" val="3744025984"/>
                  </a:ext>
                </a:extLst>
              </a:tr>
              <a:tr h="370840">
                <a:tc>
                  <a:txBody>
                    <a:bodyPr/>
                    <a:lstStyle/>
                    <a:p>
                      <a:pPr algn="ctr"/>
                      <a:r>
                        <a:rPr lang="en-GB" dirty="0"/>
                        <a:t>Emma</a:t>
                      </a:r>
                    </a:p>
                  </a:txBody>
                  <a:tcPr anchor="ctr"/>
                </a:tc>
                <a:tc>
                  <a:txBody>
                    <a:bodyPr/>
                    <a:lstStyle/>
                    <a:p>
                      <a:pPr algn="ctr"/>
                      <a:r>
                        <a:rPr lang="en-GB" dirty="0"/>
                        <a:t>Ollie</a:t>
                      </a:r>
                    </a:p>
                  </a:txBody>
                  <a:tcPr anchor="ctr"/>
                </a:tc>
                <a:tc>
                  <a:txBody>
                    <a:bodyPr/>
                    <a:lstStyle/>
                    <a:p>
                      <a:pPr algn="ctr"/>
                      <a:r>
                        <a:rPr lang="en-GB" dirty="0"/>
                        <a:t>Harley-Lee</a:t>
                      </a:r>
                    </a:p>
                  </a:txBody>
                  <a:tcPr anchor="ctr"/>
                </a:tc>
                <a:tc>
                  <a:txBody>
                    <a:bodyPr/>
                    <a:lstStyle/>
                    <a:p>
                      <a:pPr algn="ctr"/>
                      <a:r>
                        <a:rPr lang="en-GB" dirty="0"/>
                        <a:t>Noah</a:t>
                      </a:r>
                    </a:p>
                  </a:txBody>
                  <a:tcPr anchor="ctr"/>
                </a:tc>
                <a:tc>
                  <a:txBody>
                    <a:bodyPr/>
                    <a:lstStyle/>
                    <a:p>
                      <a:pPr algn="ctr"/>
                      <a:r>
                        <a:rPr lang="en-GB" dirty="0"/>
                        <a:t>Riley</a:t>
                      </a:r>
                    </a:p>
                  </a:txBody>
                  <a:tcPr anchor="ctr"/>
                </a:tc>
                <a:extLst>
                  <a:ext uri="{0D108BD9-81ED-4DB2-BD59-A6C34878D82A}">
                    <a16:rowId xmlns:a16="http://schemas.microsoft.com/office/drawing/2014/main" val="1356562910"/>
                  </a:ext>
                </a:extLst>
              </a:tr>
              <a:tr h="370840">
                <a:tc>
                  <a:txBody>
                    <a:bodyPr/>
                    <a:lstStyle/>
                    <a:p>
                      <a:pPr algn="ctr"/>
                      <a:r>
                        <a:rPr lang="en-GB" dirty="0"/>
                        <a:t>Florence</a:t>
                      </a:r>
                    </a:p>
                  </a:txBody>
                  <a:tcPr anchor="ctr"/>
                </a:tc>
                <a:tc>
                  <a:txBody>
                    <a:bodyPr/>
                    <a:lstStyle/>
                    <a:p>
                      <a:pPr algn="ctr"/>
                      <a:r>
                        <a:rPr lang="en-GB" dirty="0"/>
                        <a:t>Eli</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Lily P</a:t>
                      </a:r>
                    </a:p>
                  </a:txBody>
                  <a:tcPr anchor="ctr"/>
                </a:tc>
                <a:tc>
                  <a:txBody>
                    <a:bodyPr/>
                    <a:lstStyle/>
                    <a:p>
                      <a:pPr algn="ctr"/>
                      <a:r>
                        <a:rPr lang="en-GB" dirty="0"/>
                        <a:t>Edith</a:t>
                      </a:r>
                    </a:p>
                  </a:txBody>
                  <a:tcPr anchor="ctr"/>
                </a:tc>
                <a:tc>
                  <a:txBody>
                    <a:bodyPr/>
                    <a:lstStyle/>
                    <a:p>
                      <a:pPr algn="ctr"/>
                      <a:r>
                        <a:rPr lang="en-GB" dirty="0"/>
                        <a:t>Molly</a:t>
                      </a:r>
                    </a:p>
                  </a:txBody>
                  <a:tcPr anchor="ctr"/>
                </a:tc>
                <a:extLst>
                  <a:ext uri="{0D108BD9-81ED-4DB2-BD59-A6C34878D82A}">
                    <a16:rowId xmlns:a16="http://schemas.microsoft.com/office/drawing/2014/main" val="645169782"/>
                  </a:ext>
                </a:extLst>
              </a:tr>
              <a:tr h="370840">
                <a:tc>
                  <a:txBody>
                    <a:bodyPr/>
                    <a:lstStyle/>
                    <a:p>
                      <a:pPr algn="ctr"/>
                      <a:r>
                        <a:rPr lang="en-GB" dirty="0"/>
                        <a:t>Freya</a:t>
                      </a:r>
                    </a:p>
                  </a:txBody>
                  <a:tcPr anchor="ctr"/>
                </a:tc>
                <a:tc>
                  <a:txBody>
                    <a:bodyPr/>
                    <a:lstStyle/>
                    <a:p>
                      <a:pPr algn="ctr"/>
                      <a:r>
                        <a:rPr lang="en-GB" dirty="0"/>
                        <a:t>Sebastian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Phoebe</a:t>
                      </a:r>
                    </a:p>
                  </a:txBody>
                  <a:tcPr anchor="ctr"/>
                </a:tc>
                <a:tc>
                  <a:txBody>
                    <a:bodyPr/>
                    <a:lstStyle/>
                    <a:p>
                      <a:pPr algn="ctr"/>
                      <a:r>
                        <a:rPr lang="en-GB" dirty="0"/>
                        <a:t>Freddie</a:t>
                      </a:r>
                    </a:p>
                  </a:txBody>
                  <a:tcPr anchor="ctr"/>
                </a:tc>
                <a:tc>
                  <a:txBody>
                    <a:bodyPr/>
                    <a:lstStyle/>
                    <a:p>
                      <a:pPr algn="ctr"/>
                      <a:r>
                        <a:rPr lang="en-GB" dirty="0"/>
                        <a:t>Azalea</a:t>
                      </a:r>
                    </a:p>
                  </a:txBody>
                  <a:tcPr anchor="ctr"/>
                </a:tc>
                <a:extLst>
                  <a:ext uri="{0D108BD9-81ED-4DB2-BD59-A6C34878D82A}">
                    <a16:rowId xmlns:a16="http://schemas.microsoft.com/office/drawing/2014/main" val="2614603178"/>
                  </a:ext>
                </a:extLst>
              </a:tr>
              <a:tr h="370840">
                <a:tc>
                  <a:txBody>
                    <a:bodyPr/>
                    <a:lstStyle/>
                    <a:p>
                      <a:pPr algn="ctr"/>
                      <a:r>
                        <a:rPr lang="en-GB" dirty="0"/>
                        <a:t>Lily B</a:t>
                      </a:r>
                    </a:p>
                  </a:txBody>
                  <a:tcPr anchor="ctr"/>
                </a:tc>
                <a:tc>
                  <a:txBody>
                    <a:bodyPr/>
                    <a:lstStyle/>
                    <a:p>
                      <a:pPr algn="ctr"/>
                      <a:r>
                        <a:rPr lang="en-GB" dirty="0"/>
                        <a:t>Xavi</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Amiya-Jade</a:t>
                      </a:r>
                    </a:p>
                  </a:txBody>
                  <a:tcPr anchor="ctr"/>
                </a:tc>
                <a:tc>
                  <a:txBody>
                    <a:bodyPr/>
                    <a:lstStyle/>
                    <a:p>
                      <a:pPr algn="ctr"/>
                      <a:r>
                        <a:rPr lang="en-GB" dirty="0"/>
                        <a:t>Laura</a:t>
                      </a:r>
                    </a:p>
                  </a:txBody>
                  <a:tcPr anchor="ctr"/>
                </a:tc>
                <a:tc>
                  <a:txBody>
                    <a:bodyPr/>
                    <a:lstStyle/>
                    <a:p>
                      <a:pPr algn="ctr"/>
                      <a:r>
                        <a:rPr lang="en-GB" dirty="0" err="1"/>
                        <a:t>Ottilie</a:t>
                      </a:r>
                      <a:endParaRPr lang="en-GB" dirty="0"/>
                    </a:p>
                  </a:txBody>
                  <a:tcPr anchor="ctr"/>
                </a:tc>
                <a:extLst>
                  <a:ext uri="{0D108BD9-81ED-4DB2-BD59-A6C34878D82A}">
                    <a16:rowId xmlns:a16="http://schemas.microsoft.com/office/drawing/2014/main" val="1193510985"/>
                  </a:ext>
                </a:extLst>
              </a:tr>
            </a:tbl>
          </a:graphicData>
        </a:graphic>
      </p:graphicFrame>
    </p:spTree>
    <p:extLst>
      <p:ext uri="{BB962C8B-B14F-4D97-AF65-F5344CB8AC3E}">
        <p14:creationId xmlns:p14="http://schemas.microsoft.com/office/powerpoint/2010/main" val="34803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75BD-C072-A053-C124-742523118990}"/>
              </a:ext>
            </a:extLst>
          </p:cNvPr>
          <p:cNvSpPr>
            <a:spLocks noGrp="1"/>
          </p:cNvSpPr>
          <p:nvPr>
            <p:ph type="title"/>
          </p:nvPr>
        </p:nvSpPr>
        <p:spPr/>
        <p:txBody>
          <a:bodyPr/>
          <a:lstStyle/>
          <a:p>
            <a:r>
              <a:rPr lang="en-US" dirty="0"/>
              <a:t>A Day in Reception Class</a:t>
            </a:r>
            <a:endParaRPr lang="en-GB" dirty="0"/>
          </a:p>
        </p:txBody>
      </p:sp>
      <p:sp>
        <p:nvSpPr>
          <p:cNvPr id="3" name="Content Placeholder 2">
            <a:extLst>
              <a:ext uri="{FF2B5EF4-FFF2-40B4-BE49-F238E27FC236}">
                <a16:creationId xmlns:a16="http://schemas.microsoft.com/office/drawing/2014/main" id="{2EB55A93-0049-6739-6955-454A91D490C9}"/>
              </a:ext>
            </a:extLst>
          </p:cNvPr>
          <p:cNvSpPr>
            <a:spLocks noGrp="1"/>
          </p:cNvSpPr>
          <p:nvPr>
            <p:ph idx="1"/>
          </p:nvPr>
        </p:nvSpPr>
        <p:spPr>
          <a:xfrm>
            <a:off x="463826" y="1523999"/>
            <a:ext cx="8810176" cy="5020733"/>
          </a:xfrm>
        </p:spPr>
        <p:txBody>
          <a:bodyPr>
            <a:normAutofit fontScale="62500" lnSpcReduction="20000"/>
          </a:bodyPr>
          <a:lstStyle/>
          <a:p>
            <a:pPr>
              <a:lnSpc>
                <a:spcPct val="107000"/>
              </a:lnSpc>
              <a:spcAft>
                <a:spcPts val="800"/>
              </a:spcAft>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8.45 – 9.00: Settling in time / Funky Fingers / Registration</a:t>
            </a:r>
            <a:endParaRPr lang="en-GB"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9.00:  </a:t>
            </a:r>
            <a:r>
              <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Phonics</a:t>
            </a:r>
            <a:endParaRPr lang="en-GB"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9.20 – 10.30: Choosing Time</a:t>
            </a:r>
          </a:p>
          <a:p>
            <a:pPr>
              <a:lnSpc>
                <a:spcPct val="107000"/>
              </a:lnSpc>
              <a:spcAft>
                <a:spcPts val="800"/>
              </a:spcAft>
            </a:pPr>
            <a:r>
              <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10.30: Snack Time</a:t>
            </a:r>
          </a:p>
          <a:p>
            <a:pPr>
              <a:lnSpc>
                <a:spcPct val="107000"/>
              </a:lnSpc>
              <a:spcAft>
                <a:spcPts val="800"/>
              </a:spcAft>
            </a:pPr>
            <a:r>
              <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10.45:Collective Worship</a:t>
            </a:r>
            <a:endParaRPr lang="en-GB"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11.00: </a:t>
            </a:r>
            <a:r>
              <a:rPr lang="en-US" sz="2200" dirty="0">
                <a:solidFill>
                  <a:prstClr val="black"/>
                </a:solidFill>
                <a:latin typeface="Calibri" panose="020F0502020204030204" pitchFamily="34" charset="0"/>
                <a:ea typeface="Calibri" panose="020F0502020204030204" pitchFamily="34" charset="0"/>
                <a:cs typeface="Times New Roman" panose="02020603050405020304" pitchFamily="18" charset="0"/>
              </a:rPr>
              <a:t>Literacy</a:t>
            </a:r>
          </a:p>
          <a:p>
            <a:pPr lvl="0">
              <a:lnSpc>
                <a:spcPct val="107000"/>
              </a:lnSpc>
              <a:spcAft>
                <a:spcPts val="800"/>
              </a:spcAft>
              <a:buClr>
                <a:srgbClr val="5FCBEF"/>
              </a:buClr>
            </a:pPr>
            <a:r>
              <a:rPr lang="en-US" sz="2200" dirty="0">
                <a:solidFill>
                  <a:prstClr val="black"/>
                </a:solidFill>
                <a:effectLst/>
                <a:latin typeface="Calibri" panose="020F0502020204030204" pitchFamily="34" charset="0"/>
                <a:ea typeface="Calibri" panose="020F0502020204030204" pitchFamily="34" charset="0"/>
                <a:cs typeface="Times New Roman" panose="02020603050405020304" pitchFamily="18" charset="0"/>
              </a:rPr>
              <a:t>11.30: Hand washing/Nursey Rhymes</a:t>
            </a:r>
            <a:endParaRPr lang="en-GB"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11.45: Lunch</a:t>
            </a:r>
            <a:endParaRPr lang="en-GB"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1.00: </a:t>
            </a:r>
            <a:r>
              <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2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Maths</a:t>
            </a:r>
            <a:endPar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1.15 – 2.45: Choosing Time </a:t>
            </a:r>
          </a:p>
          <a:p>
            <a:pPr>
              <a:lnSpc>
                <a:spcPct val="107000"/>
              </a:lnSpc>
              <a:spcAft>
                <a:spcPts val="800"/>
              </a:spcAft>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3.00: Story Time</a:t>
            </a:r>
          </a:p>
          <a:p>
            <a:pPr>
              <a:lnSpc>
                <a:spcPct val="107000"/>
              </a:lnSpc>
              <a:spcAft>
                <a:spcPts val="800"/>
              </a:spcAft>
            </a:pPr>
            <a:r>
              <a:rPr lang="en-US"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15: Home Time.</a:t>
            </a:r>
            <a:endParaRPr lang="en-GB"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621014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3113-A948-D6CC-1611-D0719DF831B6}"/>
              </a:ext>
            </a:extLst>
          </p:cNvPr>
          <p:cNvSpPr>
            <a:spLocks noGrp="1"/>
          </p:cNvSpPr>
          <p:nvPr>
            <p:ph type="title"/>
          </p:nvPr>
        </p:nvSpPr>
        <p:spPr/>
        <p:txBody>
          <a:bodyPr/>
          <a:lstStyle/>
          <a:p>
            <a:r>
              <a:rPr lang="en-US" dirty="0"/>
              <a:t>Settling in during the morning</a:t>
            </a:r>
            <a:endParaRPr lang="en-GB" dirty="0"/>
          </a:p>
        </p:txBody>
      </p:sp>
      <p:sp>
        <p:nvSpPr>
          <p:cNvPr id="3" name="Content Placeholder 2">
            <a:extLst>
              <a:ext uri="{FF2B5EF4-FFF2-40B4-BE49-F238E27FC236}">
                <a16:creationId xmlns:a16="http://schemas.microsoft.com/office/drawing/2014/main" id="{5E95258B-1F17-026D-6105-2F4F725C90BE}"/>
              </a:ext>
            </a:extLst>
          </p:cNvPr>
          <p:cNvSpPr>
            <a:spLocks noGrp="1"/>
          </p:cNvSpPr>
          <p:nvPr>
            <p:ph idx="1"/>
          </p:nvPr>
        </p:nvSpPr>
        <p:spPr>
          <a:xfrm>
            <a:off x="677334" y="1630017"/>
            <a:ext cx="8596668" cy="4411345"/>
          </a:xfrm>
        </p:spPr>
        <p:txBody>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When the children first arrive in the morning w</a:t>
            </a:r>
            <a:r>
              <a:rPr lang="en-US" sz="1800" dirty="0">
                <a:effectLst/>
                <a:latin typeface="Calibri" panose="020F0502020204030204" pitchFamily="34" charset="0"/>
                <a:ea typeface="Calibri" panose="020F0502020204030204" pitchFamily="34" charset="0"/>
                <a:cs typeface="Times New Roman" panose="02020603050405020304" pitchFamily="18" charset="0"/>
              </a:rPr>
              <a:t>e encourage them to develop their fine motor skills by using the threading, pegs, pencil control, cutting and playdoh which is on offer to them.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well as completing the above activities the children will be quickly encouraged to get into the routine of independently putting their water bottles and bags away.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children will also be encouraged to find their names and self register.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we are sat down for the register, we talk about the days of the week and look at the calendar. </a:t>
            </a:r>
            <a:r>
              <a:rPr lang="en-US" dirty="0">
                <a:latin typeface="Calibri" panose="020F0502020204030204" pitchFamily="34" charset="0"/>
                <a:ea typeface="Calibri" panose="020F0502020204030204" pitchFamily="34" charset="0"/>
                <a:cs typeface="Times New Roman" panose="02020603050405020304" pitchFamily="18" charset="0"/>
              </a:rPr>
              <a:t>This allows the children to </a:t>
            </a:r>
            <a:r>
              <a:rPr lang="en-US" sz="1800" dirty="0">
                <a:effectLst/>
                <a:latin typeface="Calibri" panose="020F0502020204030204" pitchFamily="34" charset="0"/>
                <a:ea typeface="Calibri" panose="020F0502020204030204" pitchFamily="34" charset="0"/>
                <a:cs typeface="Times New Roman" panose="02020603050405020304" pitchFamily="18" charset="0"/>
              </a:rPr>
              <a:t>practice their number recognition and their counting. We also look at our visual timetable so the children know what they are doing the day.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903075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BEC35F-8C9C-2A36-4B6B-5086064ACD6B}"/>
              </a:ext>
            </a:extLst>
          </p:cNvPr>
          <p:cNvSpPr>
            <a:spLocks noGrp="1"/>
          </p:cNvSpPr>
          <p:nvPr>
            <p:ph type="title"/>
          </p:nvPr>
        </p:nvSpPr>
        <p:spPr>
          <a:xfrm>
            <a:off x="677334" y="609600"/>
            <a:ext cx="8596668" cy="636104"/>
          </a:xfrm>
        </p:spPr>
        <p:txBody>
          <a:bodyPr>
            <a:normAutofit fontScale="90000"/>
          </a:bodyPr>
          <a:lstStyle/>
          <a:p>
            <a:r>
              <a:rPr lang="en-US" dirty="0"/>
              <a:t>Choosing Time</a:t>
            </a:r>
            <a:endParaRPr lang="en-GB" dirty="0"/>
          </a:p>
        </p:txBody>
      </p:sp>
      <p:sp>
        <p:nvSpPr>
          <p:cNvPr id="3" name="Content Placeholder 2">
            <a:extLst>
              <a:ext uri="{FF2B5EF4-FFF2-40B4-BE49-F238E27FC236}">
                <a16:creationId xmlns:a16="http://schemas.microsoft.com/office/drawing/2014/main" id="{EDF966BE-6D54-9073-1E98-6DD42A31D642}"/>
              </a:ext>
            </a:extLst>
          </p:cNvPr>
          <p:cNvSpPr>
            <a:spLocks noGrp="1"/>
          </p:cNvSpPr>
          <p:nvPr>
            <p:ph idx="1"/>
          </p:nvPr>
        </p:nvSpPr>
        <p:spPr>
          <a:xfrm>
            <a:off x="543339" y="1371601"/>
            <a:ext cx="9221984" cy="4669762"/>
          </a:xfrm>
        </p:spPr>
        <p:txBody>
          <a:bodyPr>
            <a:normAutofit/>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long uninterrupted times in the morning and afternoon for the children to explore their learning and their interests. This is a time when the children decide whether they want to go outside or stay in their classroom.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Each area has carefully planned activities which </a:t>
            </a:r>
            <a:r>
              <a:rPr lang="en-US" dirty="0">
                <a:latin typeface="Calibri" panose="020F0502020204030204" pitchFamily="34" charset="0"/>
                <a:ea typeface="Calibri" panose="020F0502020204030204" pitchFamily="34" charset="0"/>
                <a:cs typeface="Times New Roman" panose="02020603050405020304" pitchFamily="18" charset="0"/>
              </a:rPr>
              <a:t>are</a:t>
            </a:r>
            <a:r>
              <a:rPr lang="en-US" sz="1800" dirty="0">
                <a:effectLst/>
                <a:latin typeface="Calibri" panose="020F0502020204030204" pitchFamily="34" charset="0"/>
                <a:ea typeface="Calibri" panose="020F0502020204030204" pitchFamily="34" charset="0"/>
                <a:cs typeface="Times New Roman" panose="02020603050405020304" pitchFamily="18" charset="0"/>
              </a:rPr>
              <a:t> linked to </a:t>
            </a:r>
            <a:r>
              <a:rPr lang="en-US" dirty="0">
                <a:latin typeface="Calibri" panose="020F0502020204030204" pitchFamily="34" charset="0"/>
                <a:ea typeface="Calibri" panose="020F0502020204030204" pitchFamily="34" charset="0"/>
                <a:cs typeface="Times New Roman" panose="02020603050405020304" pitchFamily="18" charset="0"/>
              </a:rPr>
              <a:t>the theme of the term.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Choosing Time</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 chance for children to explore their own interests but also practice and consolidate learning from their previous inputs. During this time children are observed and assessed against the area of learning or development statements. Then using the children’s interests and their level of development we plan ways to support them further in order to strengthen and deepen their learning. We also observe how children learn and this is through the characteristics of effective learning: playing and exploring</a:t>
            </a:r>
            <a:r>
              <a:rPr lang="en-US" dirty="0">
                <a:latin typeface="Calibri" panose="020F0502020204030204" pitchFamily="34" charset="0"/>
                <a:ea typeface="Calibri" panose="020F0502020204030204" pitchFamily="34" charset="0"/>
                <a:cs typeface="Times New Roman" panose="02020603050405020304" pitchFamily="18" charset="0"/>
              </a:rPr>
              <a:t>, active learning and creating and thinking critically.</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During this time we work 1:1 or in small groups to read and complete guided activities.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8658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1FFB-562E-95F1-9806-37207D40EA13}"/>
              </a:ext>
            </a:extLst>
          </p:cNvPr>
          <p:cNvSpPr>
            <a:spLocks noGrp="1"/>
          </p:cNvSpPr>
          <p:nvPr>
            <p:ph type="title"/>
          </p:nvPr>
        </p:nvSpPr>
        <p:spPr>
          <a:xfrm>
            <a:off x="820614" y="609600"/>
            <a:ext cx="8453387" cy="1078523"/>
          </a:xfrm>
        </p:spPr>
        <p:txBody>
          <a:bodyPr/>
          <a:lstStyle/>
          <a:p>
            <a:r>
              <a:rPr lang="en-GB" dirty="0"/>
              <a:t>Lunchtime</a:t>
            </a:r>
          </a:p>
        </p:txBody>
      </p:sp>
      <p:sp>
        <p:nvSpPr>
          <p:cNvPr id="3" name="Content Placeholder 2">
            <a:extLst>
              <a:ext uri="{FF2B5EF4-FFF2-40B4-BE49-F238E27FC236}">
                <a16:creationId xmlns:a16="http://schemas.microsoft.com/office/drawing/2014/main" id="{1B4714C3-3F73-66DE-FFD1-8F208E65BCCB}"/>
              </a:ext>
            </a:extLst>
          </p:cNvPr>
          <p:cNvSpPr>
            <a:spLocks noGrp="1"/>
          </p:cNvSpPr>
          <p:nvPr>
            <p:ph idx="1"/>
          </p:nvPr>
        </p:nvSpPr>
        <p:spPr>
          <a:xfrm>
            <a:off x="677333" y="1433759"/>
            <a:ext cx="8596668" cy="3880773"/>
          </a:xfrm>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Children go to the hall for their lunch. </a:t>
            </a:r>
            <a:r>
              <a:rPr lang="en-US" dirty="0">
                <a:latin typeface="Calibri" panose="020F0502020204030204" pitchFamily="34" charset="0"/>
                <a:ea typeface="Calibri" panose="020F0502020204030204" pitchFamily="34" charset="0"/>
                <a:cs typeface="Times New Roman" panose="02020603050405020304" pitchFamily="18" charset="0"/>
              </a:rPr>
              <a:t>The class teacher</a:t>
            </a:r>
            <a:r>
              <a:rPr lang="en-US" sz="1800" dirty="0">
                <a:effectLst/>
                <a:latin typeface="Calibri" panose="020F0502020204030204" pitchFamily="34" charset="0"/>
                <a:ea typeface="Calibri" panose="020F0502020204030204" pitchFamily="34" charset="0"/>
                <a:cs typeface="Times New Roman" panose="02020603050405020304" pitchFamily="18" charset="0"/>
              </a:rPr>
              <a:t> stays with the class until 12.00. After 12.00 </a:t>
            </a:r>
            <a:r>
              <a:rPr lang="en-US" dirty="0">
                <a:latin typeface="Calibri" panose="020F0502020204030204" pitchFamily="34" charset="0"/>
                <a:ea typeface="Calibri" panose="020F0502020204030204" pitchFamily="34" charset="0"/>
                <a:cs typeface="Times New Roman" panose="02020603050405020304" pitchFamily="18" charset="0"/>
              </a:rPr>
              <a:t>t</a:t>
            </a:r>
            <a:r>
              <a:rPr lang="en-US" sz="1800" dirty="0">
                <a:effectLst/>
                <a:latin typeface="Calibri" panose="020F0502020204030204" pitchFamily="34" charset="0"/>
                <a:ea typeface="Calibri" panose="020F0502020204030204" pitchFamily="34" charset="0"/>
                <a:cs typeface="Times New Roman" panose="02020603050405020304" pitchFamily="18" charset="0"/>
              </a:rPr>
              <a:t>he children are looked after by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Mrs</a:t>
            </a:r>
            <a:r>
              <a:rPr lang="en-US" sz="1800" dirty="0">
                <a:effectLst/>
                <a:latin typeface="Calibri" panose="020F0502020204030204" pitchFamily="34" charset="0"/>
                <a:ea typeface="Calibri" panose="020F0502020204030204" pitchFamily="34" charset="0"/>
                <a:cs typeface="Times New Roman" panose="02020603050405020304" pitchFamily="18" charset="0"/>
              </a:rPr>
              <a:t> Kendall, the class TA who will feedback to the class teacher any incidents or successes with eating at lunchtime. The children are encouraged to use their knives and forks and try new foods.</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their lunch the children are brought outside to play in the playground and depending on the weather they can go on the climbing wall, trim trail or field. This is a really lovely time for the children as they get to see all the school together and spend time.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Menus can be found on the school website.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Picture 3"/>
          <p:cNvPicPr>
            <a:picLocks noChangeAspect="1"/>
          </p:cNvPicPr>
          <p:nvPr/>
        </p:nvPicPr>
        <p:blipFill>
          <a:blip r:embed="rId2"/>
          <a:stretch>
            <a:fillRect/>
          </a:stretch>
        </p:blipFill>
        <p:spPr>
          <a:xfrm>
            <a:off x="5613650" y="3865708"/>
            <a:ext cx="3331918" cy="2495722"/>
          </a:xfrm>
          <a:prstGeom prst="rect">
            <a:avLst/>
          </a:prstGeom>
        </p:spPr>
      </p:pic>
    </p:spTree>
    <p:extLst>
      <p:ext uri="{BB962C8B-B14F-4D97-AF65-F5344CB8AC3E}">
        <p14:creationId xmlns:p14="http://schemas.microsoft.com/office/powerpoint/2010/main" val="282306500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1100</TotalTime>
  <Words>3559</Words>
  <Application>Microsoft Office PowerPoint</Application>
  <PresentationFormat>Widescreen</PresentationFormat>
  <Paragraphs>247</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Trebuchet MS</vt:lpstr>
      <vt:lpstr>Wingdings 3</vt:lpstr>
      <vt:lpstr>Facet</vt:lpstr>
      <vt:lpstr>Welcome to Reception </vt:lpstr>
      <vt:lpstr>Friendly Faces in Reception </vt:lpstr>
      <vt:lpstr>What to bring with you</vt:lpstr>
      <vt:lpstr>The first few days </vt:lpstr>
      <vt:lpstr>Grouping</vt:lpstr>
      <vt:lpstr>A Day in Reception Class</vt:lpstr>
      <vt:lpstr>Settling in during the morning</vt:lpstr>
      <vt:lpstr>Choosing Time</vt:lpstr>
      <vt:lpstr>Lunchtime</vt:lpstr>
      <vt:lpstr>Phonics</vt:lpstr>
      <vt:lpstr>Reading Books and Records</vt:lpstr>
      <vt:lpstr>Reading</vt:lpstr>
      <vt:lpstr>Decodable readers</vt:lpstr>
      <vt:lpstr>Literacy</vt:lpstr>
      <vt:lpstr>Maths </vt:lpstr>
      <vt:lpstr>Maths </vt:lpstr>
      <vt:lpstr>Topic Based Learning </vt:lpstr>
      <vt:lpstr>Personal, Social and Emotional Development </vt:lpstr>
      <vt:lpstr>Understanding the World</vt:lpstr>
      <vt:lpstr>PowerPoint Presentation</vt:lpstr>
      <vt:lpstr>Physical Development (P.E)</vt:lpstr>
      <vt:lpstr>RE and daily worship</vt:lpstr>
      <vt:lpstr>Pedogogy – the way we teach</vt:lpstr>
      <vt:lpstr>Tapestry</vt:lpstr>
      <vt:lpstr>Contact Books </vt:lpstr>
      <vt:lpstr>Uniform </vt:lpstr>
      <vt:lpstr>Saints Teams </vt:lpstr>
      <vt:lpstr>Buddy Collective Worship</vt:lpstr>
      <vt:lpstr>Peter Rabbit (and his new friends Flopsy and Mopsy)</vt:lpstr>
      <vt:lpstr>What you can do now in preparation for Reception. </vt:lpstr>
      <vt:lpstr>Meet the Teacher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Reception</dc:title>
  <dc:creator>Toni Summers</dc:creator>
  <cp:lastModifiedBy>Millie Gibbins</cp:lastModifiedBy>
  <cp:revision>88</cp:revision>
  <cp:lastPrinted>2024-06-18T19:28:27Z</cp:lastPrinted>
  <dcterms:created xsi:type="dcterms:W3CDTF">2020-09-07T10:37:28Z</dcterms:created>
  <dcterms:modified xsi:type="dcterms:W3CDTF">2026-06-23T15:36:17Z</dcterms:modified>
</cp:coreProperties>
</file>