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26"/>
  </p:notesMasterIdLst>
  <p:sldIdLst>
    <p:sldId id="256" r:id="rId2"/>
    <p:sldId id="306" r:id="rId3"/>
    <p:sldId id="302" r:id="rId4"/>
    <p:sldId id="279" r:id="rId5"/>
    <p:sldId id="262" r:id="rId6"/>
    <p:sldId id="263" r:id="rId7"/>
    <p:sldId id="290" r:id="rId8"/>
    <p:sldId id="286" r:id="rId9"/>
    <p:sldId id="282" r:id="rId10"/>
    <p:sldId id="270" r:id="rId11"/>
    <p:sldId id="275" r:id="rId12"/>
    <p:sldId id="277" r:id="rId13"/>
    <p:sldId id="276" r:id="rId14"/>
    <p:sldId id="278" r:id="rId15"/>
    <p:sldId id="312" r:id="rId16"/>
    <p:sldId id="313" r:id="rId17"/>
    <p:sldId id="314" r:id="rId18"/>
    <p:sldId id="274" r:id="rId19"/>
    <p:sldId id="264" r:id="rId20"/>
    <p:sldId id="265" r:id="rId21"/>
    <p:sldId id="267" r:id="rId22"/>
    <p:sldId id="269" r:id="rId23"/>
    <p:sldId id="268" r:id="rId24"/>
    <p:sldId id="310" r:id="rId25"/>
  </p:sldIdLst>
  <p:sldSz cx="18288000" cy="10287000"/>
  <p:notesSz cx="6858000" cy="9144000"/>
  <p:embeddedFontLst>
    <p:embeddedFont>
      <p:font typeface="Calibri" panose="020F0502020204030204" pitchFamily="34" charset="0"/>
      <p:regular r:id="rId27"/>
      <p:bold r:id="rId28"/>
      <p:italic r:id="rId29"/>
      <p:boldItalic r:id="rId30"/>
    </p:embeddedFont>
    <p:embeddedFont>
      <p:font typeface="Georgia" panose="02040502050405020303" pitchFamily="18" charset="0"/>
      <p:regular r:id="rId31"/>
      <p:bold r:id="rId32"/>
      <p:italic r:id="rId33"/>
      <p:boldItalic r:id="rId3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361" autoAdjust="0"/>
    <p:restoredTop sz="95039" autoAdjust="0"/>
  </p:normalViewPr>
  <p:slideViewPr>
    <p:cSldViewPr>
      <p:cViewPr varScale="1">
        <p:scale>
          <a:sx n="57" d="100"/>
          <a:sy n="57" d="100"/>
        </p:scale>
        <p:origin x="576" y="77"/>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21" Type="http://schemas.openxmlformats.org/officeDocument/2006/relationships/slide" Target="slides/slide20.xml"/><Relationship Id="rId34" Type="http://schemas.openxmlformats.org/officeDocument/2006/relationships/font" Target="fonts/font8.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7.fntdata"/><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6.fntdata"/><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2.fntdata"/><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5.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1.fntdata"/><Relationship Id="rId30" Type="http://schemas.openxmlformats.org/officeDocument/2006/relationships/font" Target="fonts/font4.fntdata"/><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FCE1C3-59B1-4118-8DA8-568FFBF82943}" type="datetimeFigureOut">
              <a:rPr lang="en-GB" smtClean="0"/>
              <a:t>09/09/2026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DF116CB-B28A-4306-A9BF-4326060466DE}" type="slidenum">
              <a:rPr lang="en-GB" smtClean="0"/>
              <a:t>‹#›</a:t>
            </a:fld>
            <a:endParaRPr lang="en-GB"/>
          </a:p>
        </p:txBody>
      </p:sp>
    </p:spTree>
    <p:extLst>
      <p:ext uri="{BB962C8B-B14F-4D97-AF65-F5344CB8AC3E}">
        <p14:creationId xmlns:p14="http://schemas.microsoft.com/office/powerpoint/2010/main" val="25063067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buFont typeface="Calibri"/>
              <a:buChar char="-"/>
            </a:pPr>
            <a:r>
              <a:rPr lang="en-US" dirty="0"/>
              <a:t>Cheeky photos for writing task</a:t>
            </a:r>
          </a:p>
        </p:txBody>
      </p:sp>
      <p:sp>
        <p:nvSpPr>
          <p:cNvPr id="4" name="Slide Number Placeholder 3"/>
          <p:cNvSpPr>
            <a:spLocks noGrp="1"/>
          </p:cNvSpPr>
          <p:nvPr>
            <p:ph type="sldNum" sz="quarter" idx="5"/>
          </p:nvPr>
        </p:nvSpPr>
        <p:spPr/>
        <p:txBody>
          <a:bodyPr/>
          <a:lstStyle/>
          <a:p>
            <a:fld id="{4DF116CB-B28A-4306-A9BF-4326060466DE}" type="slidenum">
              <a:rPr lang="en-GB" smtClean="0"/>
              <a:t>6</a:t>
            </a:fld>
            <a:endParaRPr lang="en-GB"/>
          </a:p>
        </p:txBody>
      </p:sp>
    </p:spTree>
    <p:extLst>
      <p:ext uri="{BB962C8B-B14F-4D97-AF65-F5344CB8AC3E}">
        <p14:creationId xmlns:p14="http://schemas.microsoft.com/office/powerpoint/2010/main" val="34377681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Reading levels from last year are currently being reviewed to ensure your child is receiving the correct books to support their reading journey.</a:t>
            </a:r>
          </a:p>
          <a:p>
            <a:r>
              <a:rPr lang="en-GB" dirty="0"/>
              <a:t>From there we will be constantly considering their progress and ensuring children are moving levels when they are ready </a:t>
            </a:r>
            <a:r>
              <a:rPr lang="en-GB" b="1" dirty="0"/>
              <a:t>and only when they are ready.</a:t>
            </a:r>
          </a:p>
        </p:txBody>
      </p:sp>
      <p:sp>
        <p:nvSpPr>
          <p:cNvPr id="4" name="Slide Number Placeholder 3"/>
          <p:cNvSpPr>
            <a:spLocks noGrp="1"/>
          </p:cNvSpPr>
          <p:nvPr>
            <p:ph type="sldNum" sz="quarter" idx="5"/>
          </p:nvPr>
        </p:nvSpPr>
        <p:spPr/>
        <p:txBody>
          <a:bodyPr/>
          <a:lstStyle/>
          <a:p>
            <a:fld id="{4DF116CB-B28A-4306-A9BF-4326060466DE}" type="slidenum">
              <a:rPr lang="en-GB" smtClean="0"/>
              <a:t>7</a:t>
            </a:fld>
            <a:endParaRPr lang="en-GB"/>
          </a:p>
        </p:txBody>
      </p:sp>
    </p:spTree>
    <p:extLst>
      <p:ext uri="{BB962C8B-B14F-4D97-AF65-F5344CB8AC3E}">
        <p14:creationId xmlns:p14="http://schemas.microsoft.com/office/powerpoint/2010/main" val="381283569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In year 1 we have a more structured foundation curriculum covering the humanities, stem, creative arts and wellbeing. The subjects being taught in these groups allows children to form important links.</a:t>
            </a:r>
          </a:p>
          <a:p>
            <a:r>
              <a:rPr lang="en-GB" dirty="0"/>
              <a:t>A quick overview of our foundation subjects.</a:t>
            </a:r>
          </a:p>
        </p:txBody>
      </p:sp>
      <p:sp>
        <p:nvSpPr>
          <p:cNvPr id="4" name="Slide Number Placeholder 3"/>
          <p:cNvSpPr>
            <a:spLocks noGrp="1"/>
          </p:cNvSpPr>
          <p:nvPr>
            <p:ph type="sldNum" sz="quarter" idx="5"/>
          </p:nvPr>
        </p:nvSpPr>
        <p:spPr/>
        <p:txBody>
          <a:bodyPr/>
          <a:lstStyle/>
          <a:p>
            <a:fld id="{4DF116CB-B28A-4306-A9BF-4326060466DE}" type="slidenum">
              <a:rPr lang="en-GB" smtClean="0"/>
              <a:t>11</a:t>
            </a:fld>
            <a:endParaRPr lang="en-GB"/>
          </a:p>
        </p:txBody>
      </p:sp>
    </p:spTree>
    <p:extLst>
      <p:ext uri="{BB962C8B-B14F-4D97-AF65-F5344CB8AC3E}">
        <p14:creationId xmlns:p14="http://schemas.microsoft.com/office/powerpoint/2010/main" val="8371772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 few friendly reminders</a:t>
            </a:r>
          </a:p>
        </p:txBody>
      </p:sp>
      <p:sp>
        <p:nvSpPr>
          <p:cNvPr id="4" name="Slide Number Placeholder 3"/>
          <p:cNvSpPr>
            <a:spLocks noGrp="1"/>
          </p:cNvSpPr>
          <p:nvPr>
            <p:ph type="sldNum" sz="quarter" idx="5"/>
          </p:nvPr>
        </p:nvSpPr>
        <p:spPr/>
        <p:txBody>
          <a:bodyPr/>
          <a:lstStyle/>
          <a:p>
            <a:fld id="{4DF116CB-B28A-4306-A9BF-4326060466DE}" type="slidenum">
              <a:rPr lang="en-GB" smtClean="0"/>
              <a:t>19</a:t>
            </a:fld>
            <a:endParaRPr lang="en-GB"/>
          </a:p>
        </p:txBody>
      </p:sp>
    </p:spTree>
    <p:extLst>
      <p:ext uri="{BB962C8B-B14F-4D97-AF65-F5344CB8AC3E}">
        <p14:creationId xmlns:p14="http://schemas.microsoft.com/office/powerpoint/2010/main" val="259054151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 few key dates this term</a:t>
            </a:r>
          </a:p>
        </p:txBody>
      </p:sp>
      <p:sp>
        <p:nvSpPr>
          <p:cNvPr id="4" name="Slide Number Placeholder 3"/>
          <p:cNvSpPr>
            <a:spLocks noGrp="1"/>
          </p:cNvSpPr>
          <p:nvPr>
            <p:ph type="sldNum" sz="quarter" idx="5"/>
          </p:nvPr>
        </p:nvSpPr>
        <p:spPr/>
        <p:txBody>
          <a:bodyPr/>
          <a:lstStyle/>
          <a:p>
            <a:fld id="{4DF116CB-B28A-4306-A9BF-4326060466DE}" type="slidenum">
              <a:rPr lang="en-GB" smtClean="0"/>
              <a:t>22</a:t>
            </a:fld>
            <a:endParaRPr lang="en-GB"/>
          </a:p>
        </p:txBody>
      </p:sp>
    </p:spTree>
    <p:extLst>
      <p:ext uri="{BB962C8B-B14F-4D97-AF65-F5344CB8AC3E}">
        <p14:creationId xmlns:p14="http://schemas.microsoft.com/office/powerpoint/2010/main" val="159379648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Before you leave:</a:t>
            </a:r>
          </a:p>
          <a:p>
            <a:endParaRPr lang="en-GB" dirty="0"/>
          </a:p>
        </p:txBody>
      </p:sp>
      <p:sp>
        <p:nvSpPr>
          <p:cNvPr id="4" name="Slide Number Placeholder 3"/>
          <p:cNvSpPr>
            <a:spLocks noGrp="1"/>
          </p:cNvSpPr>
          <p:nvPr>
            <p:ph type="sldNum" sz="quarter" idx="5"/>
          </p:nvPr>
        </p:nvSpPr>
        <p:spPr/>
        <p:txBody>
          <a:bodyPr/>
          <a:lstStyle/>
          <a:p>
            <a:fld id="{4DF116CB-B28A-4306-A9BF-4326060466DE}" type="slidenum">
              <a:rPr lang="en-GB" smtClean="0"/>
              <a:t>23</a:t>
            </a:fld>
            <a:endParaRPr lang="en-GB"/>
          </a:p>
        </p:txBody>
      </p:sp>
    </p:spTree>
    <p:extLst>
      <p:ext uri="{BB962C8B-B14F-4D97-AF65-F5344CB8AC3E}">
        <p14:creationId xmlns:p14="http://schemas.microsoft.com/office/powerpoint/2010/main" val="350835755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DF116CB-B28A-4306-A9BF-4326060466DE}" type="slidenum">
              <a:rPr lang="en-GB" smtClean="0"/>
              <a:t>24</a:t>
            </a:fld>
            <a:endParaRPr lang="en-GB"/>
          </a:p>
        </p:txBody>
      </p:sp>
    </p:spTree>
    <p:extLst>
      <p:ext uri="{BB962C8B-B14F-4D97-AF65-F5344CB8AC3E}">
        <p14:creationId xmlns:p14="http://schemas.microsoft.com/office/powerpoint/2010/main" val="50908446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9/9/2026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9/9/2026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9/9/2026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9/9/2026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7.xml"/><Relationship Id="rId5" Type="http://schemas.openxmlformats.org/officeDocument/2006/relationships/image" Target="../media/image5.png"/><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14.png"/><Relationship Id="rId3" Type="http://schemas.openxmlformats.org/officeDocument/2006/relationships/image" Target="../media/image1.jpeg"/><Relationship Id="rId7" Type="http://schemas.openxmlformats.org/officeDocument/2006/relationships/image" Target="../media/image8.png"/><Relationship Id="rId12" Type="http://schemas.openxmlformats.org/officeDocument/2006/relationships/image" Target="../media/image13.png"/><Relationship Id="rId2" Type="http://schemas.openxmlformats.org/officeDocument/2006/relationships/notesSlide" Target="../notesSlides/notesSlide1.xml"/><Relationship Id="rId16" Type="http://schemas.openxmlformats.org/officeDocument/2006/relationships/image" Target="../media/image17.jpeg"/><Relationship Id="rId1" Type="http://schemas.openxmlformats.org/officeDocument/2006/relationships/slideLayout" Target="../slideLayouts/slideLayout7.xml"/><Relationship Id="rId6" Type="http://schemas.openxmlformats.org/officeDocument/2006/relationships/image" Target="../media/image7.png"/><Relationship Id="rId11" Type="http://schemas.openxmlformats.org/officeDocument/2006/relationships/image" Target="../media/image12.png"/><Relationship Id="rId5" Type="http://schemas.openxmlformats.org/officeDocument/2006/relationships/image" Target="../media/image6.png"/><Relationship Id="rId15" Type="http://schemas.openxmlformats.org/officeDocument/2006/relationships/image" Target="../media/image16.jpeg"/><Relationship Id="rId10" Type="http://schemas.openxmlformats.org/officeDocument/2006/relationships/image" Target="../media/image11.png"/><Relationship Id="rId4" Type="http://schemas.openxmlformats.org/officeDocument/2006/relationships/image" Target="../media/image2.png"/><Relationship Id="rId9" Type="http://schemas.openxmlformats.org/officeDocument/2006/relationships/image" Target="../media/image10.png"/><Relationship Id="rId14" Type="http://schemas.openxmlformats.org/officeDocument/2006/relationships/image" Target="../media/image15.jpeg"/></Relationships>
</file>

<file path=ppt/slides/_rels/slide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8.jpeg"/><Relationship Id="rId1" Type="http://schemas.openxmlformats.org/officeDocument/2006/relationships/slideLayout" Target="../slideLayouts/slideLayout7.xml"/><Relationship Id="rId5" Type="http://schemas.openxmlformats.org/officeDocument/2006/relationships/image" Target="../media/image20.png"/><Relationship Id="rId4" Type="http://schemas.openxmlformats.org/officeDocument/2006/relationships/image" Target="../media/image19.pn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8.jpeg"/><Relationship Id="rId1" Type="http://schemas.openxmlformats.org/officeDocument/2006/relationships/slideLayout" Target="../slideLayouts/slideLayout7.xml"/><Relationship Id="rId4" Type="http://schemas.openxmlformats.org/officeDocument/2006/relationships/image" Target="../media/image21.pn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22.png"/></Relationships>
</file>

<file path=ppt/slides/_rels/slide1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3" Type="http://schemas.openxmlformats.org/officeDocument/2006/relationships/image" Target="../media/image24.svg"/><Relationship Id="rId2" Type="http://schemas.openxmlformats.org/officeDocument/2006/relationships/image" Target="../media/image23.png"/><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8" Type="http://schemas.openxmlformats.org/officeDocument/2006/relationships/image" Target="../media/image28.jpeg"/><Relationship Id="rId3" Type="http://schemas.openxmlformats.org/officeDocument/2006/relationships/image" Target="../media/image24.svg"/><Relationship Id="rId7" Type="http://schemas.openxmlformats.org/officeDocument/2006/relationships/image" Target="../media/image27.jpeg"/><Relationship Id="rId2" Type="http://schemas.openxmlformats.org/officeDocument/2006/relationships/image" Target="../media/image23.png"/><Relationship Id="rId1" Type="http://schemas.openxmlformats.org/officeDocument/2006/relationships/slideLayout" Target="../slideLayouts/slideLayout7.xml"/><Relationship Id="rId6" Type="http://schemas.openxmlformats.org/officeDocument/2006/relationships/image" Target="../media/image26.jpeg"/><Relationship Id="rId5" Type="http://schemas.openxmlformats.org/officeDocument/2006/relationships/image" Target="../media/image25.jpeg"/><Relationship Id="rId4" Type="http://schemas.openxmlformats.org/officeDocument/2006/relationships/image" Target="../media/image2.png"/><Relationship Id="rId9" Type="http://schemas.openxmlformats.org/officeDocument/2006/relationships/image" Target="../media/image29.jpeg"/></Relationships>
</file>

<file path=ppt/slides/_rels/slide14.xml.rels><?xml version="1.0" encoding="UTF-8" standalone="yes"?>
<Relationships xmlns="http://schemas.openxmlformats.org/package/2006/relationships"><Relationship Id="rId3" Type="http://schemas.openxmlformats.org/officeDocument/2006/relationships/image" Target="../media/image24.svg"/><Relationship Id="rId2" Type="http://schemas.openxmlformats.org/officeDocument/2006/relationships/image" Target="../media/image23.png"/><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15.xml.rels><?xml version="1.0" encoding="UTF-8" standalone="yes"?>
<Relationships xmlns="http://schemas.openxmlformats.org/package/2006/relationships"><Relationship Id="rId3" Type="http://schemas.openxmlformats.org/officeDocument/2006/relationships/image" Target="../media/image24.svg"/><Relationship Id="rId7" Type="http://schemas.openxmlformats.org/officeDocument/2006/relationships/image" Target="../media/image32.jpeg"/><Relationship Id="rId2" Type="http://schemas.openxmlformats.org/officeDocument/2006/relationships/image" Target="../media/image23.png"/><Relationship Id="rId1" Type="http://schemas.openxmlformats.org/officeDocument/2006/relationships/slideLayout" Target="../slideLayouts/slideLayout7.xml"/><Relationship Id="rId6" Type="http://schemas.openxmlformats.org/officeDocument/2006/relationships/image" Target="../media/image31.jpeg"/><Relationship Id="rId5" Type="http://schemas.openxmlformats.org/officeDocument/2006/relationships/image" Target="../media/image30.jpeg"/><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3" Type="http://schemas.openxmlformats.org/officeDocument/2006/relationships/image" Target="../media/image24.svg"/><Relationship Id="rId2" Type="http://schemas.openxmlformats.org/officeDocument/2006/relationships/image" Target="../media/image23.png"/><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17.xml.rels><?xml version="1.0" encoding="UTF-8" standalone="yes"?>
<Relationships xmlns="http://schemas.openxmlformats.org/package/2006/relationships"><Relationship Id="rId3" Type="http://schemas.openxmlformats.org/officeDocument/2006/relationships/image" Target="../media/image24.svg"/><Relationship Id="rId2" Type="http://schemas.openxmlformats.org/officeDocument/2006/relationships/image" Target="../media/image23.png"/><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18.xml.rels><?xml version="1.0" encoding="UTF-8" standalone="yes"?>
<Relationships xmlns="http://schemas.openxmlformats.org/package/2006/relationships"><Relationship Id="rId3" Type="http://schemas.openxmlformats.org/officeDocument/2006/relationships/image" Target="../media/image24.svg"/><Relationship Id="rId2" Type="http://schemas.openxmlformats.org/officeDocument/2006/relationships/image" Target="../media/image23.png"/><Relationship Id="rId1" Type="http://schemas.openxmlformats.org/officeDocument/2006/relationships/slideLayout" Target="../slideLayouts/slideLayout7.xml"/><Relationship Id="rId5" Type="http://schemas.openxmlformats.org/officeDocument/2006/relationships/image" Target="../media/image2.png"/><Relationship Id="rId4" Type="http://schemas.openxmlformats.org/officeDocument/2006/relationships/image" Target="../media/image18.jpeg"/></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2.png"/><Relationship Id="rId5" Type="http://schemas.openxmlformats.org/officeDocument/2006/relationships/image" Target="../media/image34.svg"/><Relationship Id="rId4" Type="http://schemas.openxmlformats.org/officeDocument/2006/relationships/image" Target="../media/image33.png"/></Relationships>
</file>

<file path=ppt/slides/_rels/slide2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2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11074" b="-11074"/>
            </a:stretch>
          </a:blipFill>
        </p:spPr>
        <p:txBody>
          <a:bodyPr anchor="ctr"/>
          <a:lstStyle/>
          <a:p>
            <a:pPr algn="ctr"/>
            <a:r>
              <a:rPr lang="en-GB" sz="28700" dirty="0">
                <a:latin typeface="Georgia" panose="02040502050405020303" pitchFamily="18" charset="0"/>
              </a:rPr>
              <a:t>Year 1</a:t>
            </a:r>
          </a:p>
        </p:txBody>
      </p:sp>
      <p:grpSp>
        <p:nvGrpSpPr>
          <p:cNvPr id="3" name="Group 3"/>
          <p:cNvGrpSpPr/>
          <p:nvPr/>
        </p:nvGrpSpPr>
        <p:grpSpPr>
          <a:xfrm>
            <a:off x="0" y="1"/>
            <a:ext cx="18288000" cy="3429000"/>
            <a:chOff x="0" y="0"/>
            <a:chExt cx="3068122" cy="619452"/>
          </a:xfrm>
        </p:grpSpPr>
        <p:sp>
          <p:nvSpPr>
            <p:cNvPr id="4" name="Freeform 4"/>
            <p:cNvSpPr/>
            <p:nvPr/>
          </p:nvSpPr>
          <p:spPr>
            <a:xfrm>
              <a:off x="0" y="0"/>
              <a:ext cx="3068122" cy="619452"/>
            </a:xfrm>
            <a:custGeom>
              <a:avLst/>
              <a:gdLst/>
              <a:ahLst/>
              <a:cxnLst/>
              <a:rect l="l" t="t" r="r" b="b"/>
              <a:pathLst>
                <a:path w="3068122" h="619452">
                  <a:moveTo>
                    <a:pt x="0" y="0"/>
                  </a:moveTo>
                  <a:lnTo>
                    <a:pt x="3068122" y="0"/>
                  </a:lnTo>
                  <a:lnTo>
                    <a:pt x="3068122" y="619452"/>
                  </a:lnTo>
                  <a:lnTo>
                    <a:pt x="0" y="619452"/>
                  </a:lnTo>
                  <a:close/>
                </a:path>
              </a:pathLst>
            </a:custGeom>
            <a:solidFill>
              <a:srgbClr val="FEFEFD"/>
            </a:solidFill>
          </p:spPr>
          <p:txBody>
            <a:bodyPr anchor="ctr"/>
            <a:lstStyle/>
            <a:p>
              <a:pPr algn="ctr"/>
              <a:r>
                <a:rPr lang="en-GB" sz="13800" dirty="0">
                  <a:latin typeface="Georgia" panose="02040502050405020303" pitchFamily="18" charset="0"/>
                </a:rPr>
                <a:t>Welcome to</a:t>
              </a:r>
            </a:p>
          </p:txBody>
        </p:sp>
      </p:grpSp>
      <p:grpSp>
        <p:nvGrpSpPr>
          <p:cNvPr id="5" name="Group 5"/>
          <p:cNvGrpSpPr/>
          <p:nvPr/>
        </p:nvGrpSpPr>
        <p:grpSpPr>
          <a:xfrm>
            <a:off x="0" y="6858000"/>
            <a:ext cx="18288000" cy="3429000"/>
            <a:chOff x="0" y="0"/>
            <a:chExt cx="2942790" cy="551773"/>
          </a:xfrm>
        </p:grpSpPr>
        <p:sp>
          <p:nvSpPr>
            <p:cNvPr id="6" name="Freeform 6"/>
            <p:cNvSpPr/>
            <p:nvPr/>
          </p:nvSpPr>
          <p:spPr>
            <a:xfrm>
              <a:off x="0" y="0"/>
              <a:ext cx="2942790" cy="551773"/>
            </a:xfrm>
            <a:custGeom>
              <a:avLst/>
              <a:gdLst/>
              <a:ahLst/>
              <a:cxnLst/>
              <a:rect l="l" t="t" r="r" b="b"/>
              <a:pathLst>
                <a:path w="2942790" h="551773">
                  <a:moveTo>
                    <a:pt x="0" y="0"/>
                  </a:moveTo>
                  <a:lnTo>
                    <a:pt x="2942790" y="0"/>
                  </a:lnTo>
                  <a:lnTo>
                    <a:pt x="2942790" y="551773"/>
                  </a:lnTo>
                  <a:lnTo>
                    <a:pt x="0" y="551773"/>
                  </a:lnTo>
                  <a:close/>
                </a:path>
              </a:pathLst>
            </a:custGeom>
            <a:solidFill>
              <a:srgbClr val="EA76A5"/>
            </a:solidFill>
          </p:spPr>
          <p:txBody>
            <a:bodyPr anchor="ctr"/>
            <a:lstStyle/>
            <a:p>
              <a:pPr algn="ctr"/>
              <a:r>
                <a:rPr lang="en-GB" sz="6600" dirty="0">
                  <a:latin typeface="Georgia" panose="02040502050405020303" pitchFamily="18" charset="0"/>
                </a:rPr>
                <a:t>Meet the Teacher 2026</a:t>
              </a:r>
            </a:p>
          </p:txBody>
        </p:sp>
      </p:grpSp>
      <p:sp>
        <p:nvSpPr>
          <p:cNvPr id="7" name="Freeform 7"/>
          <p:cNvSpPr/>
          <p:nvPr/>
        </p:nvSpPr>
        <p:spPr>
          <a:xfrm>
            <a:off x="17149474" y="9258300"/>
            <a:ext cx="714073" cy="717073"/>
          </a:xfrm>
          <a:custGeom>
            <a:avLst/>
            <a:gdLst/>
            <a:ahLst/>
            <a:cxnLst/>
            <a:rect l="l" t="t" r="r" b="b"/>
            <a:pathLst>
              <a:path w="714073" h="717073">
                <a:moveTo>
                  <a:pt x="0" y="0"/>
                </a:moveTo>
                <a:lnTo>
                  <a:pt x="714073" y="0"/>
                </a:lnTo>
                <a:lnTo>
                  <a:pt x="714073" y="717073"/>
                </a:lnTo>
                <a:lnTo>
                  <a:pt x="0" y="717073"/>
                </a:lnTo>
                <a:lnTo>
                  <a:pt x="0" y="0"/>
                </a:lnTo>
                <a:close/>
              </a:path>
            </a:pathLst>
          </a:custGeom>
          <a:blipFill>
            <a:blip r:embed="rId3"/>
            <a:stretch>
              <a:fillRect/>
            </a:stretch>
          </a:blipFill>
        </p:spPr>
        <p:txBody>
          <a:bodyPr anchor="ctr"/>
          <a:lstStyle/>
          <a:p>
            <a:pPr algn="ctr"/>
            <a:endParaRPr lang="en-GB" sz="7200">
              <a:latin typeface="Georgia" panose="02040502050405020303"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11074" b="-11074"/>
            </a:stretch>
          </a:blipFill>
        </p:spPr>
        <p:txBody>
          <a:bodyPr/>
          <a:lstStyle/>
          <a:p>
            <a:endParaRPr lang="en-GB"/>
          </a:p>
        </p:txBody>
      </p:sp>
      <p:grpSp>
        <p:nvGrpSpPr>
          <p:cNvPr id="3" name="Group 3"/>
          <p:cNvGrpSpPr/>
          <p:nvPr/>
        </p:nvGrpSpPr>
        <p:grpSpPr>
          <a:xfrm>
            <a:off x="441511" y="3420708"/>
            <a:ext cx="17440619" cy="6554665"/>
            <a:chOff x="0" y="0"/>
            <a:chExt cx="5899666" cy="2217257"/>
          </a:xfrm>
        </p:grpSpPr>
        <p:sp>
          <p:nvSpPr>
            <p:cNvPr id="4" name="Freeform 4"/>
            <p:cNvSpPr/>
            <p:nvPr/>
          </p:nvSpPr>
          <p:spPr>
            <a:xfrm>
              <a:off x="0" y="0"/>
              <a:ext cx="5899666" cy="2217257"/>
            </a:xfrm>
            <a:custGeom>
              <a:avLst/>
              <a:gdLst/>
              <a:ahLst/>
              <a:cxnLst/>
              <a:rect l="l" t="t" r="r" b="b"/>
              <a:pathLst>
                <a:path w="5899666" h="1913890">
                  <a:moveTo>
                    <a:pt x="0" y="0"/>
                  </a:moveTo>
                  <a:lnTo>
                    <a:pt x="5899666" y="0"/>
                  </a:lnTo>
                  <a:lnTo>
                    <a:pt x="5899666" y="1913890"/>
                  </a:lnTo>
                  <a:lnTo>
                    <a:pt x="0" y="1913890"/>
                  </a:lnTo>
                  <a:close/>
                </a:path>
              </a:pathLst>
            </a:custGeom>
            <a:solidFill>
              <a:srgbClr val="FCFCFC"/>
            </a:solidFill>
          </p:spPr>
          <p:txBody>
            <a:bodyPr lIns="91440" tIns="45720" rIns="91440" bIns="45720" anchor="t"/>
            <a:lstStyle/>
            <a:p>
              <a:pPr marL="285750" indent="-285750">
                <a:buFont typeface="Arial" panose="020B0604020202020204" pitchFamily="34" charset="0"/>
                <a:buChar char="•"/>
              </a:pPr>
              <a:r>
                <a:rPr lang="en-GB" sz="4400" dirty="0">
                  <a:solidFill>
                    <a:srgbClr val="0070C0"/>
                  </a:solidFill>
                  <a:latin typeface="Georgia" panose="02040502050405020303" pitchFamily="18" charset="0"/>
                </a:rPr>
                <a:t>This is my second year at Nutfield.</a:t>
              </a:r>
            </a:p>
            <a:p>
              <a:pPr marL="285750" indent="-285750">
                <a:buFont typeface="Arial" panose="020B0604020202020204" pitchFamily="34" charset="0"/>
                <a:buChar char="•"/>
              </a:pPr>
              <a:r>
                <a:rPr lang="en-GB" sz="4400" dirty="0">
                  <a:solidFill>
                    <a:srgbClr val="0070C0"/>
                  </a:solidFill>
                  <a:latin typeface="Georgia" panose="02040502050405020303" pitchFamily="18" charset="0"/>
                </a:rPr>
                <a:t>I completed my teacher training in December last year.</a:t>
              </a:r>
            </a:p>
            <a:p>
              <a:pPr marL="285750" indent="-285750">
                <a:buFont typeface="Arial" panose="020B0604020202020204" pitchFamily="34" charset="0"/>
                <a:buChar char="•"/>
              </a:pPr>
              <a:r>
                <a:rPr lang="en-GB" sz="4400" dirty="0">
                  <a:solidFill>
                    <a:srgbClr val="0070C0"/>
                  </a:solidFill>
                  <a:latin typeface="Georgia" panose="02040502050405020303" pitchFamily="18" charset="0"/>
                </a:rPr>
                <a:t> Subjects that I love to teach are Phonics and Science.</a:t>
              </a:r>
            </a:p>
            <a:p>
              <a:pPr marL="285750" indent="-285750">
                <a:buFont typeface="Arial" panose="020B0604020202020204" pitchFamily="34" charset="0"/>
                <a:buChar char="•"/>
              </a:pPr>
              <a:r>
                <a:rPr lang="en-GB" sz="4400" dirty="0">
                  <a:solidFill>
                    <a:srgbClr val="0070C0"/>
                  </a:solidFill>
                  <a:latin typeface="Georgia" panose="02040502050405020303" pitchFamily="18" charset="0"/>
                </a:rPr>
                <a:t> I am Forest School trained so whenever appropriate we will go outside to enhance our learning </a:t>
              </a:r>
              <a:r>
                <a:rPr lang="en-GB" sz="4400" dirty="0" err="1">
                  <a:solidFill>
                    <a:srgbClr val="0070C0"/>
                  </a:solidFill>
                  <a:latin typeface="Georgia" panose="02040502050405020303" pitchFamily="18" charset="0"/>
                </a:rPr>
                <a:t>e.g</a:t>
              </a:r>
              <a:r>
                <a:rPr lang="en-GB" sz="4400" dirty="0">
                  <a:solidFill>
                    <a:srgbClr val="0070C0"/>
                  </a:solidFill>
                  <a:latin typeface="Georgia" panose="02040502050405020303" pitchFamily="18" charset="0"/>
                </a:rPr>
                <a:t> when learning about the seasons. </a:t>
              </a:r>
            </a:p>
            <a:p>
              <a:pPr marL="285750" indent="-285750">
                <a:buFont typeface="Arial" panose="020B0604020202020204" pitchFamily="34" charset="0"/>
                <a:buChar char="•"/>
              </a:pPr>
              <a:r>
                <a:rPr lang="en-GB" sz="4400" dirty="0">
                  <a:solidFill>
                    <a:srgbClr val="0070C0"/>
                  </a:solidFill>
                  <a:latin typeface="Georgia"/>
                </a:rPr>
                <a:t>PPA time: Wednesday </a:t>
              </a:r>
              <a:r>
                <a:rPr lang="en-GB" sz="4400" dirty="0" err="1">
                  <a:solidFill>
                    <a:srgbClr val="0070C0"/>
                  </a:solidFill>
                  <a:latin typeface="Georgia"/>
                </a:rPr>
                <a:t>a.m</a:t>
              </a:r>
              <a:r>
                <a:rPr lang="en-GB" sz="4400" dirty="0">
                  <a:solidFill>
                    <a:srgbClr val="0070C0"/>
                  </a:solidFill>
                  <a:latin typeface="Georgia"/>
                </a:rPr>
                <a:t> – Miss Summers PPA teacher &amp; Mrs Tunstill</a:t>
              </a:r>
            </a:p>
            <a:p>
              <a:pPr marL="285750" indent="-285750">
                <a:buFont typeface="Arial" panose="020B0604020202020204" pitchFamily="34" charset="0"/>
                <a:buChar char="•"/>
              </a:pPr>
              <a:r>
                <a:rPr lang="en-GB" sz="4400" dirty="0">
                  <a:solidFill>
                    <a:srgbClr val="0070C0"/>
                  </a:solidFill>
                  <a:latin typeface="Georgia"/>
                </a:rPr>
                <a:t>ECT time: </a:t>
              </a:r>
              <a:r>
                <a:rPr lang="en-GB" sz="4400" dirty="0" err="1">
                  <a:solidFill>
                    <a:srgbClr val="0070C0"/>
                  </a:solidFill>
                  <a:latin typeface="Georgia"/>
                </a:rPr>
                <a:t>Wednesdsay</a:t>
              </a:r>
              <a:r>
                <a:rPr lang="en-GB" sz="4400" dirty="0">
                  <a:solidFill>
                    <a:srgbClr val="0070C0"/>
                  </a:solidFill>
                  <a:latin typeface="Georgia"/>
                </a:rPr>
                <a:t> </a:t>
              </a:r>
              <a:r>
                <a:rPr lang="en-GB" sz="4400" dirty="0" err="1">
                  <a:solidFill>
                    <a:srgbClr val="0070C0"/>
                  </a:solidFill>
                  <a:latin typeface="Georgia"/>
                </a:rPr>
                <a:t>p.m</a:t>
              </a:r>
              <a:r>
                <a:rPr lang="en-GB" sz="4400" dirty="0">
                  <a:solidFill>
                    <a:srgbClr val="0070C0"/>
                  </a:solidFill>
                  <a:latin typeface="Georgia"/>
                </a:rPr>
                <a:t> – Miss Summers PPA teacher &amp; Mrs Tunstill</a:t>
              </a:r>
            </a:p>
          </p:txBody>
        </p:sp>
      </p:grpSp>
      <p:grpSp>
        <p:nvGrpSpPr>
          <p:cNvPr id="5" name="Group 5"/>
          <p:cNvGrpSpPr/>
          <p:nvPr/>
        </p:nvGrpSpPr>
        <p:grpSpPr>
          <a:xfrm>
            <a:off x="441511" y="746324"/>
            <a:ext cx="17440619" cy="2018674"/>
            <a:chOff x="0" y="0"/>
            <a:chExt cx="5899666" cy="682860"/>
          </a:xfrm>
        </p:grpSpPr>
        <p:sp>
          <p:nvSpPr>
            <p:cNvPr id="6" name="Freeform 6"/>
            <p:cNvSpPr/>
            <p:nvPr/>
          </p:nvSpPr>
          <p:spPr>
            <a:xfrm>
              <a:off x="0" y="0"/>
              <a:ext cx="5899666" cy="682860"/>
            </a:xfrm>
            <a:custGeom>
              <a:avLst/>
              <a:gdLst/>
              <a:ahLst/>
              <a:cxnLst/>
              <a:rect l="l" t="t" r="r" b="b"/>
              <a:pathLst>
                <a:path w="5899666" h="682860">
                  <a:moveTo>
                    <a:pt x="0" y="0"/>
                  </a:moveTo>
                  <a:lnTo>
                    <a:pt x="5899666" y="0"/>
                  </a:lnTo>
                  <a:lnTo>
                    <a:pt x="5899666" y="682860"/>
                  </a:lnTo>
                  <a:lnTo>
                    <a:pt x="0" y="682860"/>
                  </a:lnTo>
                  <a:close/>
                </a:path>
              </a:pathLst>
            </a:custGeom>
            <a:solidFill>
              <a:srgbClr val="FCFCFC"/>
            </a:solidFill>
          </p:spPr>
          <p:txBody>
            <a:bodyPr anchor="ctr"/>
            <a:lstStyle/>
            <a:p>
              <a:pPr algn="ctr"/>
              <a:r>
                <a:rPr lang="en-GB" sz="8800" dirty="0">
                  <a:latin typeface="Georgia" panose="02040502050405020303" pitchFamily="18" charset="0"/>
                </a:rPr>
                <a:t>Miss Pyle</a:t>
              </a:r>
            </a:p>
          </p:txBody>
        </p:sp>
      </p:grpSp>
      <p:sp>
        <p:nvSpPr>
          <p:cNvPr id="7" name="Freeform 7"/>
          <p:cNvSpPr/>
          <p:nvPr/>
        </p:nvSpPr>
        <p:spPr>
          <a:xfrm>
            <a:off x="17149474" y="9258300"/>
            <a:ext cx="714073" cy="717073"/>
          </a:xfrm>
          <a:custGeom>
            <a:avLst/>
            <a:gdLst/>
            <a:ahLst/>
            <a:cxnLst/>
            <a:rect l="l" t="t" r="r" b="b"/>
            <a:pathLst>
              <a:path w="714073" h="717073">
                <a:moveTo>
                  <a:pt x="0" y="0"/>
                </a:moveTo>
                <a:lnTo>
                  <a:pt x="714073" y="0"/>
                </a:lnTo>
                <a:lnTo>
                  <a:pt x="714073" y="717073"/>
                </a:lnTo>
                <a:lnTo>
                  <a:pt x="0" y="717073"/>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11074" b="-11074"/>
            </a:stretch>
          </a:blipFill>
        </p:spPr>
        <p:txBody>
          <a:bodyPr/>
          <a:lstStyle/>
          <a:p>
            <a:endParaRPr lang="en-GB"/>
          </a:p>
        </p:txBody>
      </p:sp>
      <p:grpSp>
        <p:nvGrpSpPr>
          <p:cNvPr id="3" name="Group 3"/>
          <p:cNvGrpSpPr/>
          <p:nvPr/>
        </p:nvGrpSpPr>
        <p:grpSpPr>
          <a:xfrm>
            <a:off x="2590800" y="3374988"/>
            <a:ext cx="5657850" cy="2378112"/>
            <a:chOff x="0" y="0"/>
            <a:chExt cx="1913890" cy="1913890"/>
          </a:xfrm>
        </p:grpSpPr>
        <p:sp>
          <p:nvSpPr>
            <p:cNvPr id="4" name="Freeform 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CFCFC"/>
            </a:solidFill>
          </p:spPr>
          <p:txBody>
            <a:bodyPr/>
            <a:lstStyle/>
            <a:p>
              <a:pPr algn="ctr"/>
              <a:endParaRPr lang="en-GB" sz="4400" dirty="0">
                <a:latin typeface="Georgia" panose="02040502050405020303" pitchFamily="18" charset="0"/>
              </a:endParaRPr>
            </a:p>
          </p:txBody>
        </p:sp>
      </p:grpSp>
      <p:grpSp>
        <p:nvGrpSpPr>
          <p:cNvPr id="5" name="Group 5"/>
          <p:cNvGrpSpPr/>
          <p:nvPr/>
        </p:nvGrpSpPr>
        <p:grpSpPr>
          <a:xfrm>
            <a:off x="10287000" y="3374988"/>
            <a:ext cx="5657850" cy="2682912"/>
            <a:chOff x="0" y="0"/>
            <a:chExt cx="1913890" cy="907553"/>
          </a:xfrm>
        </p:grpSpPr>
        <p:sp>
          <p:nvSpPr>
            <p:cNvPr id="6" name="Freeform 6"/>
            <p:cNvSpPr/>
            <p:nvPr/>
          </p:nvSpPr>
          <p:spPr>
            <a:xfrm>
              <a:off x="0" y="0"/>
              <a:ext cx="1913890" cy="907553"/>
            </a:xfrm>
            <a:custGeom>
              <a:avLst/>
              <a:gdLst/>
              <a:ahLst/>
              <a:cxnLst/>
              <a:rect l="l" t="t" r="r" b="b"/>
              <a:pathLst>
                <a:path w="1913890" h="1913890">
                  <a:moveTo>
                    <a:pt x="0" y="0"/>
                  </a:moveTo>
                  <a:lnTo>
                    <a:pt x="1913890" y="0"/>
                  </a:lnTo>
                  <a:lnTo>
                    <a:pt x="1913890" y="1913890"/>
                  </a:lnTo>
                  <a:lnTo>
                    <a:pt x="0" y="1913890"/>
                  </a:lnTo>
                  <a:close/>
                </a:path>
              </a:pathLst>
            </a:custGeom>
            <a:solidFill>
              <a:srgbClr val="FCFCFC"/>
            </a:solidFill>
          </p:spPr>
          <p:txBody>
            <a:bodyPr anchor="t"/>
            <a:lstStyle/>
            <a:p>
              <a:pPr algn="ctr"/>
              <a:r>
                <a:rPr lang="en-GB" sz="5400" u="sng" dirty="0">
                  <a:solidFill>
                    <a:srgbClr val="0070C0"/>
                  </a:solidFill>
                  <a:latin typeface="Georgia" panose="02040502050405020303" pitchFamily="18" charset="0"/>
                </a:rPr>
                <a:t>Mrs Tunstill</a:t>
              </a:r>
            </a:p>
            <a:p>
              <a:pPr algn="ctr"/>
              <a:r>
                <a:rPr lang="en-GB" sz="4400" dirty="0">
                  <a:solidFill>
                    <a:srgbClr val="0070C0"/>
                  </a:solidFill>
                  <a:latin typeface="Georgia" panose="02040502050405020303" pitchFamily="18" charset="0"/>
                </a:rPr>
                <a:t>(Mon – Thursday – all day </a:t>
              </a:r>
              <a:r>
                <a:rPr lang="en-GB" sz="2800" dirty="0">
                  <a:solidFill>
                    <a:srgbClr val="0070C0"/>
                  </a:solidFill>
                  <a:latin typeface="Georgia" panose="02040502050405020303" pitchFamily="18" charset="0"/>
                </a:rPr>
                <a:t>)</a:t>
              </a:r>
            </a:p>
          </p:txBody>
        </p:sp>
      </p:grpSp>
      <p:grpSp>
        <p:nvGrpSpPr>
          <p:cNvPr id="9" name="Group 9"/>
          <p:cNvGrpSpPr/>
          <p:nvPr/>
        </p:nvGrpSpPr>
        <p:grpSpPr>
          <a:xfrm>
            <a:off x="441511" y="746324"/>
            <a:ext cx="17440619" cy="2018674"/>
            <a:chOff x="0" y="0"/>
            <a:chExt cx="5899666" cy="682860"/>
          </a:xfrm>
        </p:grpSpPr>
        <p:sp>
          <p:nvSpPr>
            <p:cNvPr id="10" name="Freeform 10"/>
            <p:cNvSpPr/>
            <p:nvPr/>
          </p:nvSpPr>
          <p:spPr>
            <a:xfrm>
              <a:off x="0" y="0"/>
              <a:ext cx="5899666" cy="682860"/>
            </a:xfrm>
            <a:custGeom>
              <a:avLst/>
              <a:gdLst/>
              <a:ahLst/>
              <a:cxnLst/>
              <a:rect l="l" t="t" r="r" b="b"/>
              <a:pathLst>
                <a:path w="5899666" h="682860">
                  <a:moveTo>
                    <a:pt x="0" y="0"/>
                  </a:moveTo>
                  <a:lnTo>
                    <a:pt x="5899666" y="0"/>
                  </a:lnTo>
                  <a:lnTo>
                    <a:pt x="5899666" y="682860"/>
                  </a:lnTo>
                  <a:lnTo>
                    <a:pt x="0" y="682860"/>
                  </a:lnTo>
                  <a:close/>
                </a:path>
              </a:pathLst>
            </a:custGeom>
            <a:solidFill>
              <a:srgbClr val="FCFCFC"/>
            </a:solidFill>
          </p:spPr>
          <p:txBody>
            <a:bodyPr anchor="ctr"/>
            <a:lstStyle/>
            <a:p>
              <a:pPr algn="ctr"/>
              <a:r>
                <a:rPr lang="en-GB" sz="8800" dirty="0">
                  <a:solidFill>
                    <a:srgbClr val="0070C0"/>
                  </a:solidFill>
                  <a:latin typeface="Georgia" panose="02040502050405020303" pitchFamily="18" charset="0"/>
                </a:rPr>
                <a:t>Meet our Teaching Assistants</a:t>
              </a:r>
            </a:p>
          </p:txBody>
        </p:sp>
      </p:grpSp>
      <p:sp>
        <p:nvSpPr>
          <p:cNvPr id="11" name="Freeform 11"/>
          <p:cNvSpPr/>
          <p:nvPr/>
        </p:nvSpPr>
        <p:spPr>
          <a:xfrm>
            <a:off x="17149474" y="9258300"/>
            <a:ext cx="714073" cy="717073"/>
          </a:xfrm>
          <a:custGeom>
            <a:avLst/>
            <a:gdLst/>
            <a:ahLst/>
            <a:cxnLst/>
            <a:rect l="l" t="t" r="r" b="b"/>
            <a:pathLst>
              <a:path w="714073" h="717073">
                <a:moveTo>
                  <a:pt x="0" y="0"/>
                </a:moveTo>
                <a:lnTo>
                  <a:pt x="714073" y="0"/>
                </a:lnTo>
                <a:lnTo>
                  <a:pt x="714073" y="717073"/>
                </a:lnTo>
                <a:lnTo>
                  <a:pt x="0" y="717073"/>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CFCFC"/>
        </a:solidFill>
        <a:effectLst/>
      </p:bgPr>
    </p:bg>
    <p:spTree>
      <p:nvGrpSpPr>
        <p:cNvPr id="1" name=""/>
        <p:cNvGrpSpPr/>
        <p:nvPr/>
      </p:nvGrpSpPr>
      <p:grpSpPr>
        <a:xfrm>
          <a:off x="0" y="0"/>
          <a:ext cx="0" cy="0"/>
          <a:chOff x="0" y="0"/>
          <a:chExt cx="0" cy="0"/>
        </a:xfrm>
      </p:grpSpPr>
      <p:sp>
        <p:nvSpPr>
          <p:cNvPr id="2" name="Freeform 2"/>
          <p:cNvSpPr/>
          <p:nvPr/>
        </p:nvSpPr>
        <p:spPr>
          <a:xfrm>
            <a:off x="-219388" y="8792898"/>
            <a:ext cx="18726775" cy="1732227"/>
          </a:xfrm>
          <a:custGeom>
            <a:avLst/>
            <a:gdLst/>
            <a:ahLst/>
            <a:cxnLst/>
            <a:rect l="l" t="t" r="r" b="b"/>
            <a:pathLst>
              <a:path w="18726775" h="1732227">
                <a:moveTo>
                  <a:pt x="0" y="0"/>
                </a:moveTo>
                <a:lnTo>
                  <a:pt x="18726776" y="0"/>
                </a:lnTo>
                <a:lnTo>
                  <a:pt x="18726776" y="1732227"/>
                </a:lnTo>
                <a:lnTo>
                  <a:pt x="0" y="173222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GB"/>
          </a:p>
        </p:txBody>
      </p:sp>
      <p:sp>
        <p:nvSpPr>
          <p:cNvPr id="3" name="Freeform 3"/>
          <p:cNvSpPr/>
          <p:nvPr/>
        </p:nvSpPr>
        <p:spPr>
          <a:xfrm>
            <a:off x="17149474" y="9258300"/>
            <a:ext cx="714073" cy="717073"/>
          </a:xfrm>
          <a:custGeom>
            <a:avLst/>
            <a:gdLst/>
            <a:ahLst/>
            <a:cxnLst/>
            <a:rect l="l" t="t" r="r" b="b"/>
            <a:pathLst>
              <a:path w="714073" h="717073">
                <a:moveTo>
                  <a:pt x="0" y="0"/>
                </a:moveTo>
                <a:lnTo>
                  <a:pt x="714073" y="0"/>
                </a:lnTo>
                <a:lnTo>
                  <a:pt x="714073" y="717073"/>
                </a:lnTo>
                <a:lnTo>
                  <a:pt x="0" y="717073"/>
                </a:lnTo>
                <a:lnTo>
                  <a:pt x="0" y="0"/>
                </a:lnTo>
                <a:close/>
              </a:path>
            </a:pathLst>
          </a:custGeom>
          <a:blipFill>
            <a:blip r:embed="rId4"/>
            <a:stretch>
              <a:fillRect/>
            </a:stretch>
          </a:blipFill>
        </p:spPr>
        <p:txBody>
          <a:bodyPr/>
          <a:lstStyle/>
          <a:p>
            <a:endParaRPr lang="en-GB"/>
          </a:p>
        </p:txBody>
      </p:sp>
      <p:sp>
        <p:nvSpPr>
          <p:cNvPr id="4" name="TextBox 3">
            <a:extLst>
              <a:ext uri="{FF2B5EF4-FFF2-40B4-BE49-F238E27FC236}">
                <a16:creationId xmlns:a16="http://schemas.microsoft.com/office/drawing/2014/main" id="{D6F0352C-51D2-EB2E-300F-316F7704ECC3}"/>
              </a:ext>
            </a:extLst>
          </p:cNvPr>
          <p:cNvSpPr txBox="1"/>
          <p:nvPr/>
        </p:nvSpPr>
        <p:spPr>
          <a:xfrm>
            <a:off x="2247899" y="190500"/>
            <a:ext cx="13792200" cy="1323439"/>
          </a:xfrm>
          <a:prstGeom prst="rect">
            <a:avLst/>
          </a:prstGeom>
          <a:noFill/>
        </p:spPr>
        <p:txBody>
          <a:bodyPr wrap="square" rtlCol="0">
            <a:spAutoFit/>
          </a:bodyPr>
          <a:lstStyle/>
          <a:p>
            <a:pPr algn="ctr"/>
            <a:r>
              <a:rPr lang="en-GB" sz="8000" dirty="0">
                <a:solidFill>
                  <a:srgbClr val="0070C0"/>
                </a:solidFill>
                <a:latin typeface="Georgia" panose="02040502050405020303" pitchFamily="18" charset="0"/>
              </a:rPr>
              <a:t>Transition From Reception</a:t>
            </a:r>
          </a:p>
        </p:txBody>
      </p:sp>
      <p:sp>
        <p:nvSpPr>
          <p:cNvPr id="5" name="TextBox 4">
            <a:extLst>
              <a:ext uri="{FF2B5EF4-FFF2-40B4-BE49-F238E27FC236}">
                <a16:creationId xmlns:a16="http://schemas.microsoft.com/office/drawing/2014/main" id="{0E5837A7-D716-90A3-F3AE-D1051F40D7E1}"/>
              </a:ext>
            </a:extLst>
          </p:cNvPr>
          <p:cNvSpPr txBox="1"/>
          <p:nvPr/>
        </p:nvSpPr>
        <p:spPr>
          <a:xfrm>
            <a:off x="457200" y="1943100"/>
            <a:ext cx="12877800" cy="6477222"/>
          </a:xfrm>
          <a:prstGeom prst="rect">
            <a:avLst/>
          </a:prstGeom>
          <a:noFill/>
        </p:spPr>
        <p:txBody>
          <a:bodyPr wrap="square" rtlCol="0">
            <a:spAutoFit/>
          </a:bodyPr>
          <a:lstStyle/>
          <a:p>
            <a:pPr marL="457200" indent="-457200">
              <a:lnSpc>
                <a:spcPct val="150000"/>
              </a:lnSpc>
              <a:buFont typeface="Wingdings" panose="05000000000000000000" pitchFamily="2" charset="2"/>
              <a:buChar char="Ø"/>
            </a:pPr>
            <a:r>
              <a:rPr lang="en-GB" sz="2800" dirty="0">
                <a:solidFill>
                  <a:srgbClr val="0070C0"/>
                </a:solidFill>
                <a:latin typeface="Georgia" panose="02040502050405020303" pitchFamily="18" charset="0"/>
              </a:rPr>
              <a:t>We will slowly phase out continuous provision and free flow activities.</a:t>
            </a:r>
          </a:p>
          <a:p>
            <a:pPr marL="457200" indent="-457200">
              <a:lnSpc>
                <a:spcPct val="150000"/>
              </a:lnSpc>
              <a:buFont typeface="Wingdings" panose="05000000000000000000" pitchFamily="2" charset="2"/>
              <a:buChar char="Ø"/>
            </a:pPr>
            <a:r>
              <a:rPr lang="en-GB" sz="2800" dirty="0">
                <a:solidFill>
                  <a:srgbClr val="0070C0"/>
                </a:solidFill>
                <a:latin typeface="Georgia" panose="02040502050405020303" pitchFamily="18" charset="0"/>
              </a:rPr>
              <a:t>There will be plenty of time for children to learn routines. </a:t>
            </a:r>
          </a:p>
          <a:p>
            <a:pPr marL="457200" indent="-457200">
              <a:lnSpc>
                <a:spcPct val="150000"/>
              </a:lnSpc>
              <a:buFont typeface="Wingdings" panose="05000000000000000000" pitchFamily="2" charset="2"/>
              <a:buChar char="Ø"/>
            </a:pPr>
            <a:r>
              <a:rPr lang="en-GB" sz="2800" dirty="0">
                <a:solidFill>
                  <a:srgbClr val="0070C0"/>
                </a:solidFill>
                <a:latin typeface="Georgia" panose="02040502050405020303" pitchFamily="18" charset="0"/>
              </a:rPr>
              <a:t>We will have 3 break times a day – morning, lunch-time and afternoon.</a:t>
            </a:r>
          </a:p>
          <a:p>
            <a:pPr marL="457200" indent="-457200">
              <a:lnSpc>
                <a:spcPct val="150000"/>
              </a:lnSpc>
              <a:buFont typeface="Wingdings" panose="05000000000000000000" pitchFamily="2" charset="2"/>
              <a:buChar char="Ø"/>
            </a:pPr>
            <a:r>
              <a:rPr lang="en-GB" sz="2800" dirty="0">
                <a:solidFill>
                  <a:srgbClr val="0070C0"/>
                </a:solidFill>
                <a:latin typeface="Georgia" panose="02040502050405020303" pitchFamily="18" charset="0"/>
              </a:rPr>
              <a:t>This term, there will be short, focused tasks at the pupils’ desks as well as group work. </a:t>
            </a:r>
          </a:p>
          <a:p>
            <a:pPr marL="457200" indent="-457200">
              <a:lnSpc>
                <a:spcPct val="150000"/>
              </a:lnSpc>
              <a:buFont typeface="Wingdings" panose="05000000000000000000" pitchFamily="2" charset="2"/>
              <a:buChar char="Ø"/>
            </a:pPr>
            <a:r>
              <a:rPr lang="en-GB" sz="2800" dirty="0">
                <a:solidFill>
                  <a:srgbClr val="0070C0"/>
                </a:solidFill>
                <a:latin typeface="Georgia" panose="02040502050405020303" pitchFamily="18" charset="0"/>
              </a:rPr>
              <a:t>We will have lots of learning through song and practical activities.</a:t>
            </a:r>
          </a:p>
          <a:p>
            <a:pPr marL="457200" indent="-457200">
              <a:lnSpc>
                <a:spcPct val="150000"/>
              </a:lnSpc>
              <a:buFont typeface="Wingdings" panose="05000000000000000000" pitchFamily="2" charset="2"/>
              <a:buChar char="Ø"/>
            </a:pPr>
            <a:r>
              <a:rPr lang="en-GB" sz="2800" dirty="0">
                <a:solidFill>
                  <a:srgbClr val="0070C0"/>
                </a:solidFill>
                <a:latin typeface="Georgia" panose="02040502050405020303" pitchFamily="18" charset="0"/>
              </a:rPr>
              <a:t>We will have lots of creativity and active learning stations as well as using toys such as </a:t>
            </a:r>
            <a:r>
              <a:rPr lang="en-GB" sz="2800" dirty="0" err="1">
                <a:solidFill>
                  <a:srgbClr val="0070C0"/>
                </a:solidFill>
                <a:latin typeface="Georgia" panose="02040502050405020303" pitchFamily="18" charset="0"/>
              </a:rPr>
              <a:t>lego</a:t>
            </a:r>
            <a:r>
              <a:rPr lang="en-GB" sz="2800" dirty="0">
                <a:solidFill>
                  <a:srgbClr val="0070C0"/>
                </a:solidFill>
                <a:latin typeface="Georgia" panose="02040502050405020303" pitchFamily="18" charset="0"/>
              </a:rPr>
              <a:t> to bring learning to life.</a:t>
            </a:r>
          </a:p>
          <a:p>
            <a:pPr marL="457200" indent="-457200">
              <a:lnSpc>
                <a:spcPct val="150000"/>
              </a:lnSpc>
              <a:buFont typeface="Wingdings" panose="05000000000000000000" pitchFamily="2" charset="2"/>
              <a:buChar char="Ø"/>
            </a:pPr>
            <a:r>
              <a:rPr lang="en-GB" sz="2800" dirty="0">
                <a:solidFill>
                  <a:srgbClr val="0070C0"/>
                </a:solidFill>
                <a:latin typeface="Georgia" panose="02040502050405020303" pitchFamily="18" charset="0"/>
              </a:rPr>
              <a:t>At home time we will have nursery rhymes, story times and reflection time.</a:t>
            </a:r>
          </a:p>
          <a:p>
            <a:pPr marL="457200" indent="-457200">
              <a:lnSpc>
                <a:spcPct val="150000"/>
              </a:lnSpc>
              <a:buFont typeface="Wingdings" panose="05000000000000000000" pitchFamily="2" charset="2"/>
              <a:buChar char="Ø"/>
            </a:pPr>
            <a:r>
              <a:rPr lang="en-GB" sz="2800" dirty="0">
                <a:solidFill>
                  <a:srgbClr val="0070C0"/>
                </a:solidFill>
                <a:latin typeface="Georgia" panose="02040502050405020303" pitchFamily="18" charset="0"/>
              </a:rPr>
              <a:t>The  most important is children feel happy and safe in their new environment. </a:t>
            </a:r>
          </a:p>
        </p:txBody>
      </p:sp>
      <p:pic>
        <p:nvPicPr>
          <p:cNvPr id="7" name="Picture 6">
            <a:extLst>
              <a:ext uri="{FF2B5EF4-FFF2-40B4-BE49-F238E27FC236}">
                <a16:creationId xmlns:a16="http://schemas.microsoft.com/office/drawing/2014/main" id="{C3FAFFF2-C184-E089-097E-6CE6C9FD32E8}"/>
              </a:ext>
            </a:extLst>
          </p:cNvPr>
          <p:cNvPicPr>
            <a:picLocks noChangeAspect="1"/>
          </p:cNvPicPr>
          <p:nvPr/>
        </p:nvPicPr>
        <p:blipFill>
          <a:blip r:embed="rId5"/>
          <a:stretch>
            <a:fillRect/>
          </a:stretch>
        </p:blipFill>
        <p:spPr>
          <a:xfrm>
            <a:off x="13563600" y="3390900"/>
            <a:ext cx="4191000" cy="314325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11074" b="-11074"/>
            </a:stretch>
          </a:blipFill>
        </p:spPr>
        <p:txBody>
          <a:bodyPr/>
          <a:lstStyle/>
          <a:p>
            <a:endParaRPr lang="en-GB"/>
          </a:p>
        </p:txBody>
      </p:sp>
      <p:grpSp>
        <p:nvGrpSpPr>
          <p:cNvPr id="3" name="Group 3"/>
          <p:cNvGrpSpPr/>
          <p:nvPr/>
        </p:nvGrpSpPr>
        <p:grpSpPr>
          <a:xfrm>
            <a:off x="776116" y="718979"/>
            <a:ext cx="16735767" cy="8849042"/>
            <a:chOff x="0" y="0"/>
            <a:chExt cx="3619648" cy="1913890"/>
          </a:xfrm>
        </p:grpSpPr>
        <p:sp>
          <p:nvSpPr>
            <p:cNvPr id="4" name="Freeform 4"/>
            <p:cNvSpPr/>
            <p:nvPr/>
          </p:nvSpPr>
          <p:spPr>
            <a:xfrm>
              <a:off x="0" y="0"/>
              <a:ext cx="3619648" cy="1913890"/>
            </a:xfrm>
            <a:custGeom>
              <a:avLst/>
              <a:gdLst/>
              <a:ahLst/>
              <a:cxnLst/>
              <a:rect l="l" t="t" r="r" b="b"/>
              <a:pathLst>
                <a:path w="3619648" h="1913890">
                  <a:moveTo>
                    <a:pt x="0" y="0"/>
                  </a:moveTo>
                  <a:lnTo>
                    <a:pt x="3619648" y="0"/>
                  </a:lnTo>
                  <a:lnTo>
                    <a:pt x="3619648" y="1913890"/>
                  </a:lnTo>
                  <a:lnTo>
                    <a:pt x="0" y="1913890"/>
                  </a:lnTo>
                  <a:close/>
                </a:path>
              </a:pathLst>
            </a:custGeom>
            <a:solidFill>
              <a:srgbClr val="FEFEFE">
                <a:alpha val="93725"/>
              </a:srgbClr>
            </a:solidFill>
          </p:spPr>
          <p:txBody>
            <a:bodyPr/>
            <a:lstStyle/>
            <a:p>
              <a:endParaRPr lang="en-GB"/>
            </a:p>
          </p:txBody>
        </p:sp>
      </p:grpSp>
      <p:sp>
        <p:nvSpPr>
          <p:cNvPr id="5" name="Freeform 5"/>
          <p:cNvSpPr/>
          <p:nvPr/>
        </p:nvSpPr>
        <p:spPr>
          <a:xfrm>
            <a:off x="17149474" y="9258300"/>
            <a:ext cx="714073" cy="717073"/>
          </a:xfrm>
          <a:custGeom>
            <a:avLst/>
            <a:gdLst/>
            <a:ahLst/>
            <a:cxnLst/>
            <a:rect l="l" t="t" r="r" b="b"/>
            <a:pathLst>
              <a:path w="714073" h="717073">
                <a:moveTo>
                  <a:pt x="0" y="0"/>
                </a:moveTo>
                <a:lnTo>
                  <a:pt x="714073" y="0"/>
                </a:lnTo>
                <a:lnTo>
                  <a:pt x="714073" y="717073"/>
                </a:lnTo>
                <a:lnTo>
                  <a:pt x="0" y="717073"/>
                </a:lnTo>
                <a:lnTo>
                  <a:pt x="0" y="0"/>
                </a:lnTo>
                <a:close/>
              </a:path>
            </a:pathLst>
          </a:custGeom>
          <a:blipFill>
            <a:blip r:embed="rId3"/>
            <a:stretch>
              <a:fillRect/>
            </a:stretch>
          </a:blipFill>
        </p:spPr>
        <p:txBody>
          <a:bodyPr/>
          <a:lstStyle/>
          <a:p>
            <a:endParaRPr lang="en-GB"/>
          </a:p>
        </p:txBody>
      </p:sp>
      <p:sp>
        <p:nvSpPr>
          <p:cNvPr id="6" name="TextBox 5">
            <a:extLst>
              <a:ext uri="{FF2B5EF4-FFF2-40B4-BE49-F238E27FC236}">
                <a16:creationId xmlns:a16="http://schemas.microsoft.com/office/drawing/2014/main" id="{5454EB87-FC9C-CD1B-C8C5-5CD7303A0659}"/>
              </a:ext>
            </a:extLst>
          </p:cNvPr>
          <p:cNvSpPr txBox="1"/>
          <p:nvPr/>
        </p:nvSpPr>
        <p:spPr>
          <a:xfrm>
            <a:off x="776116" y="952500"/>
            <a:ext cx="16735767" cy="1446550"/>
          </a:xfrm>
          <a:prstGeom prst="rect">
            <a:avLst/>
          </a:prstGeom>
          <a:noFill/>
        </p:spPr>
        <p:txBody>
          <a:bodyPr wrap="square" rtlCol="0">
            <a:spAutoFit/>
          </a:bodyPr>
          <a:lstStyle/>
          <a:p>
            <a:pPr algn="ctr"/>
            <a:r>
              <a:rPr lang="en-GB" sz="8800" dirty="0">
                <a:solidFill>
                  <a:srgbClr val="0070C0"/>
                </a:solidFill>
                <a:latin typeface="Georgia" panose="02040502050405020303" pitchFamily="18" charset="0"/>
              </a:rPr>
              <a:t>Curriculum - Maths</a:t>
            </a:r>
          </a:p>
        </p:txBody>
      </p:sp>
      <p:sp>
        <p:nvSpPr>
          <p:cNvPr id="7" name="TextBox 6">
            <a:extLst>
              <a:ext uri="{FF2B5EF4-FFF2-40B4-BE49-F238E27FC236}">
                <a16:creationId xmlns:a16="http://schemas.microsoft.com/office/drawing/2014/main" id="{DA9D4C82-7147-48A8-21C3-D84B47DA9AAB}"/>
              </a:ext>
            </a:extLst>
          </p:cNvPr>
          <p:cNvSpPr txBox="1"/>
          <p:nvPr/>
        </p:nvSpPr>
        <p:spPr>
          <a:xfrm>
            <a:off x="2400299" y="3119683"/>
            <a:ext cx="13487400" cy="4434676"/>
          </a:xfrm>
          <a:prstGeom prst="rect">
            <a:avLst/>
          </a:prstGeom>
          <a:noFill/>
        </p:spPr>
        <p:txBody>
          <a:bodyPr wrap="square" rtlCol="0">
            <a:spAutoFit/>
          </a:bodyPr>
          <a:lstStyle/>
          <a:p>
            <a:pPr marL="457200" indent="-457200">
              <a:lnSpc>
                <a:spcPct val="150000"/>
              </a:lnSpc>
              <a:buFont typeface="Arial" panose="020B0604020202020204" pitchFamily="34" charset="0"/>
              <a:buChar char="•"/>
            </a:pPr>
            <a:r>
              <a:rPr lang="en-GB" sz="3200" dirty="0">
                <a:solidFill>
                  <a:srgbClr val="0070C0"/>
                </a:solidFill>
                <a:latin typeface="Georgia" panose="02040502050405020303" pitchFamily="18" charset="0"/>
              </a:rPr>
              <a:t>Place Value, addition and subtraction.</a:t>
            </a:r>
          </a:p>
          <a:p>
            <a:pPr marL="457200" indent="-457200">
              <a:lnSpc>
                <a:spcPct val="150000"/>
              </a:lnSpc>
              <a:buFont typeface="Arial" panose="020B0604020202020204" pitchFamily="34" charset="0"/>
              <a:buChar char="•"/>
            </a:pPr>
            <a:r>
              <a:rPr lang="en-GB" sz="3200" dirty="0">
                <a:solidFill>
                  <a:srgbClr val="0070C0"/>
                </a:solidFill>
                <a:latin typeface="Georgia" panose="02040502050405020303" pitchFamily="18" charset="0"/>
              </a:rPr>
              <a:t>Building up throughout the year up to 0-100.</a:t>
            </a:r>
          </a:p>
          <a:p>
            <a:pPr marL="457200" indent="-457200">
              <a:lnSpc>
                <a:spcPct val="150000"/>
              </a:lnSpc>
              <a:buFont typeface="Arial" panose="020B0604020202020204" pitchFamily="34" charset="0"/>
              <a:buChar char="•"/>
            </a:pPr>
            <a:r>
              <a:rPr lang="en-GB" sz="3200" dirty="0">
                <a:solidFill>
                  <a:srgbClr val="0070C0"/>
                </a:solidFill>
                <a:latin typeface="Georgia" panose="02040502050405020303" pitchFamily="18" charset="0"/>
              </a:rPr>
              <a:t>Further exploring 2D and 3D shapes.</a:t>
            </a:r>
          </a:p>
          <a:p>
            <a:pPr marL="457200" indent="-457200">
              <a:lnSpc>
                <a:spcPct val="150000"/>
              </a:lnSpc>
              <a:buFont typeface="Arial" panose="020B0604020202020204" pitchFamily="34" charset="0"/>
              <a:buChar char="•"/>
            </a:pPr>
            <a:r>
              <a:rPr lang="en-GB" sz="3200" dirty="0">
                <a:solidFill>
                  <a:srgbClr val="0070C0"/>
                </a:solidFill>
                <a:latin typeface="Georgia" panose="02040502050405020303" pitchFamily="18" charset="0"/>
              </a:rPr>
              <a:t>Further exploring measurement – length, mass, money and time.</a:t>
            </a:r>
          </a:p>
          <a:p>
            <a:pPr marL="457200" indent="-457200">
              <a:lnSpc>
                <a:spcPct val="150000"/>
              </a:lnSpc>
              <a:buFont typeface="Arial" panose="020B0604020202020204" pitchFamily="34" charset="0"/>
              <a:buChar char="•"/>
            </a:pPr>
            <a:r>
              <a:rPr lang="en-GB" sz="3200" dirty="0">
                <a:solidFill>
                  <a:srgbClr val="0070C0"/>
                </a:solidFill>
                <a:latin typeface="Georgia" panose="02040502050405020303" pitchFamily="18" charset="0"/>
              </a:rPr>
              <a:t>Introducing multiplication and division by exploring groups and sharing (Summer).</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t="-11074" b="-11074"/>
            </a:stretch>
          </a:blipFill>
        </p:spPr>
        <p:txBody>
          <a:bodyPr/>
          <a:lstStyle/>
          <a:p>
            <a:endParaRPr lang="en-GB"/>
          </a:p>
        </p:txBody>
      </p:sp>
      <p:grpSp>
        <p:nvGrpSpPr>
          <p:cNvPr id="3" name="Group 3"/>
          <p:cNvGrpSpPr/>
          <p:nvPr/>
        </p:nvGrpSpPr>
        <p:grpSpPr>
          <a:xfrm>
            <a:off x="776116" y="718979"/>
            <a:ext cx="16735767" cy="8849042"/>
            <a:chOff x="0" y="0"/>
            <a:chExt cx="3619648" cy="1913890"/>
          </a:xfrm>
        </p:grpSpPr>
        <p:sp>
          <p:nvSpPr>
            <p:cNvPr id="4" name="Freeform 4"/>
            <p:cNvSpPr/>
            <p:nvPr/>
          </p:nvSpPr>
          <p:spPr>
            <a:xfrm>
              <a:off x="0" y="0"/>
              <a:ext cx="3619648" cy="1913890"/>
            </a:xfrm>
            <a:custGeom>
              <a:avLst/>
              <a:gdLst/>
              <a:ahLst/>
              <a:cxnLst/>
              <a:rect l="l" t="t" r="r" b="b"/>
              <a:pathLst>
                <a:path w="3619648" h="1913890">
                  <a:moveTo>
                    <a:pt x="0" y="0"/>
                  </a:moveTo>
                  <a:lnTo>
                    <a:pt x="3619648" y="0"/>
                  </a:lnTo>
                  <a:lnTo>
                    <a:pt x="3619648" y="1913890"/>
                  </a:lnTo>
                  <a:lnTo>
                    <a:pt x="0" y="1913890"/>
                  </a:lnTo>
                  <a:close/>
                </a:path>
              </a:pathLst>
            </a:custGeom>
            <a:solidFill>
              <a:srgbClr val="FEFEFE"/>
            </a:solidFill>
          </p:spPr>
          <p:txBody>
            <a:bodyPr/>
            <a:lstStyle/>
            <a:p>
              <a:endParaRPr lang="en-GB"/>
            </a:p>
          </p:txBody>
        </p:sp>
      </p:grpSp>
      <p:sp>
        <p:nvSpPr>
          <p:cNvPr id="5" name="Freeform 5"/>
          <p:cNvSpPr/>
          <p:nvPr/>
        </p:nvSpPr>
        <p:spPr>
          <a:xfrm>
            <a:off x="17149474" y="9258300"/>
            <a:ext cx="714073" cy="717073"/>
          </a:xfrm>
          <a:custGeom>
            <a:avLst/>
            <a:gdLst/>
            <a:ahLst/>
            <a:cxnLst/>
            <a:rect l="l" t="t" r="r" b="b"/>
            <a:pathLst>
              <a:path w="714073" h="717073">
                <a:moveTo>
                  <a:pt x="0" y="0"/>
                </a:moveTo>
                <a:lnTo>
                  <a:pt x="714073" y="0"/>
                </a:lnTo>
                <a:lnTo>
                  <a:pt x="714073" y="717073"/>
                </a:lnTo>
                <a:lnTo>
                  <a:pt x="0" y="717073"/>
                </a:lnTo>
                <a:lnTo>
                  <a:pt x="0" y="0"/>
                </a:lnTo>
                <a:close/>
              </a:path>
            </a:pathLst>
          </a:custGeom>
          <a:blipFill>
            <a:blip r:embed="rId4"/>
            <a:stretch>
              <a:fillRect/>
            </a:stretch>
          </a:blipFill>
        </p:spPr>
        <p:txBody>
          <a:bodyPr/>
          <a:lstStyle/>
          <a:p>
            <a:endParaRPr lang="en-GB"/>
          </a:p>
        </p:txBody>
      </p:sp>
      <p:sp>
        <p:nvSpPr>
          <p:cNvPr id="6" name="TextBox 5">
            <a:extLst>
              <a:ext uri="{FF2B5EF4-FFF2-40B4-BE49-F238E27FC236}">
                <a16:creationId xmlns:a16="http://schemas.microsoft.com/office/drawing/2014/main" id="{0F500700-7E2B-F697-87C9-2A4FAC7BB0B3}"/>
              </a:ext>
            </a:extLst>
          </p:cNvPr>
          <p:cNvSpPr txBox="1"/>
          <p:nvPr/>
        </p:nvSpPr>
        <p:spPr>
          <a:xfrm>
            <a:off x="776116" y="952500"/>
            <a:ext cx="16735767" cy="1446550"/>
          </a:xfrm>
          <a:prstGeom prst="rect">
            <a:avLst/>
          </a:prstGeom>
          <a:noFill/>
        </p:spPr>
        <p:txBody>
          <a:bodyPr wrap="square" rtlCol="0">
            <a:spAutoFit/>
          </a:bodyPr>
          <a:lstStyle/>
          <a:p>
            <a:pPr algn="ctr"/>
            <a:r>
              <a:rPr lang="en-GB" sz="8800" dirty="0">
                <a:solidFill>
                  <a:srgbClr val="0070C0"/>
                </a:solidFill>
                <a:latin typeface="Georgia" panose="02040502050405020303" pitchFamily="18" charset="0"/>
              </a:rPr>
              <a:t>Curriculum – English</a:t>
            </a:r>
          </a:p>
        </p:txBody>
      </p:sp>
      <p:sp>
        <p:nvSpPr>
          <p:cNvPr id="7" name="TextBox 6">
            <a:extLst>
              <a:ext uri="{FF2B5EF4-FFF2-40B4-BE49-F238E27FC236}">
                <a16:creationId xmlns:a16="http://schemas.microsoft.com/office/drawing/2014/main" id="{745E393D-597B-CF8F-8A6A-7B6D87DCD9E5}"/>
              </a:ext>
            </a:extLst>
          </p:cNvPr>
          <p:cNvSpPr txBox="1"/>
          <p:nvPr/>
        </p:nvSpPr>
        <p:spPr>
          <a:xfrm>
            <a:off x="3284265" y="6333186"/>
            <a:ext cx="12344400" cy="2957348"/>
          </a:xfrm>
          <a:prstGeom prst="rect">
            <a:avLst/>
          </a:prstGeom>
          <a:noFill/>
        </p:spPr>
        <p:txBody>
          <a:bodyPr wrap="square" rtlCol="0">
            <a:spAutoFit/>
          </a:bodyPr>
          <a:lstStyle/>
          <a:p>
            <a:pPr marL="457200" indent="-457200">
              <a:lnSpc>
                <a:spcPct val="150000"/>
              </a:lnSpc>
              <a:buFont typeface="Arial" panose="020B0604020202020204" pitchFamily="34" charset="0"/>
              <a:buChar char="•"/>
            </a:pPr>
            <a:r>
              <a:rPr lang="en-GB" sz="3200" dirty="0">
                <a:solidFill>
                  <a:srgbClr val="0070C0"/>
                </a:solidFill>
                <a:latin typeface="Georgia" panose="02040502050405020303" pitchFamily="18" charset="0"/>
              </a:rPr>
              <a:t>We look at 12 Books across the year</a:t>
            </a:r>
          </a:p>
          <a:p>
            <a:pPr marL="457200" indent="-457200">
              <a:lnSpc>
                <a:spcPct val="150000"/>
              </a:lnSpc>
              <a:buFont typeface="Arial" panose="020B0604020202020204" pitchFamily="34" charset="0"/>
              <a:buChar char="•"/>
            </a:pPr>
            <a:r>
              <a:rPr lang="en-GB" sz="3200" dirty="0">
                <a:solidFill>
                  <a:srgbClr val="0070C0"/>
                </a:solidFill>
                <a:latin typeface="Georgia" panose="02040502050405020303" pitchFamily="18" charset="0"/>
              </a:rPr>
              <a:t>Using art and drama to support learning and creativity.</a:t>
            </a:r>
          </a:p>
          <a:p>
            <a:pPr marL="457200" indent="-457200">
              <a:lnSpc>
                <a:spcPct val="150000"/>
              </a:lnSpc>
              <a:buFont typeface="Arial" panose="020B0604020202020204" pitchFamily="34" charset="0"/>
              <a:buChar char="•"/>
            </a:pPr>
            <a:r>
              <a:rPr lang="en-GB" sz="3200" dirty="0">
                <a:solidFill>
                  <a:srgbClr val="0070C0"/>
                </a:solidFill>
                <a:latin typeface="Georgia" panose="02040502050405020303" pitchFamily="18" charset="0"/>
              </a:rPr>
              <a:t>We have focus lessons/activities on spelling and handwriting.</a:t>
            </a:r>
          </a:p>
          <a:p>
            <a:pPr marL="457200" indent="-457200">
              <a:lnSpc>
                <a:spcPct val="150000"/>
              </a:lnSpc>
              <a:buFont typeface="Arial" panose="020B0604020202020204" pitchFamily="34" charset="0"/>
              <a:buChar char="•"/>
            </a:pPr>
            <a:r>
              <a:rPr lang="en-GB" sz="3200" dirty="0">
                <a:solidFill>
                  <a:srgbClr val="0070C0"/>
                </a:solidFill>
                <a:latin typeface="Georgia" panose="02040502050405020303" pitchFamily="18" charset="0"/>
              </a:rPr>
              <a:t>In November, we also introduce comprehension activities.</a:t>
            </a:r>
          </a:p>
        </p:txBody>
      </p:sp>
      <p:pic>
        <p:nvPicPr>
          <p:cNvPr id="9" name="Picture 8">
            <a:extLst>
              <a:ext uri="{FF2B5EF4-FFF2-40B4-BE49-F238E27FC236}">
                <a16:creationId xmlns:a16="http://schemas.microsoft.com/office/drawing/2014/main" id="{BE3D2AD2-D8EE-3934-10FF-A9D99CAB678F}"/>
              </a:ext>
            </a:extLst>
          </p:cNvPr>
          <p:cNvPicPr>
            <a:picLocks noChangeAspect="1"/>
          </p:cNvPicPr>
          <p:nvPr/>
        </p:nvPicPr>
        <p:blipFill>
          <a:blip r:embed="rId5"/>
          <a:stretch>
            <a:fillRect/>
          </a:stretch>
        </p:blipFill>
        <p:spPr>
          <a:xfrm>
            <a:off x="2747101" y="2230425"/>
            <a:ext cx="1423987" cy="2048410"/>
          </a:xfrm>
          <a:prstGeom prst="rect">
            <a:avLst/>
          </a:prstGeom>
        </p:spPr>
      </p:pic>
      <p:pic>
        <p:nvPicPr>
          <p:cNvPr id="11" name="Picture 10">
            <a:extLst>
              <a:ext uri="{FF2B5EF4-FFF2-40B4-BE49-F238E27FC236}">
                <a16:creationId xmlns:a16="http://schemas.microsoft.com/office/drawing/2014/main" id="{D282D83D-2CC8-C128-6699-B1D0CCDD5098}"/>
              </a:ext>
            </a:extLst>
          </p:cNvPr>
          <p:cNvPicPr>
            <a:picLocks noChangeAspect="1"/>
          </p:cNvPicPr>
          <p:nvPr/>
        </p:nvPicPr>
        <p:blipFill>
          <a:blip r:embed="rId6"/>
          <a:stretch>
            <a:fillRect/>
          </a:stretch>
        </p:blipFill>
        <p:spPr>
          <a:xfrm>
            <a:off x="9238984" y="4476261"/>
            <a:ext cx="2087912" cy="1876478"/>
          </a:xfrm>
          <a:prstGeom prst="rect">
            <a:avLst/>
          </a:prstGeom>
        </p:spPr>
      </p:pic>
      <p:pic>
        <p:nvPicPr>
          <p:cNvPr id="12" name="Picture 11">
            <a:extLst>
              <a:ext uri="{FF2B5EF4-FFF2-40B4-BE49-F238E27FC236}">
                <a16:creationId xmlns:a16="http://schemas.microsoft.com/office/drawing/2014/main" id="{ADA4DF63-88B9-6408-5EDE-483132A4DE0F}"/>
              </a:ext>
            </a:extLst>
          </p:cNvPr>
          <p:cNvPicPr>
            <a:picLocks noChangeAspect="1"/>
          </p:cNvPicPr>
          <p:nvPr/>
        </p:nvPicPr>
        <p:blipFill>
          <a:blip r:embed="rId7"/>
          <a:stretch>
            <a:fillRect/>
          </a:stretch>
        </p:blipFill>
        <p:spPr>
          <a:xfrm>
            <a:off x="4674221" y="2316900"/>
            <a:ext cx="1494862" cy="1730893"/>
          </a:xfrm>
          <a:prstGeom prst="rect">
            <a:avLst/>
          </a:prstGeom>
        </p:spPr>
      </p:pic>
      <p:pic>
        <p:nvPicPr>
          <p:cNvPr id="13" name="Picture 12">
            <a:extLst>
              <a:ext uri="{FF2B5EF4-FFF2-40B4-BE49-F238E27FC236}">
                <a16:creationId xmlns:a16="http://schemas.microsoft.com/office/drawing/2014/main" id="{41869CA4-5562-C180-6FD8-D687268A788F}"/>
              </a:ext>
            </a:extLst>
          </p:cNvPr>
          <p:cNvPicPr>
            <a:picLocks noChangeAspect="1"/>
          </p:cNvPicPr>
          <p:nvPr/>
        </p:nvPicPr>
        <p:blipFill>
          <a:blip r:embed="rId8"/>
          <a:stretch>
            <a:fillRect/>
          </a:stretch>
        </p:blipFill>
        <p:spPr>
          <a:xfrm>
            <a:off x="6965562" y="2315148"/>
            <a:ext cx="1455450" cy="2048410"/>
          </a:xfrm>
          <a:prstGeom prst="rect">
            <a:avLst/>
          </a:prstGeom>
        </p:spPr>
      </p:pic>
      <p:pic>
        <p:nvPicPr>
          <p:cNvPr id="14" name="Picture 13">
            <a:extLst>
              <a:ext uri="{FF2B5EF4-FFF2-40B4-BE49-F238E27FC236}">
                <a16:creationId xmlns:a16="http://schemas.microsoft.com/office/drawing/2014/main" id="{618C4477-9C3B-2730-0B23-9E2998BAA3E2}"/>
              </a:ext>
            </a:extLst>
          </p:cNvPr>
          <p:cNvPicPr>
            <a:picLocks noChangeAspect="1"/>
          </p:cNvPicPr>
          <p:nvPr/>
        </p:nvPicPr>
        <p:blipFill>
          <a:blip r:embed="rId9"/>
          <a:stretch>
            <a:fillRect/>
          </a:stretch>
        </p:blipFill>
        <p:spPr>
          <a:xfrm>
            <a:off x="9676994" y="2399050"/>
            <a:ext cx="1646854" cy="1916051"/>
          </a:xfrm>
          <a:prstGeom prst="rect">
            <a:avLst/>
          </a:prstGeom>
        </p:spPr>
      </p:pic>
      <p:pic>
        <p:nvPicPr>
          <p:cNvPr id="16" name="Picture 15">
            <a:extLst>
              <a:ext uri="{FF2B5EF4-FFF2-40B4-BE49-F238E27FC236}">
                <a16:creationId xmlns:a16="http://schemas.microsoft.com/office/drawing/2014/main" id="{4EDC966D-92B0-9936-AB80-879D8D460F24}"/>
              </a:ext>
            </a:extLst>
          </p:cNvPr>
          <p:cNvPicPr>
            <a:picLocks noChangeAspect="1"/>
          </p:cNvPicPr>
          <p:nvPr/>
        </p:nvPicPr>
        <p:blipFill>
          <a:blip r:embed="rId10"/>
          <a:stretch>
            <a:fillRect/>
          </a:stretch>
        </p:blipFill>
        <p:spPr>
          <a:xfrm>
            <a:off x="12285009" y="4653997"/>
            <a:ext cx="1477823" cy="1920420"/>
          </a:xfrm>
          <a:prstGeom prst="rect">
            <a:avLst/>
          </a:prstGeom>
        </p:spPr>
      </p:pic>
      <p:pic>
        <p:nvPicPr>
          <p:cNvPr id="17" name="Picture 16">
            <a:extLst>
              <a:ext uri="{FF2B5EF4-FFF2-40B4-BE49-F238E27FC236}">
                <a16:creationId xmlns:a16="http://schemas.microsoft.com/office/drawing/2014/main" id="{BCCA3731-AE4A-DD4F-E70B-7533A1A2EE54}"/>
              </a:ext>
            </a:extLst>
          </p:cNvPr>
          <p:cNvPicPr>
            <a:picLocks noChangeAspect="1"/>
          </p:cNvPicPr>
          <p:nvPr/>
        </p:nvPicPr>
        <p:blipFill>
          <a:blip r:embed="rId11"/>
          <a:stretch>
            <a:fillRect/>
          </a:stretch>
        </p:blipFill>
        <p:spPr>
          <a:xfrm>
            <a:off x="6965562" y="4529342"/>
            <a:ext cx="1852707" cy="1928500"/>
          </a:xfrm>
          <a:prstGeom prst="rect">
            <a:avLst/>
          </a:prstGeom>
        </p:spPr>
      </p:pic>
      <p:pic>
        <p:nvPicPr>
          <p:cNvPr id="18" name="Picture 17">
            <a:extLst>
              <a:ext uri="{FF2B5EF4-FFF2-40B4-BE49-F238E27FC236}">
                <a16:creationId xmlns:a16="http://schemas.microsoft.com/office/drawing/2014/main" id="{CF4874C5-7963-8FC6-D511-54E91453BB20}"/>
              </a:ext>
            </a:extLst>
          </p:cNvPr>
          <p:cNvPicPr>
            <a:picLocks noChangeAspect="1"/>
          </p:cNvPicPr>
          <p:nvPr/>
        </p:nvPicPr>
        <p:blipFill>
          <a:blip r:embed="rId12"/>
          <a:stretch>
            <a:fillRect/>
          </a:stretch>
        </p:blipFill>
        <p:spPr>
          <a:xfrm>
            <a:off x="14228673" y="2442677"/>
            <a:ext cx="2087912" cy="1918381"/>
          </a:xfrm>
          <a:prstGeom prst="rect">
            <a:avLst/>
          </a:prstGeom>
        </p:spPr>
      </p:pic>
      <p:pic>
        <p:nvPicPr>
          <p:cNvPr id="19" name="Picture 18">
            <a:extLst>
              <a:ext uri="{FF2B5EF4-FFF2-40B4-BE49-F238E27FC236}">
                <a16:creationId xmlns:a16="http://schemas.microsoft.com/office/drawing/2014/main" id="{46B88269-ED92-16E9-71CE-4EB69B78261C}"/>
              </a:ext>
            </a:extLst>
          </p:cNvPr>
          <p:cNvPicPr>
            <a:picLocks noChangeAspect="1"/>
          </p:cNvPicPr>
          <p:nvPr/>
        </p:nvPicPr>
        <p:blipFill>
          <a:blip r:embed="rId13"/>
          <a:stretch>
            <a:fillRect/>
          </a:stretch>
        </p:blipFill>
        <p:spPr>
          <a:xfrm>
            <a:off x="12170062" y="2484265"/>
            <a:ext cx="1592770" cy="1928501"/>
          </a:xfrm>
          <a:prstGeom prst="rect">
            <a:avLst/>
          </a:prstGeom>
        </p:spPr>
      </p:pic>
      <p:pic>
        <p:nvPicPr>
          <p:cNvPr id="20" name="Picture 19" descr="The Sea Saw: Amazon.co.uk: Percival, Tom: 9781471172434: Books">
            <a:extLst>
              <a:ext uri="{FF2B5EF4-FFF2-40B4-BE49-F238E27FC236}">
                <a16:creationId xmlns:a16="http://schemas.microsoft.com/office/drawing/2014/main" id="{1C66C32B-D0A0-2F4F-4F70-BD9458DB88DB}"/>
              </a:ext>
            </a:extLst>
          </p:cNvPr>
          <p:cNvPicPr>
            <a:picLocks noChangeAspect="1"/>
          </p:cNvPicPr>
          <p:nvPr/>
        </p:nvPicPr>
        <p:blipFill>
          <a:blip r:embed="rId14"/>
          <a:stretch>
            <a:fillRect/>
          </a:stretch>
        </p:blipFill>
        <p:spPr>
          <a:xfrm>
            <a:off x="14138247" y="4689015"/>
            <a:ext cx="2448531" cy="2149997"/>
          </a:xfrm>
          <a:prstGeom prst="rect">
            <a:avLst/>
          </a:prstGeom>
        </p:spPr>
      </p:pic>
      <p:pic>
        <p:nvPicPr>
          <p:cNvPr id="21" name="Picture 20" descr="Yeti and the Bird: A beautifully illustrated story about friendship:  Amazon.co.uk: Shireen, Nadia: 9781780080147: Books">
            <a:extLst>
              <a:ext uri="{FF2B5EF4-FFF2-40B4-BE49-F238E27FC236}">
                <a16:creationId xmlns:a16="http://schemas.microsoft.com/office/drawing/2014/main" id="{25DA0E6B-0493-5BDB-3C66-9CB995C366FE}"/>
              </a:ext>
            </a:extLst>
          </p:cNvPr>
          <p:cNvPicPr>
            <a:picLocks noChangeAspect="1"/>
          </p:cNvPicPr>
          <p:nvPr/>
        </p:nvPicPr>
        <p:blipFill>
          <a:blip r:embed="rId15"/>
          <a:stretch>
            <a:fillRect/>
          </a:stretch>
        </p:blipFill>
        <p:spPr>
          <a:xfrm>
            <a:off x="2329200" y="4499121"/>
            <a:ext cx="1682474" cy="1898955"/>
          </a:xfrm>
          <a:prstGeom prst="rect">
            <a:avLst/>
          </a:prstGeom>
        </p:spPr>
      </p:pic>
      <p:pic>
        <p:nvPicPr>
          <p:cNvPr id="22" name="Picture 21" descr="The Odd Egg – Elimu Box">
            <a:extLst>
              <a:ext uri="{FF2B5EF4-FFF2-40B4-BE49-F238E27FC236}">
                <a16:creationId xmlns:a16="http://schemas.microsoft.com/office/drawing/2014/main" id="{9E01B8C1-C076-B2FA-AB01-CA329ADBA00A}"/>
              </a:ext>
            </a:extLst>
          </p:cNvPr>
          <p:cNvPicPr>
            <a:picLocks noChangeAspect="1"/>
          </p:cNvPicPr>
          <p:nvPr/>
        </p:nvPicPr>
        <p:blipFill>
          <a:blip r:embed="rId16"/>
          <a:stretch>
            <a:fillRect/>
          </a:stretch>
        </p:blipFill>
        <p:spPr>
          <a:xfrm>
            <a:off x="4076751" y="4499058"/>
            <a:ext cx="2678453" cy="1747837"/>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CFCFC"/>
        </a:solidFill>
        <a:effectLst/>
      </p:bgPr>
    </p:bg>
    <p:spTree>
      <p:nvGrpSpPr>
        <p:cNvPr id="1" name=""/>
        <p:cNvGrpSpPr/>
        <p:nvPr/>
      </p:nvGrpSpPr>
      <p:grpSpPr>
        <a:xfrm>
          <a:off x="0" y="0"/>
          <a:ext cx="0" cy="0"/>
          <a:chOff x="0" y="0"/>
          <a:chExt cx="0" cy="0"/>
        </a:xfrm>
      </p:grpSpPr>
      <p:sp>
        <p:nvSpPr>
          <p:cNvPr id="2" name="Freeform 2"/>
          <p:cNvSpPr/>
          <p:nvPr/>
        </p:nvSpPr>
        <p:spPr>
          <a:xfrm>
            <a:off x="-66834" y="0"/>
            <a:ext cx="2680936" cy="11006567"/>
          </a:xfrm>
          <a:custGeom>
            <a:avLst/>
            <a:gdLst/>
            <a:ahLst/>
            <a:cxnLst/>
            <a:rect l="l" t="t" r="r" b="b"/>
            <a:pathLst>
              <a:path w="2680936" h="11006567">
                <a:moveTo>
                  <a:pt x="0" y="0"/>
                </a:moveTo>
                <a:lnTo>
                  <a:pt x="2680936" y="0"/>
                </a:lnTo>
                <a:lnTo>
                  <a:pt x="2680936" y="11006567"/>
                </a:lnTo>
                <a:lnTo>
                  <a:pt x="0" y="11006567"/>
                </a:lnTo>
                <a:lnTo>
                  <a:pt x="0" y="0"/>
                </a:lnTo>
                <a:close/>
              </a:path>
            </a:pathLst>
          </a:custGeom>
          <a:blipFill>
            <a:blip r:embed="rId3"/>
            <a:stretch>
              <a:fillRect l="-248762" r="-248762"/>
            </a:stretch>
          </a:blipFill>
        </p:spPr>
        <p:txBody>
          <a:bodyPr/>
          <a:lstStyle/>
          <a:p>
            <a:endParaRPr lang="en-GB"/>
          </a:p>
        </p:txBody>
      </p:sp>
      <p:sp>
        <p:nvSpPr>
          <p:cNvPr id="3" name="Freeform 3"/>
          <p:cNvSpPr/>
          <p:nvPr/>
        </p:nvSpPr>
        <p:spPr>
          <a:xfrm>
            <a:off x="17149474" y="9258300"/>
            <a:ext cx="714073" cy="717073"/>
          </a:xfrm>
          <a:custGeom>
            <a:avLst/>
            <a:gdLst/>
            <a:ahLst/>
            <a:cxnLst/>
            <a:rect l="l" t="t" r="r" b="b"/>
            <a:pathLst>
              <a:path w="714073" h="717073">
                <a:moveTo>
                  <a:pt x="0" y="0"/>
                </a:moveTo>
                <a:lnTo>
                  <a:pt x="714073" y="0"/>
                </a:lnTo>
                <a:lnTo>
                  <a:pt x="714073" y="717073"/>
                </a:lnTo>
                <a:lnTo>
                  <a:pt x="0" y="717073"/>
                </a:lnTo>
                <a:lnTo>
                  <a:pt x="0" y="0"/>
                </a:lnTo>
                <a:close/>
              </a:path>
            </a:pathLst>
          </a:custGeom>
          <a:blipFill>
            <a:blip r:embed="rId4"/>
            <a:stretch>
              <a:fillRect/>
            </a:stretch>
          </a:blipFill>
        </p:spPr>
        <p:txBody>
          <a:bodyPr/>
          <a:lstStyle/>
          <a:p>
            <a:endParaRPr lang="en-GB"/>
          </a:p>
        </p:txBody>
      </p:sp>
      <p:sp>
        <p:nvSpPr>
          <p:cNvPr id="4" name="TextBox 3">
            <a:extLst>
              <a:ext uri="{FF2B5EF4-FFF2-40B4-BE49-F238E27FC236}">
                <a16:creationId xmlns:a16="http://schemas.microsoft.com/office/drawing/2014/main" id="{F098FF95-666C-0E35-2068-9A47A0E36E98}"/>
              </a:ext>
            </a:extLst>
          </p:cNvPr>
          <p:cNvSpPr txBox="1"/>
          <p:nvPr/>
        </p:nvSpPr>
        <p:spPr>
          <a:xfrm>
            <a:off x="2614102" y="311627"/>
            <a:ext cx="15673898" cy="1446550"/>
          </a:xfrm>
          <a:prstGeom prst="rect">
            <a:avLst/>
          </a:prstGeom>
          <a:noFill/>
        </p:spPr>
        <p:txBody>
          <a:bodyPr wrap="square" rtlCol="0">
            <a:spAutoFit/>
          </a:bodyPr>
          <a:lstStyle/>
          <a:p>
            <a:pPr algn="ctr"/>
            <a:r>
              <a:rPr lang="en-GB" sz="8800" dirty="0">
                <a:solidFill>
                  <a:srgbClr val="0070C0"/>
                </a:solidFill>
                <a:latin typeface="Georgia" panose="02040502050405020303" pitchFamily="18" charset="0"/>
              </a:rPr>
              <a:t>Curriculum – Phonics </a:t>
            </a:r>
          </a:p>
        </p:txBody>
      </p:sp>
      <p:sp>
        <p:nvSpPr>
          <p:cNvPr id="5" name="TextBox 4">
            <a:extLst>
              <a:ext uri="{FF2B5EF4-FFF2-40B4-BE49-F238E27FC236}">
                <a16:creationId xmlns:a16="http://schemas.microsoft.com/office/drawing/2014/main" id="{38E16CB9-0DC3-5A1A-FC75-E28423406E51}"/>
              </a:ext>
            </a:extLst>
          </p:cNvPr>
          <p:cNvSpPr txBox="1"/>
          <p:nvPr/>
        </p:nvSpPr>
        <p:spPr>
          <a:xfrm>
            <a:off x="4343400" y="2628900"/>
            <a:ext cx="10668000" cy="5509200"/>
          </a:xfrm>
          <a:prstGeom prst="rect">
            <a:avLst/>
          </a:prstGeom>
          <a:noFill/>
        </p:spPr>
        <p:txBody>
          <a:bodyPr wrap="square" rtlCol="0">
            <a:spAutoFit/>
          </a:bodyPr>
          <a:lstStyle/>
          <a:p>
            <a:pPr marL="457200" indent="-457200">
              <a:buFont typeface="Arial" panose="020B0604020202020204" pitchFamily="34" charset="0"/>
              <a:buChar char="•"/>
            </a:pPr>
            <a:r>
              <a:rPr lang="en-GB" sz="3200" dirty="0">
                <a:solidFill>
                  <a:srgbClr val="0070C0"/>
                </a:solidFill>
                <a:latin typeface="Georgia" panose="02040502050405020303" pitchFamily="18" charset="0"/>
              </a:rPr>
              <a:t>In Year One, the children will take part in a Statutory Phonics Check. </a:t>
            </a:r>
          </a:p>
          <a:p>
            <a:pPr marL="457200" indent="-457200">
              <a:buFont typeface="Arial" panose="020B0604020202020204" pitchFamily="34" charset="0"/>
              <a:buChar char="•"/>
            </a:pPr>
            <a:r>
              <a:rPr lang="en-GB" sz="3200" dirty="0">
                <a:solidFill>
                  <a:srgbClr val="0070C0"/>
                </a:solidFill>
                <a:latin typeface="Georgia" panose="02040502050405020303" pitchFamily="18" charset="0"/>
              </a:rPr>
              <a:t>It will happen in mid-June.</a:t>
            </a:r>
          </a:p>
          <a:p>
            <a:pPr marL="457200" indent="-457200">
              <a:buFont typeface="Arial" panose="020B0604020202020204" pitchFamily="34" charset="0"/>
              <a:buChar char="•"/>
            </a:pPr>
            <a:r>
              <a:rPr lang="en-GB" sz="3200" dirty="0">
                <a:solidFill>
                  <a:srgbClr val="0070C0"/>
                </a:solidFill>
                <a:latin typeface="Georgia" panose="02040502050405020303" pitchFamily="18" charset="0"/>
              </a:rPr>
              <a:t>There will be a phonics meeting later in the year to help provide guidance and tips you can use at home to help your child learn to read. </a:t>
            </a:r>
          </a:p>
          <a:p>
            <a:pPr marL="457200" indent="-457200">
              <a:buFont typeface="Arial" panose="020B0604020202020204" pitchFamily="34" charset="0"/>
              <a:buChar char="•"/>
            </a:pPr>
            <a:r>
              <a:rPr lang="en-GB" sz="3200" dirty="0">
                <a:solidFill>
                  <a:srgbClr val="0070C0"/>
                </a:solidFill>
                <a:latin typeface="Georgia" panose="02040502050405020303" pitchFamily="18" charset="0"/>
              </a:rPr>
              <a:t>The reading books we send home are essential to support, maintain and improve your child's reading level.</a:t>
            </a:r>
          </a:p>
          <a:p>
            <a:pPr marL="457200" indent="-457200">
              <a:buFont typeface="Arial" panose="020B0604020202020204" pitchFamily="34" charset="0"/>
              <a:buChar char="•"/>
            </a:pPr>
            <a:r>
              <a:rPr lang="en-GB" sz="3200" dirty="0">
                <a:solidFill>
                  <a:srgbClr val="0070C0"/>
                </a:solidFill>
                <a:latin typeface="Georgia" panose="02040502050405020303" pitchFamily="18" charset="0"/>
              </a:rPr>
              <a:t>There will be a phonics evening about the test nearer the time.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CFCFC"/>
        </a:solidFill>
        <a:effectLst/>
      </p:bgPr>
    </p:bg>
    <p:spTree>
      <p:nvGrpSpPr>
        <p:cNvPr id="1" name=""/>
        <p:cNvGrpSpPr/>
        <p:nvPr/>
      </p:nvGrpSpPr>
      <p:grpSpPr>
        <a:xfrm>
          <a:off x="0" y="0"/>
          <a:ext cx="0" cy="0"/>
          <a:chOff x="0" y="0"/>
          <a:chExt cx="0" cy="0"/>
        </a:xfrm>
      </p:grpSpPr>
      <p:sp>
        <p:nvSpPr>
          <p:cNvPr id="2" name="Freeform 2"/>
          <p:cNvSpPr/>
          <p:nvPr/>
        </p:nvSpPr>
        <p:spPr>
          <a:xfrm>
            <a:off x="-66834" y="0"/>
            <a:ext cx="18354834" cy="2588898"/>
          </a:xfrm>
          <a:custGeom>
            <a:avLst/>
            <a:gdLst/>
            <a:ahLst/>
            <a:cxnLst/>
            <a:rect l="l" t="t" r="r" b="b"/>
            <a:pathLst>
              <a:path w="18354834" h="2588898">
                <a:moveTo>
                  <a:pt x="0" y="0"/>
                </a:moveTo>
                <a:lnTo>
                  <a:pt x="18354834" y="0"/>
                </a:lnTo>
                <a:lnTo>
                  <a:pt x="18354834" y="2588898"/>
                </a:lnTo>
                <a:lnTo>
                  <a:pt x="0" y="2588898"/>
                </a:lnTo>
                <a:lnTo>
                  <a:pt x="0" y="0"/>
                </a:lnTo>
                <a:close/>
              </a:path>
            </a:pathLst>
          </a:custGeom>
          <a:blipFill>
            <a:blip r:embed="rId2"/>
            <a:stretch>
              <a:fillRect t="-193564" b="-193564"/>
            </a:stretch>
          </a:blipFill>
        </p:spPr>
        <p:txBody>
          <a:bodyPr/>
          <a:lstStyle/>
          <a:p>
            <a:endParaRPr lang="en-GB"/>
          </a:p>
        </p:txBody>
      </p:sp>
      <p:sp>
        <p:nvSpPr>
          <p:cNvPr id="3" name="Freeform 3"/>
          <p:cNvSpPr/>
          <p:nvPr/>
        </p:nvSpPr>
        <p:spPr>
          <a:xfrm>
            <a:off x="17149474" y="9258300"/>
            <a:ext cx="714073" cy="717073"/>
          </a:xfrm>
          <a:custGeom>
            <a:avLst/>
            <a:gdLst/>
            <a:ahLst/>
            <a:cxnLst/>
            <a:rect l="l" t="t" r="r" b="b"/>
            <a:pathLst>
              <a:path w="714073" h="717073">
                <a:moveTo>
                  <a:pt x="0" y="0"/>
                </a:moveTo>
                <a:lnTo>
                  <a:pt x="714073" y="0"/>
                </a:lnTo>
                <a:lnTo>
                  <a:pt x="714073" y="717073"/>
                </a:lnTo>
                <a:lnTo>
                  <a:pt x="0" y="717073"/>
                </a:lnTo>
                <a:lnTo>
                  <a:pt x="0" y="0"/>
                </a:lnTo>
                <a:close/>
              </a:path>
            </a:pathLst>
          </a:custGeom>
          <a:blipFill>
            <a:blip r:embed="rId3"/>
            <a:stretch>
              <a:fillRect/>
            </a:stretch>
          </a:blipFill>
        </p:spPr>
        <p:txBody>
          <a:bodyPr/>
          <a:lstStyle/>
          <a:p>
            <a:endParaRPr lang="en-GB"/>
          </a:p>
        </p:txBody>
      </p:sp>
      <p:pic>
        <p:nvPicPr>
          <p:cNvPr id="4" name="Picture 3">
            <a:extLst>
              <a:ext uri="{FF2B5EF4-FFF2-40B4-BE49-F238E27FC236}">
                <a16:creationId xmlns:a16="http://schemas.microsoft.com/office/drawing/2014/main" id="{5DCE586E-8550-D172-8B07-568651170807}"/>
              </a:ext>
            </a:extLst>
          </p:cNvPr>
          <p:cNvPicPr>
            <a:picLocks noChangeAspect="1"/>
          </p:cNvPicPr>
          <p:nvPr/>
        </p:nvPicPr>
        <p:blipFill>
          <a:blip r:embed="rId4"/>
          <a:stretch>
            <a:fillRect/>
          </a:stretch>
        </p:blipFill>
        <p:spPr>
          <a:xfrm>
            <a:off x="1606347" y="1099663"/>
            <a:ext cx="7010399" cy="9181255"/>
          </a:xfrm>
          <a:prstGeom prst="rect">
            <a:avLst/>
          </a:prstGeom>
        </p:spPr>
      </p:pic>
      <p:pic>
        <p:nvPicPr>
          <p:cNvPr id="5" name="Picture 4">
            <a:extLst>
              <a:ext uri="{FF2B5EF4-FFF2-40B4-BE49-F238E27FC236}">
                <a16:creationId xmlns:a16="http://schemas.microsoft.com/office/drawing/2014/main" id="{0F56487B-8A2C-7AAB-9292-9664C29771F1}"/>
              </a:ext>
            </a:extLst>
          </p:cNvPr>
          <p:cNvPicPr>
            <a:picLocks noChangeAspect="1"/>
          </p:cNvPicPr>
          <p:nvPr/>
        </p:nvPicPr>
        <p:blipFill>
          <a:blip r:embed="rId5"/>
          <a:stretch>
            <a:fillRect/>
          </a:stretch>
        </p:blipFill>
        <p:spPr>
          <a:xfrm>
            <a:off x="9887106" y="1093581"/>
            <a:ext cx="6794547" cy="9187337"/>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CFCFC"/>
        </a:solidFill>
        <a:effectLst/>
      </p:bgPr>
    </p:bg>
    <p:spTree>
      <p:nvGrpSpPr>
        <p:cNvPr id="1" name=""/>
        <p:cNvGrpSpPr/>
        <p:nvPr/>
      </p:nvGrpSpPr>
      <p:grpSpPr>
        <a:xfrm>
          <a:off x="0" y="0"/>
          <a:ext cx="0" cy="0"/>
          <a:chOff x="0" y="0"/>
          <a:chExt cx="0" cy="0"/>
        </a:xfrm>
      </p:grpSpPr>
      <p:sp>
        <p:nvSpPr>
          <p:cNvPr id="2" name="Freeform 2"/>
          <p:cNvSpPr/>
          <p:nvPr/>
        </p:nvSpPr>
        <p:spPr>
          <a:xfrm>
            <a:off x="0" y="7698102"/>
            <a:ext cx="18354834" cy="2588898"/>
          </a:xfrm>
          <a:custGeom>
            <a:avLst/>
            <a:gdLst/>
            <a:ahLst/>
            <a:cxnLst/>
            <a:rect l="l" t="t" r="r" b="b"/>
            <a:pathLst>
              <a:path w="18354834" h="2588898">
                <a:moveTo>
                  <a:pt x="0" y="0"/>
                </a:moveTo>
                <a:lnTo>
                  <a:pt x="18354834" y="0"/>
                </a:lnTo>
                <a:lnTo>
                  <a:pt x="18354834" y="2588898"/>
                </a:lnTo>
                <a:lnTo>
                  <a:pt x="0" y="2588898"/>
                </a:lnTo>
                <a:lnTo>
                  <a:pt x="0" y="0"/>
                </a:lnTo>
                <a:close/>
              </a:path>
            </a:pathLst>
          </a:custGeom>
          <a:blipFill>
            <a:blip r:embed="rId2"/>
            <a:stretch>
              <a:fillRect t="-193564" b="-193564"/>
            </a:stretch>
          </a:blipFill>
        </p:spPr>
        <p:txBody>
          <a:bodyPr/>
          <a:lstStyle/>
          <a:p>
            <a:endParaRPr lang="en-GB"/>
          </a:p>
        </p:txBody>
      </p:sp>
      <p:sp>
        <p:nvSpPr>
          <p:cNvPr id="3" name="Freeform 3"/>
          <p:cNvSpPr/>
          <p:nvPr/>
        </p:nvSpPr>
        <p:spPr>
          <a:xfrm>
            <a:off x="17149474" y="9258300"/>
            <a:ext cx="714073" cy="717073"/>
          </a:xfrm>
          <a:custGeom>
            <a:avLst/>
            <a:gdLst/>
            <a:ahLst/>
            <a:cxnLst/>
            <a:rect l="l" t="t" r="r" b="b"/>
            <a:pathLst>
              <a:path w="714073" h="717073">
                <a:moveTo>
                  <a:pt x="0" y="0"/>
                </a:moveTo>
                <a:lnTo>
                  <a:pt x="714073" y="0"/>
                </a:lnTo>
                <a:lnTo>
                  <a:pt x="714073" y="717073"/>
                </a:lnTo>
                <a:lnTo>
                  <a:pt x="0" y="717073"/>
                </a:lnTo>
                <a:lnTo>
                  <a:pt x="0" y="0"/>
                </a:lnTo>
                <a:close/>
              </a:path>
            </a:pathLst>
          </a:custGeom>
          <a:blipFill>
            <a:blip r:embed="rId3"/>
            <a:stretch>
              <a:fillRect/>
            </a:stretch>
          </a:blipFill>
        </p:spPr>
        <p:txBody>
          <a:bodyPr/>
          <a:lstStyle/>
          <a:p>
            <a:endParaRPr lang="en-GB"/>
          </a:p>
        </p:txBody>
      </p:sp>
      <p:pic>
        <p:nvPicPr>
          <p:cNvPr id="4" name="Picture 3">
            <a:extLst>
              <a:ext uri="{FF2B5EF4-FFF2-40B4-BE49-F238E27FC236}">
                <a16:creationId xmlns:a16="http://schemas.microsoft.com/office/drawing/2014/main" id="{0C1E30E1-8CF0-718A-15DC-1C81A491B116}"/>
              </a:ext>
            </a:extLst>
          </p:cNvPr>
          <p:cNvPicPr>
            <a:picLocks noChangeAspect="1"/>
          </p:cNvPicPr>
          <p:nvPr/>
        </p:nvPicPr>
        <p:blipFill>
          <a:blip r:embed="rId4"/>
          <a:stretch>
            <a:fillRect/>
          </a:stretch>
        </p:blipFill>
        <p:spPr>
          <a:xfrm>
            <a:off x="4800211" y="800100"/>
            <a:ext cx="8687578" cy="6163227"/>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11074" b="-11074"/>
            </a:stretch>
          </a:blipFill>
        </p:spPr>
        <p:txBody>
          <a:bodyPr/>
          <a:lstStyle/>
          <a:p>
            <a:endParaRPr lang="en-GB"/>
          </a:p>
        </p:txBody>
      </p:sp>
      <p:grpSp>
        <p:nvGrpSpPr>
          <p:cNvPr id="3" name="Group 3"/>
          <p:cNvGrpSpPr/>
          <p:nvPr/>
        </p:nvGrpSpPr>
        <p:grpSpPr>
          <a:xfrm>
            <a:off x="3773131" y="1409700"/>
            <a:ext cx="13150901" cy="3762375"/>
            <a:chOff x="0" y="-559847"/>
            <a:chExt cx="4448577" cy="1272704"/>
          </a:xfrm>
        </p:grpSpPr>
        <p:sp>
          <p:nvSpPr>
            <p:cNvPr id="4" name="Freeform 4"/>
            <p:cNvSpPr/>
            <p:nvPr/>
          </p:nvSpPr>
          <p:spPr>
            <a:xfrm>
              <a:off x="0" y="-559847"/>
              <a:ext cx="4448577" cy="1272704"/>
            </a:xfrm>
            <a:custGeom>
              <a:avLst/>
              <a:gdLst/>
              <a:ahLst/>
              <a:cxnLst/>
              <a:rect l="l" t="t" r="r" b="b"/>
              <a:pathLst>
                <a:path w="4448577" h="712857">
                  <a:moveTo>
                    <a:pt x="0" y="0"/>
                  </a:moveTo>
                  <a:lnTo>
                    <a:pt x="4448577" y="0"/>
                  </a:lnTo>
                  <a:lnTo>
                    <a:pt x="4448577" y="712857"/>
                  </a:lnTo>
                  <a:lnTo>
                    <a:pt x="0" y="712857"/>
                  </a:lnTo>
                  <a:close/>
                </a:path>
              </a:pathLst>
            </a:custGeom>
            <a:solidFill>
              <a:srgbClr val="FEFEFD"/>
            </a:solidFill>
          </p:spPr>
          <p:txBody>
            <a:bodyPr anchor="ctr"/>
            <a:lstStyle/>
            <a:p>
              <a:pPr marL="180000"/>
              <a:r>
                <a:rPr lang="en-GB" sz="4400" dirty="0">
                  <a:solidFill>
                    <a:srgbClr val="0070C0"/>
                  </a:solidFill>
                  <a:latin typeface="Georgia" panose="02040502050405020303" pitchFamily="18" charset="0"/>
                </a:rPr>
                <a:t>Reading Books will be changed 2 times a week on Monday and Thursday if they have completed the book. If your child needs a new book in between please write in your child’s reading record. </a:t>
              </a:r>
            </a:p>
          </p:txBody>
        </p:sp>
      </p:grpSp>
      <p:grpSp>
        <p:nvGrpSpPr>
          <p:cNvPr id="5" name="Group 5"/>
          <p:cNvGrpSpPr>
            <a:grpSpLocks noChangeAspect="1"/>
          </p:cNvGrpSpPr>
          <p:nvPr/>
        </p:nvGrpSpPr>
        <p:grpSpPr>
          <a:xfrm>
            <a:off x="1411592" y="3099220"/>
            <a:ext cx="2038366" cy="2038358"/>
            <a:chOff x="0" y="0"/>
            <a:chExt cx="6350000" cy="6349975"/>
          </a:xfrm>
        </p:grpSpPr>
        <p:sp>
          <p:nvSpPr>
            <p:cNvPr id="6" name="Freeform 6"/>
            <p:cNvSpPr/>
            <p:nvPr/>
          </p:nvSpPr>
          <p:spPr>
            <a:xfrm>
              <a:off x="0" y="0"/>
              <a:ext cx="6350000" cy="6349974"/>
            </a:xfrm>
            <a:custGeom>
              <a:avLst/>
              <a:gdLst/>
              <a:ahLst/>
              <a:cxnLst/>
              <a:rect l="l" t="t" r="r" b="b"/>
              <a:pathLst>
                <a:path w="6350000" h="6349974">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solidFill>
              <a:srgbClr val="EA76A5"/>
            </a:solidFill>
            <a:ln w="12700">
              <a:solidFill>
                <a:srgbClr val="000000"/>
              </a:solidFill>
            </a:ln>
          </p:spPr>
          <p:txBody>
            <a:bodyPr/>
            <a:lstStyle/>
            <a:p>
              <a:endParaRPr lang="en-GB"/>
            </a:p>
          </p:txBody>
        </p:sp>
      </p:grpSp>
      <p:grpSp>
        <p:nvGrpSpPr>
          <p:cNvPr id="7" name="Group 7"/>
          <p:cNvGrpSpPr/>
          <p:nvPr/>
        </p:nvGrpSpPr>
        <p:grpSpPr>
          <a:xfrm>
            <a:off x="1411592" y="5741248"/>
            <a:ext cx="15512441" cy="2107352"/>
            <a:chOff x="0" y="0"/>
            <a:chExt cx="5247419" cy="712857"/>
          </a:xfrm>
        </p:grpSpPr>
        <p:sp>
          <p:nvSpPr>
            <p:cNvPr id="8" name="Freeform 8"/>
            <p:cNvSpPr/>
            <p:nvPr/>
          </p:nvSpPr>
          <p:spPr>
            <a:xfrm>
              <a:off x="0" y="0"/>
              <a:ext cx="5247419" cy="712857"/>
            </a:xfrm>
            <a:custGeom>
              <a:avLst/>
              <a:gdLst/>
              <a:ahLst/>
              <a:cxnLst/>
              <a:rect l="l" t="t" r="r" b="b"/>
              <a:pathLst>
                <a:path w="4448577" h="712857">
                  <a:moveTo>
                    <a:pt x="0" y="0"/>
                  </a:moveTo>
                  <a:lnTo>
                    <a:pt x="4448577" y="0"/>
                  </a:lnTo>
                  <a:lnTo>
                    <a:pt x="4448577" y="712857"/>
                  </a:lnTo>
                  <a:lnTo>
                    <a:pt x="0" y="712857"/>
                  </a:lnTo>
                  <a:close/>
                </a:path>
              </a:pathLst>
            </a:custGeom>
            <a:solidFill>
              <a:srgbClr val="FEFEFD"/>
            </a:solidFill>
          </p:spPr>
          <p:txBody>
            <a:bodyPr anchor="ctr"/>
            <a:lstStyle/>
            <a:p>
              <a:pPr algn="r"/>
              <a:r>
                <a:rPr lang="en-GB" sz="4800" dirty="0">
                  <a:solidFill>
                    <a:srgbClr val="0070C0"/>
                  </a:solidFill>
                  <a:latin typeface="Georgia" panose="02040502050405020303" pitchFamily="18" charset="0"/>
                </a:rPr>
                <a:t>We suggest that (other than when reading), the reading book and record ‘lives’ in the children’s  bags</a:t>
              </a:r>
              <a:r>
                <a:rPr lang="en-GB" sz="4800" dirty="0">
                  <a:latin typeface="Georgia" panose="02040502050405020303" pitchFamily="18" charset="0"/>
                </a:rPr>
                <a:t>. </a:t>
              </a:r>
            </a:p>
          </p:txBody>
        </p:sp>
      </p:grpSp>
      <p:grpSp>
        <p:nvGrpSpPr>
          <p:cNvPr id="9" name="Group 9"/>
          <p:cNvGrpSpPr>
            <a:grpSpLocks noChangeAspect="1"/>
          </p:cNvGrpSpPr>
          <p:nvPr/>
        </p:nvGrpSpPr>
        <p:grpSpPr>
          <a:xfrm>
            <a:off x="14173200" y="8236798"/>
            <a:ext cx="2038366" cy="2038358"/>
            <a:chOff x="0" y="0"/>
            <a:chExt cx="6350000" cy="6349975"/>
          </a:xfrm>
        </p:grpSpPr>
        <p:sp>
          <p:nvSpPr>
            <p:cNvPr id="10" name="Freeform 10"/>
            <p:cNvSpPr/>
            <p:nvPr/>
          </p:nvSpPr>
          <p:spPr>
            <a:xfrm>
              <a:off x="0" y="0"/>
              <a:ext cx="6350000" cy="6349974"/>
            </a:xfrm>
            <a:custGeom>
              <a:avLst/>
              <a:gdLst/>
              <a:ahLst/>
              <a:cxnLst/>
              <a:rect l="l" t="t" r="r" b="b"/>
              <a:pathLst>
                <a:path w="6350000" h="6349974">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solidFill>
              <a:srgbClr val="EA76A5"/>
            </a:solidFill>
            <a:ln w="12700">
              <a:solidFill>
                <a:srgbClr val="000000"/>
              </a:solidFill>
            </a:ln>
          </p:spPr>
          <p:txBody>
            <a:bodyPr/>
            <a:lstStyle/>
            <a:p>
              <a:endParaRPr lang="en-GB"/>
            </a:p>
          </p:txBody>
        </p:sp>
      </p:grpSp>
      <p:sp>
        <p:nvSpPr>
          <p:cNvPr id="11" name="Freeform 11"/>
          <p:cNvSpPr/>
          <p:nvPr/>
        </p:nvSpPr>
        <p:spPr>
          <a:xfrm>
            <a:off x="17149474" y="9258300"/>
            <a:ext cx="714073" cy="717073"/>
          </a:xfrm>
          <a:custGeom>
            <a:avLst/>
            <a:gdLst/>
            <a:ahLst/>
            <a:cxnLst/>
            <a:rect l="l" t="t" r="r" b="b"/>
            <a:pathLst>
              <a:path w="714073" h="717073">
                <a:moveTo>
                  <a:pt x="0" y="0"/>
                </a:moveTo>
                <a:lnTo>
                  <a:pt x="714073" y="0"/>
                </a:lnTo>
                <a:lnTo>
                  <a:pt x="714073" y="717073"/>
                </a:lnTo>
                <a:lnTo>
                  <a:pt x="0" y="717073"/>
                </a:lnTo>
                <a:lnTo>
                  <a:pt x="0" y="0"/>
                </a:lnTo>
                <a:close/>
              </a:path>
            </a:pathLst>
          </a:custGeom>
          <a:blipFill>
            <a:blip r:embed="rId3"/>
            <a:stretch>
              <a:fillRect/>
            </a:stretch>
          </a:blipFill>
        </p:spPr>
        <p:txBody>
          <a:bodyPr/>
          <a:lstStyle/>
          <a:p>
            <a:endParaRPr lang="en-GB"/>
          </a:p>
        </p:txBody>
      </p:sp>
      <p:pic>
        <p:nvPicPr>
          <p:cNvPr id="13" name="Picture 12">
            <a:extLst>
              <a:ext uri="{FF2B5EF4-FFF2-40B4-BE49-F238E27FC236}">
                <a16:creationId xmlns:a16="http://schemas.microsoft.com/office/drawing/2014/main" id="{13BD0E0A-C030-5C80-850E-7E685EABAC94}"/>
              </a:ext>
            </a:extLst>
          </p:cNvPr>
          <p:cNvPicPr>
            <a:picLocks noChangeAspect="1"/>
          </p:cNvPicPr>
          <p:nvPr/>
        </p:nvPicPr>
        <p:blipFill>
          <a:blip r:embed="rId4"/>
          <a:stretch>
            <a:fillRect/>
          </a:stretch>
        </p:blipFill>
        <p:spPr>
          <a:xfrm>
            <a:off x="258745" y="740403"/>
            <a:ext cx="3352800" cy="4431672"/>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EFEFE"/>
        </a:solidFill>
        <a:effectLst/>
      </p:bgPr>
    </p:bg>
    <p:spTree>
      <p:nvGrpSpPr>
        <p:cNvPr id="1" name=""/>
        <p:cNvGrpSpPr/>
        <p:nvPr/>
      </p:nvGrpSpPr>
      <p:grpSpPr>
        <a:xfrm>
          <a:off x="0" y="0"/>
          <a:ext cx="0" cy="0"/>
          <a:chOff x="0" y="0"/>
          <a:chExt cx="0" cy="0"/>
        </a:xfrm>
      </p:grpSpPr>
      <p:grpSp>
        <p:nvGrpSpPr>
          <p:cNvPr id="2" name="Group 2"/>
          <p:cNvGrpSpPr/>
          <p:nvPr/>
        </p:nvGrpSpPr>
        <p:grpSpPr>
          <a:xfrm>
            <a:off x="0" y="-37822"/>
            <a:ext cx="2612571" cy="2612571"/>
            <a:chOff x="0" y="0"/>
            <a:chExt cx="1913890" cy="1913890"/>
          </a:xfrm>
        </p:grpSpPr>
        <p:sp>
          <p:nvSpPr>
            <p:cNvPr id="3" name="Freeform 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EA76A5"/>
            </a:solidFill>
          </p:spPr>
          <p:txBody>
            <a:bodyPr/>
            <a:lstStyle/>
            <a:p>
              <a:endParaRPr lang="en-GB"/>
            </a:p>
          </p:txBody>
        </p:sp>
      </p:grpSp>
      <p:grpSp>
        <p:nvGrpSpPr>
          <p:cNvPr id="4" name="Group 4"/>
          <p:cNvGrpSpPr/>
          <p:nvPr/>
        </p:nvGrpSpPr>
        <p:grpSpPr>
          <a:xfrm>
            <a:off x="0" y="5137502"/>
            <a:ext cx="2574749" cy="2574749"/>
            <a:chOff x="0" y="0"/>
            <a:chExt cx="1913890" cy="1913890"/>
          </a:xfrm>
        </p:grpSpPr>
        <p:sp>
          <p:nvSpPr>
            <p:cNvPr id="5" name="Freeform 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D4A36C"/>
            </a:solidFill>
          </p:spPr>
          <p:txBody>
            <a:bodyPr/>
            <a:lstStyle/>
            <a:p>
              <a:endParaRPr lang="en-GB"/>
            </a:p>
          </p:txBody>
        </p:sp>
      </p:grpSp>
      <p:grpSp>
        <p:nvGrpSpPr>
          <p:cNvPr id="6" name="Group 6"/>
          <p:cNvGrpSpPr/>
          <p:nvPr/>
        </p:nvGrpSpPr>
        <p:grpSpPr>
          <a:xfrm>
            <a:off x="0" y="2568751"/>
            <a:ext cx="2574749" cy="2574749"/>
            <a:chOff x="0" y="0"/>
            <a:chExt cx="3432999" cy="3432999"/>
          </a:xfrm>
        </p:grpSpPr>
        <p:grpSp>
          <p:nvGrpSpPr>
            <p:cNvPr id="7" name="Group 7"/>
            <p:cNvGrpSpPr/>
            <p:nvPr/>
          </p:nvGrpSpPr>
          <p:grpSpPr>
            <a:xfrm rot="5400000">
              <a:off x="2288666" y="1144333"/>
              <a:ext cx="1144333" cy="1144333"/>
              <a:chOff x="0" y="0"/>
              <a:chExt cx="1913890" cy="1913890"/>
            </a:xfrm>
          </p:grpSpPr>
          <p:sp>
            <p:nvSpPr>
              <p:cNvPr id="8" name="Freeform 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D3A4CB"/>
              </a:solidFill>
            </p:spPr>
            <p:txBody>
              <a:bodyPr/>
              <a:lstStyle/>
              <a:p>
                <a:endParaRPr lang="en-GB"/>
              </a:p>
            </p:txBody>
          </p:sp>
        </p:grpSp>
        <p:grpSp>
          <p:nvGrpSpPr>
            <p:cNvPr id="9" name="Group 9"/>
            <p:cNvGrpSpPr/>
            <p:nvPr/>
          </p:nvGrpSpPr>
          <p:grpSpPr>
            <a:xfrm>
              <a:off x="1144333" y="0"/>
              <a:ext cx="1144333" cy="1144333"/>
              <a:chOff x="0" y="0"/>
              <a:chExt cx="1913890" cy="1913890"/>
            </a:xfrm>
          </p:grpSpPr>
          <p:sp>
            <p:nvSpPr>
              <p:cNvPr id="10" name="Freeform 1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7CA0AD"/>
              </a:solidFill>
            </p:spPr>
            <p:txBody>
              <a:bodyPr/>
              <a:lstStyle/>
              <a:p>
                <a:endParaRPr lang="en-GB"/>
              </a:p>
            </p:txBody>
          </p:sp>
        </p:grpSp>
        <p:grpSp>
          <p:nvGrpSpPr>
            <p:cNvPr id="11" name="Group 11"/>
            <p:cNvGrpSpPr/>
            <p:nvPr/>
          </p:nvGrpSpPr>
          <p:grpSpPr>
            <a:xfrm rot="5400000">
              <a:off x="0" y="1144333"/>
              <a:ext cx="1144333" cy="1144333"/>
              <a:chOff x="0" y="0"/>
              <a:chExt cx="1913890" cy="1913890"/>
            </a:xfrm>
          </p:grpSpPr>
          <p:sp>
            <p:nvSpPr>
              <p:cNvPr id="12" name="Freeform 1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D4A36C"/>
              </a:solidFill>
            </p:spPr>
            <p:txBody>
              <a:bodyPr/>
              <a:lstStyle/>
              <a:p>
                <a:endParaRPr lang="en-GB"/>
              </a:p>
            </p:txBody>
          </p:sp>
        </p:grpSp>
        <p:grpSp>
          <p:nvGrpSpPr>
            <p:cNvPr id="13" name="Group 13"/>
            <p:cNvGrpSpPr/>
            <p:nvPr/>
          </p:nvGrpSpPr>
          <p:grpSpPr>
            <a:xfrm>
              <a:off x="1144333" y="2288666"/>
              <a:ext cx="1144333" cy="1144333"/>
              <a:chOff x="0" y="0"/>
              <a:chExt cx="1913890" cy="1913890"/>
            </a:xfrm>
          </p:grpSpPr>
          <p:sp>
            <p:nvSpPr>
              <p:cNvPr id="14" name="Freeform 1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EA76A5"/>
              </a:solidFill>
            </p:spPr>
            <p:txBody>
              <a:bodyPr/>
              <a:lstStyle/>
              <a:p>
                <a:endParaRPr lang="en-GB"/>
              </a:p>
            </p:txBody>
          </p:sp>
        </p:grpSp>
      </p:grpSp>
      <p:sp>
        <p:nvSpPr>
          <p:cNvPr id="15" name="Freeform 15"/>
          <p:cNvSpPr/>
          <p:nvPr/>
        </p:nvSpPr>
        <p:spPr>
          <a:xfrm>
            <a:off x="-37822" y="7698102"/>
            <a:ext cx="2612571" cy="2588898"/>
          </a:xfrm>
          <a:custGeom>
            <a:avLst/>
            <a:gdLst/>
            <a:ahLst/>
            <a:cxnLst/>
            <a:rect l="l" t="t" r="r" b="b"/>
            <a:pathLst>
              <a:path w="2612571" h="2588898">
                <a:moveTo>
                  <a:pt x="0" y="0"/>
                </a:moveTo>
                <a:lnTo>
                  <a:pt x="2612571" y="0"/>
                </a:lnTo>
                <a:lnTo>
                  <a:pt x="2612571" y="2588898"/>
                </a:lnTo>
                <a:lnTo>
                  <a:pt x="0" y="2588898"/>
                </a:lnTo>
                <a:lnTo>
                  <a:pt x="0" y="0"/>
                </a:lnTo>
                <a:close/>
              </a:path>
            </a:pathLst>
          </a:custGeom>
          <a:blipFill>
            <a:blip r:embed="rId3"/>
            <a:stretch>
              <a:fillRect l="-22111" r="-22111"/>
            </a:stretch>
          </a:blipFill>
        </p:spPr>
        <p:txBody>
          <a:bodyPr/>
          <a:lstStyle/>
          <a:p>
            <a:endParaRPr lang="en-GB"/>
          </a:p>
        </p:txBody>
      </p:sp>
      <p:sp>
        <p:nvSpPr>
          <p:cNvPr id="16" name="Freeform 16"/>
          <p:cNvSpPr/>
          <p:nvPr/>
        </p:nvSpPr>
        <p:spPr>
          <a:xfrm>
            <a:off x="17149474" y="9258300"/>
            <a:ext cx="714073" cy="717073"/>
          </a:xfrm>
          <a:custGeom>
            <a:avLst/>
            <a:gdLst/>
            <a:ahLst/>
            <a:cxnLst/>
            <a:rect l="l" t="t" r="r" b="b"/>
            <a:pathLst>
              <a:path w="714073" h="717073">
                <a:moveTo>
                  <a:pt x="0" y="0"/>
                </a:moveTo>
                <a:lnTo>
                  <a:pt x="714073" y="0"/>
                </a:lnTo>
                <a:lnTo>
                  <a:pt x="714073" y="717073"/>
                </a:lnTo>
                <a:lnTo>
                  <a:pt x="0" y="717073"/>
                </a:lnTo>
                <a:lnTo>
                  <a:pt x="0" y="0"/>
                </a:lnTo>
                <a:close/>
              </a:path>
            </a:pathLst>
          </a:custGeom>
          <a:blipFill>
            <a:blip r:embed="rId4"/>
            <a:stretch>
              <a:fillRect/>
            </a:stretch>
          </a:blipFill>
        </p:spPr>
        <p:txBody>
          <a:bodyPr/>
          <a:lstStyle/>
          <a:p>
            <a:endParaRPr lang="en-GB"/>
          </a:p>
        </p:txBody>
      </p:sp>
      <p:sp>
        <p:nvSpPr>
          <p:cNvPr id="17" name="TextBox 16">
            <a:extLst>
              <a:ext uri="{FF2B5EF4-FFF2-40B4-BE49-F238E27FC236}">
                <a16:creationId xmlns:a16="http://schemas.microsoft.com/office/drawing/2014/main" id="{2DCFEBB9-C08B-DDD7-1C2F-F85778012A56}"/>
              </a:ext>
            </a:extLst>
          </p:cNvPr>
          <p:cNvSpPr txBox="1"/>
          <p:nvPr/>
        </p:nvSpPr>
        <p:spPr>
          <a:xfrm>
            <a:off x="2614102" y="311627"/>
            <a:ext cx="15673898" cy="1446550"/>
          </a:xfrm>
          <a:prstGeom prst="rect">
            <a:avLst/>
          </a:prstGeom>
          <a:noFill/>
        </p:spPr>
        <p:txBody>
          <a:bodyPr wrap="square" rtlCol="0">
            <a:spAutoFit/>
          </a:bodyPr>
          <a:lstStyle/>
          <a:p>
            <a:pPr algn="ctr"/>
            <a:r>
              <a:rPr lang="en-GB" sz="8800" dirty="0">
                <a:solidFill>
                  <a:srgbClr val="0070C0"/>
                </a:solidFill>
                <a:latin typeface="Georgia" panose="02040502050405020303" pitchFamily="18" charset="0"/>
              </a:rPr>
              <a:t>Curriculum – Humanities </a:t>
            </a:r>
          </a:p>
        </p:txBody>
      </p:sp>
      <p:sp>
        <p:nvSpPr>
          <p:cNvPr id="18" name="TextBox 17">
            <a:extLst>
              <a:ext uri="{FF2B5EF4-FFF2-40B4-BE49-F238E27FC236}">
                <a16:creationId xmlns:a16="http://schemas.microsoft.com/office/drawing/2014/main" id="{E9D0E08D-A5EE-9CC2-EC20-F376BAEF2293}"/>
              </a:ext>
            </a:extLst>
          </p:cNvPr>
          <p:cNvSpPr txBox="1"/>
          <p:nvPr/>
        </p:nvSpPr>
        <p:spPr>
          <a:xfrm>
            <a:off x="3618145" y="2281593"/>
            <a:ext cx="14245402" cy="6835333"/>
          </a:xfrm>
          <a:prstGeom prst="rect">
            <a:avLst/>
          </a:prstGeom>
          <a:noFill/>
        </p:spPr>
        <p:txBody>
          <a:bodyPr wrap="square" rtlCol="0">
            <a:spAutoFit/>
          </a:bodyPr>
          <a:lstStyle/>
          <a:p>
            <a:pPr marL="457200" indent="-457200">
              <a:lnSpc>
                <a:spcPct val="200000"/>
              </a:lnSpc>
              <a:buFont typeface="Arial" panose="020B0604020202020204" pitchFamily="34" charset="0"/>
              <a:buChar char="•"/>
            </a:pPr>
            <a:r>
              <a:rPr lang="en-GB" sz="3200" b="1" dirty="0">
                <a:solidFill>
                  <a:srgbClr val="0070C0"/>
                </a:solidFill>
                <a:latin typeface="Georgia" panose="02040502050405020303" pitchFamily="18" charset="0"/>
              </a:rPr>
              <a:t>Religion:</a:t>
            </a:r>
          </a:p>
          <a:p>
            <a:pPr marL="457200" indent="-457200">
              <a:lnSpc>
                <a:spcPct val="200000"/>
              </a:lnSpc>
              <a:buFontTx/>
              <a:buChar char="-"/>
            </a:pPr>
            <a:r>
              <a:rPr lang="en-GB" sz="3200" dirty="0">
                <a:solidFill>
                  <a:srgbClr val="0070C0"/>
                </a:solidFill>
                <a:latin typeface="Georgia" panose="02040502050405020303" pitchFamily="18" charset="0"/>
              </a:rPr>
              <a:t>Why did Jesus tell stories?; What’s in our school’s name?; Why do Jewish people celebrate?; Who are our Christian neighbours? </a:t>
            </a:r>
          </a:p>
          <a:p>
            <a:pPr marL="457200" indent="-457200">
              <a:lnSpc>
                <a:spcPct val="200000"/>
              </a:lnSpc>
              <a:buFont typeface="Arial" panose="020B0604020202020204" pitchFamily="34" charset="0"/>
              <a:buChar char="•"/>
            </a:pPr>
            <a:r>
              <a:rPr lang="en-GB" sz="3200" b="1" dirty="0">
                <a:solidFill>
                  <a:srgbClr val="0070C0"/>
                </a:solidFill>
                <a:latin typeface="Georgia" panose="02040502050405020303" pitchFamily="18" charset="0"/>
              </a:rPr>
              <a:t>History: </a:t>
            </a:r>
            <a:r>
              <a:rPr lang="en-GB" sz="3200" dirty="0">
                <a:solidFill>
                  <a:srgbClr val="0070C0"/>
                </a:solidFill>
                <a:latin typeface="Georgia" panose="02040502050405020303" pitchFamily="18" charset="0"/>
              </a:rPr>
              <a:t>The first aeroplane flight; Great Fire of London, Victorian children at play.</a:t>
            </a:r>
          </a:p>
          <a:p>
            <a:pPr marL="457200" indent="-457200">
              <a:lnSpc>
                <a:spcPct val="200000"/>
              </a:lnSpc>
              <a:buFont typeface="Arial" panose="020B0604020202020204" pitchFamily="34" charset="0"/>
              <a:buChar char="•"/>
            </a:pPr>
            <a:r>
              <a:rPr lang="en-GB" sz="3200" b="1" dirty="0">
                <a:solidFill>
                  <a:srgbClr val="0070C0"/>
                </a:solidFill>
                <a:latin typeface="Georgia" panose="02040502050405020303" pitchFamily="18" charset="0"/>
              </a:rPr>
              <a:t>Geography: </a:t>
            </a:r>
            <a:r>
              <a:rPr lang="en-GB" sz="3200" dirty="0">
                <a:solidFill>
                  <a:srgbClr val="0070C0"/>
                </a:solidFill>
                <a:latin typeface="Georgia" panose="02040502050405020303" pitchFamily="18" charset="0"/>
              </a:rPr>
              <a:t>Polar bears or Penguins?; Sunhats or Umbrellas?; What if I lived in...?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8">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8">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8">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EFEFE"/>
        </a:solidFill>
        <a:effectLst/>
      </p:bgPr>
    </p:bg>
    <p:spTree>
      <p:nvGrpSpPr>
        <p:cNvPr id="1" name=""/>
        <p:cNvGrpSpPr/>
        <p:nvPr/>
      </p:nvGrpSpPr>
      <p:grpSpPr>
        <a:xfrm>
          <a:off x="0" y="0"/>
          <a:ext cx="0" cy="0"/>
          <a:chOff x="0" y="0"/>
          <a:chExt cx="0" cy="0"/>
        </a:xfrm>
      </p:grpSpPr>
      <p:sp>
        <p:nvSpPr>
          <p:cNvPr id="2" name="Freeform 2"/>
          <p:cNvSpPr/>
          <p:nvPr/>
        </p:nvSpPr>
        <p:spPr>
          <a:xfrm rot="-5400000">
            <a:off x="10549981" y="-75662"/>
            <a:ext cx="2554602" cy="2554602"/>
          </a:xfrm>
          <a:custGeom>
            <a:avLst/>
            <a:gdLst/>
            <a:ahLst/>
            <a:cxnLst/>
            <a:rect l="l" t="t" r="r" b="b"/>
            <a:pathLst>
              <a:path w="2554602" h="2554602">
                <a:moveTo>
                  <a:pt x="0" y="0"/>
                </a:moveTo>
                <a:lnTo>
                  <a:pt x="2554602" y="0"/>
                </a:lnTo>
                <a:lnTo>
                  <a:pt x="2554602" y="2554601"/>
                </a:lnTo>
                <a:lnTo>
                  <a:pt x="0" y="2554601"/>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GB"/>
          </a:p>
        </p:txBody>
      </p:sp>
      <p:grpSp>
        <p:nvGrpSpPr>
          <p:cNvPr id="3" name="Group 3"/>
          <p:cNvGrpSpPr/>
          <p:nvPr/>
        </p:nvGrpSpPr>
        <p:grpSpPr>
          <a:xfrm rot="-5400000">
            <a:off x="13048991" y="-5322"/>
            <a:ext cx="2640869" cy="2574749"/>
            <a:chOff x="0" y="0"/>
            <a:chExt cx="1963039" cy="1913890"/>
          </a:xfrm>
        </p:grpSpPr>
        <p:sp>
          <p:nvSpPr>
            <p:cNvPr id="4" name="Freeform 4"/>
            <p:cNvSpPr/>
            <p:nvPr/>
          </p:nvSpPr>
          <p:spPr>
            <a:xfrm>
              <a:off x="0" y="0"/>
              <a:ext cx="1963039" cy="1913890"/>
            </a:xfrm>
            <a:custGeom>
              <a:avLst/>
              <a:gdLst/>
              <a:ahLst/>
              <a:cxnLst/>
              <a:rect l="l" t="t" r="r" b="b"/>
              <a:pathLst>
                <a:path w="1963039" h="1913890">
                  <a:moveTo>
                    <a:pt x="0" y="0"/>
                  </a:moveTo>
                  <a:lnTo>
                    <a:pt x="1963039" y="0"/>
                  </a:lnTo>
                  <a:lnTo>
                    <a:pt x="1963039" y="1913890"/>
                  </a:lnTo>
                  <a:lnTo>
                    <a:pt x="0" y="1913890"/>
                  </a:lnTo>
                  <a:close/>
                </a:path>
              </a:pathLst>
            </a:custGeom>
            <a:solidFill>
              <a:srgbClr val="EA76A5"/>
            </a:solidFill>
          </p:spPr>
          <p:txBody>
            <a:bodyPr/>
            <a:lstStyle/>
            <a:p>
              <a:endParaRPr lang="en-GB"/>
            </a:p>
          </p:txBody>
        </p:sp>
      </p:grpSp>
      <p:grpSp>
        <p:nvGrpSpPr>
          <p:cNvPr id="5" name="Group 5"/>
          <p:cNvGrpSpPr/>
          <p:nvPr/>
        </p:nvGrpSpPr>
        <p:grpSpPr>
          <a:xfrm rot="-5400000">
            <a:off x="7917174" y="-38382"/>
            <a:ext cx="2612571" cy="2612571"/>
            <a:chOff x="0" y="0"/>
            <a:chExt cx="1913890" cy="1913890"/>
          </a:xfrm>
        </p:grpSpPr>
        <p:sp>
          <p:nvSpPr>
            <p:cNvPr id="6" name="Freeform 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D3A4CB"/>
            </a:solidFill>
          </p:spPr>
          <p:txBody>
            <a:bodyPr/>
            <a:lstStyle/>
            <a:p>
              <a:endParaRPr lang="en-GB"/>
            </a:p>
          </p:txBody>
        </p:sp>
      </p:grpSp>
      <p:grpSp>
        <p:nvGrpSpPr>
          <p:cNvPr id="7" name="Group 7"/>
          <p:cNvGrpSpPr/>
          <p:nvPr/>
        </p:nvGrpSpPr>
        <p:grpSpPr>
          <a:xfrm rot="-5400000">
            <a:off x="10471569" y="-36292"/>
            <a:ext cx="2612571" cy="2608391"/>
            <a:chOff x="0" y="0"/>
            <a:chExt cx="6350000" cy="6339840"/>
          </a:xfrm>
        </p:grpSpPr>
        <p:sp>
          <p:nvSpPr>
            <p:cNvPr id="8" name="Freeform 8"/>
            <p:cNvSpPr/>
            <p:nvPr/>
          </p:nvSpPr>
          <p:spPr>
            <a:xfrm>
              <a:off x="0" y="0"/>
              <a:ext cx="6350000" cy="6339840"/>
            </a:xfrm>
            <a:custGeom>
              <a:avLst/>
              <a:gdLst/>
              <a:ahLst/>
              <a:cxnLst/>
              <a:rect l="l" t="t" r="r" b="b"/>
              <a:pathLst>
                <a:path w="6350000" h="6339840">
                  <a:moveTo>
                    <a:pt x="6350000" y="6339840"/>
                  </a:moveTo>
                  <a:lnTo>
                    <a:pt x="0" y="6339840"/>
                  </a:lnTo>
                  <a:lnTo>
                    <a:pt x="0" y="0"/>
                  </a:lnTo>
                  <a:lnTo>
                    <a:pt x="6350000" y="6339840"/>
                  </a:lnTo>
                  <a:close/>
                </a:path>
              </a:pathLst>
            </a:custGeom>
            <a:solidFill>
              <a:srgbClr val="7CA0AD"/>
            </a:solidFill>
          </p:spPr>
          <p:txBody>
            <a:bodyPr/>
            <a:lstStyle/>
            <a:p>
              <a:endParaRPr lang="en-GB"/>
            </a:p>
          </p:txBody>
        </p:sp>
      </p:grpSp>
      <p:grpSp>
        <p:nvGrpSpPr>
          <p:cNvPr id="9" name="Group 9"/>
          <p:cNvGrpSpPr/>
          <p:nvPr/>
        </p:nvGrpSpPr>
        <p:grpSpPr>
          <a:xfrm rot="-5400000">
            <a:off x="15672345" y="9355"/>
            <a:ext cx="2575445" cy="2592324"/>
            <a:chOff x="0" y="0"/>
            <a:chExt cx="3433927" cy="3456432"/>
          </a:xfrm>
        </p:grpSpPr>
        <p:grpSp>
          <p:nvGrpSpPr>
            <p:cNvPr id="10" name="Group 10"/>
            <p:cNvGrpSpPr/>
            <p:nvPr/>
          </p:nvGrpSpPr>
          <p:grpSpPr>
            <a:xfrm>
              <a:off x="0" y="22505"/>
              <a:ext cx="3432999" cy="3432999"/>
              <a:chOff x="0" y="0"/>
              <a:chExt cx="1913890" cy="1913890"/>
            </a:xfrm>
          </p:grpSpPr>
          <p:sp>
            <p:nvSpPr>
              <p:cNvPr id="11" name="Freeform 1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000000">
                  <a:alpha val="0"/>
                </a:srgbClr>
              </a:solidFill>
            </p:spPr>
            <p:txBody>
              <a:bodyPr/>
              <a:lstStyle/>
              <a:p>
                <a:endParaRPr lang="en-GB"/>
              </a:p>
            </p:txBody>
          </p:sp>
        </p:grpSp>
        <p:grpSp>
          <p:nvGrpSpPr>
            <p:cNvPr id="12" name="Group 12"/>
            <p:cNvGrpSpPr/>
            <p:nvPr/>
          </p:nvGrpSpPr>
          <p:grpSpPr>
            <a:xfrm>
              <a:off x="2391" y="2297405"/>
              <a:ext cx="1159955" cy="1158099"/>
              <a:chOff x="0" y="0"/>
              <a:chExt cx="6350000" cy="6339840"/>
            </a:xfrm>
          </p:grpSpPr>
          <p:sp>
            <p:nvSpPr>
              <p:cNvPr id="13" name="Freeform 13"/>
              <p:cNvSpPr/>
              <p:nvPr/>
            </p:nvSpPr>
            <p:spPr>
              <a:xfrm>
                <a:off x="0" y="0"/>
                <a:ext cx="6350000" cy="6339840"/>
              </a:xfrm>
              <a:custGeom>
                <a:avLst/>
                <a:gdLst/>
                <a:ahLst/>
                <a:cxnLst/>
                <a:rect l="l" t="t" r="r" b="b"/>
                <a:pathLst>
                  <a:path w="6350000" h="6339840">
                    <a:moveTo>
                      <a:pt x="6350000" y="6339840"/>
                    </a:moveTo>
                    <a:lnTo>
                      <a:pt x="0" y="6339840"/>
                    </a:lnTo>
                    <a:lnTo>
                      <a:pt x="0" y="0"/>
                    </a:lnTo>
                    <a:lnTo>
                      <a:pt x="6350000" y="6339840"/>
                    </a:lnTo>
                    <a:close/>
                  </a:path>
                </a:pathLst>
              </a:custGeom>
              <a:solidFill>
                <a:srgbClr val="7CA0AD"/>
              </a:solidFill>
            </p:spPr>
            <p:txBody>
              <a:bodyPr/>
              <a:lstStyle/>
              <a:p>
                <a:endParaRPr lang="en-GB"/>
              </a:p>
            </p:txBody>
          </p:sp>
        </p:grpSp>
        <p:grpSp>
          <p:nvGrpSpPr>
            <p:cNvPr id="14" name="Group 14"/>
            <p:cNvGrpSpPr/>
            <p:nvPr/>
          </p:nvGrpSpPr>
          <p:grpSpPr>
            <a:xfrm rot="5400000">
              <a:off x="1163664" y="2297405"/>
              <a:ext cx="1159955" cy="1158099"/>
              <a:chOff x="0" y="0"/>
              <a:chExt cx="6350000" cy="6339840"/>
            </a:xfrm>
          </p:grpSpPr>
          <p:sp>
            <p:nvSpPr>
              <p:cNvPr id="15" name="Freeform 15"/>
              <p:cNvSpPr/>
              <p:nvPr/>
            </p:nvSpPr>
            <p:spPr>
              <a:xfrm>
                <a:off x="0" y="0"/>
                <a:ext cx="6350000" cy="6339840"/>
              </a:xfrm>
              <a:custGeom>
                <a:avLst/>
                <a:gdLst/>
                <a:ahLst/>
                <a:cxnLst/>
                <a:rect l="l" t="t" r="r" b="b"/>
                <a:pathLst>
                  <a:path w="6350000" h="6339840">
                    <a:moveTo>
                      <a:pt x="6350000" y="6339840"/>
                    </a:moveTo>
                    <a:lnTo>
                      <a:pt x="0" y="6339840"/>
                    </a:lnTo>
                    <a:lnTo>
                      <a:pt x="0" y="0"/>
                    </a:lnTo>
                    <a:lnTo>
                      <a:pt x="6350000" y="6339840"/>
                    </a:lnTo>
                    <a:close/>
                  </a:path>
                </a:pathLst>
              </a:custGeom>
              <a:solidFill>
                <a:srgbClr val="D3A4CB"/>
              </a:solidFill>
            </p:spPr>
            <p:txBody>
              <a:bodyPr/>
              <a:lstStyle/>
              <a:p>
                <a:endParaRPr lang="en-GB"/>
              </a:p>
            </p:txBody>
          </p:sp>
        </p:grpSp>
        <p:grpSp>
          <p:nvGrpSpPr>
            <p:cNvPr id="16" name="Group 16"/>
            <p:cNvGrpSpPr/>
            <p:nvPr/>
          </p:nvGrpSpPr>
          <p:grpSpPr>
            <a:xfrm>
              <a:off x="2273044" y="2297405"/>
              <a:ext cx="1159955" cy="1158099"/>
              <a:chOff x="0" y="0"/>
              <a:chExt cx="6350000" cy="6339840"/>
            </a:xfrm>
          </p:grpSpPr>
          <p:sp>
            <p:nvSpPr>
              <p:cNvPr id="17" name="Freeform 17"/>
              <p:cNvSpPr/>
              <p:nvPr/>
            </p:nvSpPr>
            <p:spPr>
              <a:xfrm>
                <a:off x="0" y="0"/>
                <a:ext cx="6350000" cy="6339840"/>
              </a:xfrm>
              <a:custGeom>
                <a:avLst/>
                <a:gdLst/>
                <a:ahLst/>
                <a:cxnLst/>
                <a:rect l="l" t="t" r="r" b="b"/>
                <a:pathLst>
                  <a:path w="6350000" h="6339840">
                    <a:moveTo>
                      <a:pt x="6350000" y="6339840"/>
                    </a:moveTo>
                    <a:lnTo>
                      <a:pt x="0" y="6339840"/>
                    </a:lnTo>
                    <a:lnTo>
                      <a:pt x="0" y="0"/>
                    </a:lnTo>
                    <a:lnTo>
                      <a:pt x="6350000" y="6339840"/>
                    </a:lnTo>
                    <a:close/>
                  </a:path>
                </a:pathLst>
              </a:custGeom>
              <a:solidFill>
                <a:srgbClr val="D4A36C"/>
              </a:solidFill>
            </p:spPr>
            <p:txBody>
              <a:bodyPr/>
              <a:lstStyle/>
              <a:p>
                <a:endParaRPr lang="en-GB"/>
              </a:p>
            </p:txBody>
          </p:sp>
        </p:grpSp>
        <p:grpSp>
          <p:nvGrpSpPr>
            <p:cNvPr id="18" name="Group 18"/>
            <p:cNvGrpSpPr/>
            <p:nvPr/>
          </p:nvGrpSpPr>
          <p:grpSpPr>
            <a:xfrm>
              <a:off x="3319" y="928"/>
              <a:ext cx="1159955" cy="1158099"/>
              <a:chOff x="0" y="0"/>
              <a:chExt cx="6350000" cy="6339840"/>
            </a:xfrm>
          </p:grpSpPr>
          <p:sp>
            <p:nvSpPr>
              <p:cNvPr id="19" name="Freeform 19"/>
              <p:cNvSpPr/>
              <p:nvPr/>
            </p:nvSpPr>
            <p:spPr>
              <a:xfrm>
                <a:off x="0" y="0"/>
                <a:ext cx="6350000" cy="6339840"/>
              </a:xfrm>
              <a:custGeom>
                <a:avLst/>
                <a:gdLst/>
                <a:ahLst/>
                <a:cxnLst/>
                <a:rect l="l" t="t" r="r" b="b"/>
                <a:pathLst>
                  <a:path w="6350000" h="6339840">
                    <a:moveTo>
                      <a:pt x="6350000" y="6339840"/>
                    </a:moveTo>
                    <a:lnTo>
                      <a:pt x="0" y="6339840"/>
                    </a:lnTo>
                    <a:lnTo>
                      <a:pt x="0" y="0"/>
                    </a:lnTo>
                    <a:lnTo>
                      <a:pt x="6350000" y="6339840"/>
                    </a:lnTo>
                    <a:close/>
                  </a:path>
                </a:pathLst>
              </a:custGeom>
              <a:solidFill>
                <a:srgbClr val="7CA0AD"/>
              </a:solidFill>
            </p:spPr>
            <p:txBody>
              <a:bodyPr/>
              <a:lstStyle/>
              <a:p>
                <a:endParaRPr lang="en-GB"/>
              </a:p>
            </p:txBody>
          </p:sp>
        </p:grpSp>
        <p:grpSp>
          <p:nvGrpSpPr>
            <p:cNvPr id="20" name="Group 20"/>
            <p:cNvGrpSpPr/>
            <p:nvPr/>
          </p:nvGrpSpPr>
          <p:grpSpPr>
            <a:xfrm rot="5400000">
              <a:off x="1164592" y="928"/>
              <a:ext cx="1159955" cy="1158099"/>
              <a:chOff x="0" y="0"/>
              <a:chExt cx="6350000" cy="6339840"/>
            </a:xfrm>
          </p:grpSpPr>
          <p:sp>
            <p:nvSpPr>
              <p:cNvPr id="21" name="Freeform 21"/>
              <p:cNvSpPr/>
              <p:nvPr/>
            </p:nvSpPr>
            <p:spPr>
              <a:xfrm>
                <a:off x="0" y="0"/>
                <a:ext cx="6350000" cy="6339840"/>
              </a:xfrm>
              <a:custGeom>
                <a:avLst/>
                <a:gdLst/>
                <a:ahLst/>
                <a:cxnLst/>
                <a:rect l="l" t="t" r="r" b="b"/>
                <a:pathLst>
                  <a:path w="6350000" h="6339840">
                    <a:moveTo>
                      <a:pt x="6350000" y="6339840"/>
                    </a:moveTo>
                    <a:lnTo>
                      <a:pt x="0" y="6339840"/>
                    </a:lnTo>
                    <a:lnTo>
                      <a:pt x="0" y="0"/>
                    </a:lnTo>
                    <a:lnTo>
                      <a:pt x="6350000" y="6339840"/>
                    </a:lnTo>
                    <a:close/>
                  </a:path>
                </a:pathLst>
              </a:custGeom>
              <a:solidFill>
                <a:srgbClr val="EA76A5"/>
              </a:solidFill>
            </p:spPr>
            <p:txBody>
              <a:bodyPr/>
              <a:lstStyle/>
              <a:p>
                <a:endParaRPr lang="en-GB"/>
              </a:p>
            </p:txBody>
          </p:sp>
        </p:grpSp>
        <p:grpSp>
          <p:nvGrpSpPr>
            <p:cNvPr id="22" name="Group 22"/>
            <p:cNvGrpSpPr/>
            <p:nvPr/>
          </p:nvGrpSpPr>
          <p:grpSpPr>
            <a:xfrm>
              <a:off x="2273972" y="928"/>
              <a:ext cx="1159955" cy="1158099"/>
              <a:chOff x="0" y="0"/>
              <a:chExt cx="6350000" cy="6339840"/>
            </a:xfrm>
          </p:grpSpPr>
          <p:sp>
            <p:nvSpPr>
              <p:cNvPr id="23" name="Freeform 23"/>
              <p:cNvSpPr/>
              <p:nvPr/>
            </p:nvSpPr>
            <p:spPr>
              <a:xfrm>
                <a:off x="0" y="0"/>
                <a:ext cx="6350000" cy="6339840"/>
              </a:xfrm>
              <a:custGeom>
                <a:avLst/>
                <a:gdLst/>
                <a:ahLst/>
                <a:cxnLst/>
                <a:rect l="l" t="t" r="r" b="b"/>
                <a:pathLst>
                  <a:path w="6350000" h="6339840">
                    <a:moveTo>
                      <a:pt x="6350000" y="6339840"/>
                    </a:moveTo>
                    <a:lnTo>
                      <a:pt x="0" y="6339840"/>
                    </a:lnTo>
                    <a:lnTo>
                      <a:pt x="0" y="0"/>
                    </a:lnTo>
                    <a:lnTo>
                      <a:pt x="6350000" y="6339840"/>
                    </a:lnTo>
                    <a:close/>
                  </a:path>
                </a:pathLst>
              </a:custGeom>
              <a:solidFill>
                <a:srgbClr val="D3A4CB"/>
              </a:solidFill>
            </p:spPr>
            <p:txBody>
              <a:bodyPr/>
              <a:lstStyle/>
              <a:p>
                <a:endParaRPr lang="en-GB"/>
              </a:p>
            </p:txBody>
          </p:sp>
        </p:grpSp>
        <p:grpSp>
          <p:nvGrpSpPr>
            <p:cNvPr id="24" name="Group 24"/>
            <p:cNvGrpSpPr/>
            <p:nvPr/>
          </p:nvGrpSpPr>
          <p:grpSpPr>
            <a:xfrm rot="-5400000">
              <a:off x="2391" y="1159955"/>
              <a:ext cx="1159955" cy="1158099"/>
              <a:chOff x="0" y="0"/>
              <a:chExt cx="6350000" cy="6339840"/>
            </a:xfrm>
          </p:grpSpPr>
          <p:sp>
            <p:nvSpPr>
              <p:cNvPr id="25" name="Freeform 25"/>
              <p:cNvSpPr/>
              <p:nvPr/>
            </p:nvSpPr>
            <p:spPr>
              <a:xfrm>
                <a:off x="0" y="0"/>
                <a:ext cx="6350000" cy="6339840"/>
              </a:xfrm>
              <a:custGeom>
                <a:avLst/>
                <a:gdLst/>
                <a:ahLst/>
                <a:cxnLst/>
                <a:rect l="l" t="t" r="r" b="b"/>
                <a:pathLst>
                  <a:path w="6350000" h="6339840">
                    <a:moveTo>
                      <a:pt x="6350000" y="6339840"/>
                    </a:moveTo>
                    <a:lnTo>
                      <a:pt x="0" y="6339840"/>
                    </a:lnTo>
                    <a:lnTo>
                      <a:pt x="0" y="0"/>
                    </a:lnTo>
                    <a:lnTo>
                      <a:pt x="6350000" y="6339840"/>
                    </a:lnTo>
                    <a:close/>
                  </a:path>
                </a:pathLst>
              </a:custGeom>
              <a:solidFill>
                <a:srgbClr val="D4A36C"/>
              </a:solidFill>
            </p:spPr>
            <p:txBody>
              <a:bodyPr/>
              <a:lstStyle/>
              <a:p>
                <a:endParaRPr lang="en-GB"/>
              </a:p>
            </p:txBody>
          </p:sp>
        </p:grpSp>
        <p:grpSp>
          <p:nvGrpSpPr>
            <p:cNvPr id="26" name="Group 26"/>
            <p:cNvGrpSpPr/>
            <p:nvPr/>
          </p:nvGrpSpPr>
          <p:grpSpPr>
            <a:xfrm rot="-10800000">
              <a:off x="1163664" y="1159955"/>
              <a:ext cx="1159955" cy="1158099"/>
              <a:chOff x="0" y="0"/>
              <a:chExt cx="6350000" cy="6339840"/>
            </a:xfrm>
          </p:grpSpPr>
          <p:sp>
            <p:nvSpPr>
              <p:cNvPr id="27" name="Freeform 27"/>
              <p:cNvSpPr/>
              <p:nvPr/>
            </p:nvSpPr>
            <p:spPr>
              <a:xfrm>
                <a:off x="0" y="0"/>
                <a:ext cx="6350000" cy="6339840"/>
              </a:xfrm>
              <a:custGeom>
                <a:avLst/>
                <a:gdLst/>
                <a:ahLst/>
                <a:cxnLst/>
                <a:rect l="l" t="t" r="r" b="b"/>
                <a:pathLst>
                  <a:path w="6350000" h="6339840">
                    <a:moveTo>
                      <a:pt x="6350000" y="6339840"/>
                    </a:moveTo>
                    <a:lnTo>
                      <a:pt x="0" y="6339840"/>
                    </a:lnTo>
                    <a:lnTo>
                      <a:pt x="0" y="0"/>
                    </a:lnTo>
                    <a:lnTo>
                      <a:pt x="6350000" y="6339840"/>
                    </a:lnTo>
                    <a:close/>
                  </a:path>
                </a:pathLst>
              </a:custGeom>
              <a:solidFill>
                <a:srgbClr val="D4A36C"/>
              </a:solidFill>
            </p:spPr>
            <p:txBody>
              <a:bodyPr/>
              <a:lstStyle/>
              <a:p>
                <a:endParaRPr lang="en-GB"/>
              </a:p>
            </p:txBody>
          </p:sp>
        </p:grpSp>
        <p:grpSp>
          <p:nvGrpSpPr>
            <p:cNvPr id="28" name="Group 28"/>
            <p:cNvGrpSpPr/>
            <p:nvPr/>
          </p:nvGrpSpPr>
          <p:grpSpPr>
            <a:xfrm rot="-5400000">
              <a:off x="2273044" y="1159955"/>
              <a:ext cx="1159955" cy="1158099"/>
              <a:chOff x="0" y="0"/>
              <a:chExt cx="6350000" cy="6339840"/>
            </a:xfrm>
          </p:grpSpPr>
          <p:sp>
            <p:nvSpPr>
              <p:cNvPr id="29" name="Freeform 29"/>
              <p:cNvSpPr/>
              <p:nvPr/>
            </p:nvSpPr>
            <p:spPr>
              <a:xfrm>
                <a:off x="0" y="0"/>
                <a:ext cx="6350000" cy="6339840"/>
              </a:xfrm>
              <a:custGeom>
                <a:avLst/>
                <a:gdLst/>
                <a:ahLst/>
                <a:cxnLst/>
                <a:rect l="l" t="t" r="r" b="b"/>
                <a:pathLst>
                  <a:path w="6350000" h="6339840">
                    <a:moveTo>
                      <a:pt x="6350000" y="6339840"/>
                    </a:moveTo>
                    <a:lnTo>
                      <a:pt x="0" y="6339840"/>
                    </a:lnTo>
                    <a:lnTo>
                      <a:pt x="0" y="0"/>
                    </a:lnTo>
                    <a:lnTo>
                      <a:pt x="6350000" y="6339840"/>
                    </a:lnTo>
                    <a:close/>
                  </a:path>
                </a:pathLst>
              </a:custGeom>
              <a:solidFill>
                <a:srgbClr val="EA76A5"/>
              </a:solidFill>
            </p:spPr>
            <p:txBody>
              <a:bodyPr/>
              <a:lstStyle/>
              <a:p>
                <a:endParaRPr lang="en-GB"/>
              </a:p>
            </p:txBody>
          </p:sp>
        </p:grpSp>
      </p:grpSp>
      <p:grpSp>
        <p:nvGrpSpPr>
          <p:cNvPr id="30" name="Group 30"/>
          <p:cNvGrpSpPr/>
          <p:nvPr/>
        </p:nvGrpSpPr>
        <p:grpSpPr>
          <a:xfrm rot="-5400000">
            <a:off x="0" y="-114300"/>
            <a:ext cx="2668902" cy="2668902"/>
            <a:chOff x="0" y="0"/>
            <a:chExt cx="1913890" cy="1913890"/>
          </a:xfrm>
        </p:grpSpPr>
        <p:sp>
          <p:nvSpPr>
            <p:cNvPr id="31" name="Freeform 3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EA76A5"/>
            </a:solidFill>
          </p:spPr>
          <p:txBody>
            <a:bodyPr/>
            <a:lstStyle/>
            <a:p>
              <a:endParaRPr lang="en-GB"/>
            </a:p>
          </p:txBody>
        </p:sp>
      </p:grpSp>
      <p:grpSp>
        <p:nvGrpSpPr>
          <p:cNvPr id="32" name="Group 32"/>
          <p:cNvGrpSpPr/>
          <p:nvPr/>
        </p:nvGrpSpPr>
        <p:grpSpPr>
          <a:xfrm rot="-5400000">
            <a:off x="5286910" y="-75662"/>
            <a:ext cx="2630264" cy="2630264"/>
            <a:chOff x="0" y="0"/>
            <a:chExt cx="1913890" cy="1913890"/>
          </a:xfrm>
        </p:grpSpPr>
        <p:sp>
          <p:nvSpPr>
            <p:cNvPr id="33" name="Freeform 3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D4A36C"/>
            </a:solidFill>
          </p:spPr>
          <p:txBody>
            <a:bodyPr/>
            <a:lstStyle/>
            <a:p>
              <a:endParaRPr lang="en-GB"/>
            </a:p>
          </p:txBody>
        </p:sp>
      </p:grpSp>
      <p:grpSp>
        <p:nvGrpSpPr>
          <p:cNvPr id="34" name="Group 34"/>
          <p:cNvGrpSpPr/>
          <p:nvPr/>
        </p:nvGrpSpPr>
        <p:grpSpPr>
          <a:xfrm rot="-10800000">
            <a:off x="2662774" y="-75662"/>
            <a:ext cx="2630264" cy="2630264"/>
            <a:chOff x="0" y="0"/>
            <a:chExt cx="3507019" cy="3507019"/>
          </a:xfrm>
        </p:grpSpPr>
        <p:grpSp>
          <p:nvGrpSpPr>
            <p:cNvPr id="35" name="Group 35"/>
            <p:cNvGrpSpPr/>
            <p:nvPr/>
          </p:nvGrpSpPr>
          <p:grpSpPr>
            <a:xfrm rot="5400000">
              <a:off x="2338012" y="1169006"/>
              <a:ext cx="1169006" cy="1169006"/>
              <a:chOff x="0" y="0"/>
              <a:chExt cx="1913890" cy="1913890"/>
            </a:xfrm>
          </p:grpSpPr>
          <p:sp>
            <p:nvSpPr>
              <p:cNvPr id="36" name="Freeform 3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D3A4CB"/>
              </a:solidFill>
            </p:spPr>
            <p:txBody>
              <a:bodyPr/>
              <a:lstStyle/>
              <a:p>
                <a:endParaRPr lang="en-GB"/>
              </a:p>
            </p:txBody>
          </p:sp>
        </p:grpSp>
        <p:grpSp>
          <p:nvGrpSpPr>
            <p:cNvPr id="37" name="Group 37"/>
            <p:cNvGrpSpPr/>
            <p:nvPr/>
          </p:nvGrpSpPr>
          <p:grpSpPr>
            <a:xfrm>
              <a:off x="1169006" y="0"/>
              <a:ext cx="1169006" cy="1169006"/>
              <a:chOff x="0" y="0"/>
              <a:chExt cx="1913890" cy="1913890"/>
            </a:xfrm>
          </p:grpSpPr>
          <p:sp>
            <p:nvSpPr>
              <p:cNvPr id="38" name="Freeform 3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7CA0AD"/>
              </a:solidFill>
            </p:spPr>
            <p:txBody>
              <a:bodyPr/>
              <a:lstStyle/>
              <a:p>
                <a:endParaRPr lang="en-GB"/>
              </a:p>
            </p:txBody>
          </p:sp>
        </p:grpSp>
        <p:grpSp>
          <p:nvGrpSpPr>
            <p:cNvPr id="39" name="Group 39"/>
            <p:cNvGrpSpPr/>
            <p:nvPr/>
          </p:nvGrpSpPr>
          <p:grpSpPr>
            <a:xfrm rot="5400000">
              <a:off x="0" y="1169006"/>
              <a:ext cx="1169006" cy="1169006"/>
              <a:chOff x="0" y="0"/>
              <a:chExt cx="1913890" cy="1913890"/>
            </a:xfrm>
          </p:grpSpPr>
          <p:sp>
            <p:nvSpPr>
              <p:cNvPr id="40" name="Freeform 4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D4A36C"/>
              </a:solidFill>
            </p:spPr>
            <p:txBody>
              <a:bodyPr/>
              <a:lstStyle/>
              <a:p>
                <a:endParaRPr lang="en-GB"/>
              </a:p>
            </p:txBody>
          </p:sp>
        </p:grpSp>
        <p:grpSp>
          <p:nvGrpSpPr>
            <p:cNvPr id="41" name="Group 41"/>
            <p:cNvGrpSpPr/>
            <p:nvPr/>
          </p:nvGrpSpPr>
          <p:grpSpPr>
            <a:xfrm>
              <a:off x="1169006" y="2338012"/>
              <a:ext cx="1169006" cy="1169006"/>
              <a:chOff x="0" y="0"/>
              <a:chExt cx="1913890" cy="1913890"/>
            </a:xfrm>
          </p:grpSpPr>
          <p:sp>
            <p:nvSpPr>
              <p:cNvPr id="42" name="Freeform 4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EA76A5"/>
              </a:solidFill>
            </p:spPr>
            <p:txBody>
              <a:bodyPr/>
              <a:lstStyle/>
              <a:p>
                <a:endParaRPr lang="en-GB"/>
              </a:p>
            </p:txBody>
          </p:sp>
        </p:grpSp>
      </p:grpSp>
      <p:sp>
        <p:nvSpPr>
          <p:cNvPr id="43" name="Freeform 43"/>
          <p:cNvSpPr/>
          <p:nvPr/>
        </p:nvSpPr>
        <p:spPr>
          <a:xfrm>
            <a:off x="17149474" y="9258300"/>
            <a:ext cx="714073" cy="717073"/>
          </a:xfrm>
          <a:custGeom>
            <a:avLst/>
            <a:gdLst/>
            <a:ahLst/>
            <a:cxnLst/>
            <a:rect l="l" t="t" r="r" b="b"/>
            <a:pathLst>
              <a:path w="714073" h="717073">
                <a:moveTo>
                  <a:pt x="0" y="0"/>
                </a:moveTo>
                <a:lnTo>
                  <a:pt x="714073" y="0"/>
                </a:lnTo>
                <a:lnTo>
                  <a:pt x="714073" y="717073"/>
                </a:lnTo>
                <a:lnTo>
                  <a:pt x="0" y="717073"/>
                </a:lnTo>
                <a:lnTo>
                  <a:pt x="0" y="0"/>
                </a:lnTo>
                <a:close/>
              </a:path>
            </a:pathLst>
          </a:custGeom>
          <a:blipFill>
            <a:blip r:embed="rId4"/>
            <a:stretch>
              <a:fillRect/>
            </a:stretch>
          </a:blipFill>
        </p:spPr>
        <p:txBody>
          <a:bodyPr/>
          <a:lstStyle/>
          <a:p>
            <a:endParaRPr lang="en-GB"/>
          </a:p>
        </p:txBody>
      </p:sp>
      <p:sp>
        <p:nvSpPr>
          <p:cNvPr id="44" name="TextBox 43">
            <a:extLst>
              <a:ext uri="{FF2B5EF4-FFF2-40B4-BE49-F238E27FC236}">
                <a16:creationId xmlns:a16="http://schemas.microsoft.com/office/drawing/2014/main" id="{360377EF-4B19-366B-32D6-81718914B9AA}"/>
              </a:ext>
            </a:extLst>
          </p:cNvPr>
          <p:cNvSpPr txBox="1"/>
          <p:nvPr/>
        </p:nvSpPr>
        <p:spPr>
          <a:xfrm>
            <a:off x="-1" y="2590645"/>
            <a:ext cx="18288001" cy="1200329"/>
          </a:xfrm>
          <a:prstGeom prst="rect">
            <a:avLst/>
          </a:prstGeom>
          <a:noFill/>
        </p:spPr>
        <p:txBody>
          <a:bodyPr wrap="square" rtlCol="0">
            <a:spAutoFit/>
          </a:bodyPr>
          <a:lstStyle/>
          <a:p>
            <a:pPr algn="ctr"/>
            <a:r>
              <a:rPr lang="en-GB" sz="7200" dirty="0">
                <a:solidFill>
                  <a:srgbClr val="0070C0"/>
                </a:solidFill>
                <a:latin typeface="Georgia" panose="02040502050405020303" pitchFamily="18" charset="0"/>
              </a:rPr>
              <a:t>Curriculum – Science, Computing &amp; DT </a:t>
            </a:r>
          </a:p>
        </p:txBody>
      </p:sp>
      <p:sp>
        <p:nvSpPr>
          <p:cNvPr id="45" name="TextBox 44">
            <a:extLst>
              <a:ext uri="{FF2B5EF4-FFF2-40B4-BE49-F238E27FC236}">
                <a16:creationId xmlns:a16="http://schemas.microsoft.com/office/drawing/2014/main" id="{5EF02067-7274-5A5E-AC10-266575D2CC61}"/>
              </a:ext>
            </a:extLst>
          </p:cNvPr>
          <p:cNvSpPr txBox="1"/>
          <p:nvPr/>
        </p:nvSpPr>
        <p:spPr>
          <a:xfrm>
            <a:off x="1908259" y="4268491"/>
            <a:ext cx="14630400" cy="2957348"/>
          </a:xfrm>
          <a:prstGeom prst="rect">
            <a:avLst/>
          </a:prstGeom>
          <a:noFill/>
        </p:spPr>
        <p:txBody>
          <a:bodyPr wrap="square" lIns="91440" tIns="45720" rIns="91440" bIns="45720" rtlCol="0" anchor="t">
            <a:spAutoFit/>
          </a:bodyPr>
          <a:lstStyle/>
          <a:p>
            <a:pPr marL="457200" indent="-457200">
              <a:lnSpc>
                <a:spcPct val="150000"/>
              </a:lnSpc>
              <a:buFont typeface="Arial" panose="020B0604020202020204" pitchFamily="34" charset="0"/>
              <a:buChar char="•"/>
            </a:pPr>
            <a:r>
              <a:rPr lang="en-GB" sz="3200" dirty="0">
                <a:solidFill>
                  <a:srgbClr val="0070C0"/>
                </a:solidFill>
                <a:latin typeface="Georgia"/>
              </a:rPr>
              <a:t>Science: seasons, animals, plants and materials.</a:t>
            </a:r>
          </a:p>
          <a:p>
            <a:pPr marL="457200" indent="-457200">
              <a:lnSpc>
                <a:spcPct val="150000"/>
              </a:lnSpc>
              <a:buFont typeface="Arial" panose="020B0604020202020204" pitchFamily="34" charset="0"/>
              <a:buChar char="•"/>
            </a:pPr>
            <a:r>
              <a:rPr lang="en-GB" sz="3200" dirty="0">
                <a:solidFill>
                  <a:srgbClr val="0070C0"/>
                </a:solidFill>
                <a:latin typeface="Georgia"/>
              </a:rPr>
              <a:t>Computing: how to use technology safely, responsibly &amp; purposefully and simple algorithms</a:t>
            </a:r>
          </a:p>
          <a:p>
            <a:pPr marL="457200" indent="-457200">
              <a:lnSpc>
                <a:spcPct val="150000"/>
              </a:lnSpc>
              <a:buFont typeface="Arial" panose="020B0604020202020204" pitchFamily="34" charset="0"/>
              <a:buChar char="•"/>
            </a:pPr>
            <a:r>
              <a:rPr lang="en-GB" sz="3200" dirty="0">
                <a:solidFill>
                  <a:srgbClr val="0070C0"/>
                </a:solidFill>
                <a:latin typeface="Georgia"/>
              </a:rPr>
              <a:t>DT: structures, and healthy snacks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EFEFE"/>
        </a:solidFill>
        <a:effectLst/>
      </p:bgPr>
    </p:bg>
    <p:spTree>
      <p:nvGrpSpPr>
        <p:cNvPr id="1" name=""/>
        <p:cNvGrpSpPr/>
        <p:nvPr/>
      </p:nvGrpSpPr>
      <p:grpSpPr>
        <a:xfrm>
          <a:off x="0" y="0"/>
          <a:ext cx="0" cy="0"/>
          <a:chOff x="0" y="0"/>
          <a:chExt cx="0" cy="0"/>
        </a:xfrm>
      </p:grpSpPr>
      <p:sp>
        <p:nvSpPr>
          <p:cNvPr id="2" name="Freeform 2"/>
          <p:cNvSpPr/>
          <p:nvPr/>
        </p:nvSpPr>
        <p:spPr>
          <a:xfrm>
            <a:off x="15770679" y="2588898"/>
            <a:ext cx="2554602" cy="2554602"/>
          </a:xfrm>
          <a:custGeom>
            <a:avLst/>
            <a:gdLst/>
            <a:ahLst/>
            <a:cxnLst/>
            <a:rect l="l" t="t" r="r" b="b"/>
            <a:pathLst>
              <a:path w="2554602" h="2554602">
                <a:moveTo>
                  <a:pt x="0" y="0"/>
                </a:moveTo>
                <a:lnTo>
                  <a:pt x="2554601" y="0"/>
                </a:lnTo>
                <a:lnTo>
                  <a:pt x="2554601" y="2554602"/>
                </a:lnTo>
                <a:lnTo>
                  <a:pt x="0" y="2554602"/>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GB"/>
          </a:p>
        </p:txBody>
      </p:sp>
      <p:grpSp>
        <p:nvGrpSpPr>
          <p:cNvPr id="3" name="Group 3"/>
          <p:cNvGrpSpPr/>
          <p:nvPr/>
        </p:nvGrpSpPr>
        <p:grpSpPr>
          <a:xfrm>
            <a:off x="15647131" y="5120968"/>
            <a:ext cx="2640869" cy="2574749"/>
            <a:chOff x="0" y="0"/>
            <a:chExt cx="1963039" cy="1913890"/>
          </a:xfrm>
        </p:grpSpPr>
        <p:sp>
          <p:nvSpPr>
            <p:cNvPr id="4" name="Freeform 4"/>
            <p:cNvSpPr/>
            <p:nvPr/>
          </p:nvSpPr>
          <p:spPr>
            <a:xfrm>
              <a:off x="0" y="0"/>
              <a:ext cx="1963039" cy="1913890"/>
            </a:xfrm>
            <a:custGeom>
              <a:avLst/>
              <a:gdLst/>
              <a:ahLst/>
              <a:cxnLst/>
              <a:rect l="l" t="t" r="r" b="b"/>
              <a:pathLst>
                <a:path w="1963039" h="1913890">
                  <a:moveTo>
                    <a:pt x="0" y="0"/>
                  </a:moveTo>
                  <a:lnTo>
                    <a:pt x="1963039" y="0"/>
                  </a:lnTo>
                  <a:lnTo>
                    <a:pt x="1963039" y="1913890"/>
                  </a:lnTo>
                  <a:lnTo>
                    <a:pt x="0" y="1913890"/>
                  </a:lnTo>
                  <a:close/>
                </a:path>
              </a:pathLst>
            </a:custGeom>
            <a:solidFill>
              <a:srgbClr val="EA76A5"/>
            </a:solidFill>
          </p:spPr>
          <p:txBody>
            <a:bodyPr/>
            <a:lstStyle/>
            <a:p>
              <a:endParaRPr lang="en-GB"/>
            </a:p>
          </p:txBody>
        </p:sp>
      </p:grpSp>
      <p:grpSp>
        <p:nvGrpSpPr>
          <p:cNvPr id="5" name="Group 5"/>
          <p:cNvGrpSpPr/>
          <p:nvPr/>
        </p:nvGrpSpPr>
        <p:grpSpPr>
          <a:xfrm>
            <a:off x="15675429" y="-43909"/>
            <a:ext cx="2612571" cy="2612571"/>
            <a:chOff x="0" y="0"/>
            <a:chExt cx="1913890" cy="1913890"/>
          </a:xfrm>
        </p:grpSpPr>
        <p:sp>
          <p:nvSpPr>
            <p:cNvPr id="6" name="Freeform 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D4A36C"/>
            </a:solidFill>
          </p:spPr>
          <p:txBody>
            <a:bodyPr/>
            <a:lstStyle/>
            <a:p>
              <a:endParaRPr lang="en-GB"/>
            </a:p>
          </p:txBody>
        </p:sp>
      </p:grpSp>
      <p:grpSp>
        <p:nvGrpSpPr>
          <p:cNvPr id="7" name="Group 7"/>
          <p:cNvGrpSpPr/>
          <p:nvPr/>
        </p:nvGrpSpPr>
        <p:grpSpPr>
          <a:xfrm>
            <a:off x="15675429" y="2568663"/>
            <a:ext cx="2556395" cy="2552305"/>
            <a:chOff x="0" y="0"/>
            <a:chExt cx="6350000" cy="6339840"/>
          </a:xfrm>
        </p:grpSpPr>
        <p:sp>
          <p:nvSpPr>
            <p:cNvPr id="8" name="Freeform 8"/>
            <p:cNvSpPr/>
            <p:nvPr/>
          </p:nvSpPr>
          <p:spPr>
            <a:xfrm>
              <a:off x="0" y="0"/>
              <a:ext cx="6350000" cy="6339840"/>
            </a:xfrm>
            <a:custGeom>
              <a:avLst/>
              <a:gdLst/>
              <a:ahLst/>
              <a:cxnLst/>
              <a:rect l="l" t="t" r="r" b="b"/>
              <a:pathLst>
                <a:path w="6350000" h="6339840">
                  <a:moveTo>
                    <a:pt x="6350000" y="6339840"/>
                  </a:moveTo>
                  <a:lnTo>
                    <a:pt x="0" y="6339840"/>
                  </a:lnTo>
                  <a:lnTo>
                    <a:pt x="0" y="0"/>
                  </a:lnTo>
                  <a:lnTo>
                    <a:pt x="6350000" y="6339840"/>
                  </a:lnTo>
                  <a:close/>
                </a:path>
              </a:pathLst>
            </a:custGeom>
            <a:solidFill>
              <a:srgbClr val="7CA0AD"/>
            </a:solidFill>
          </p:spPr>
          <p:txBody>
            <a:bodyPr/>
            <a:lstStyle/>
            <a:p>
              <a:endParaRPr lang="en-GB"/>
            </a:p>
          </p:txBody>
        </p:sp>
      </p:grpSp>
      <p:grpSp>
        <p:nvGrpSpPr>
          <p:cNvPr id="9" name="Group 9"/>
          <p:cNvGrpSpPr/>
          <p:nvPr/>
        </p:nvGrpSpPr>
        <p:grpSpPr>
          <a:xfrm>
            <a:off x="15656379" y="7702823"/>
            <a:ext cx="2575445" cy="2592324"/>
            <a:chOff x="0" y="0"/>
            <a:chExt cx="3433927" cy="3456432"/>
          </a:xfrm>
        </p:grpSpPr>
        <p:grpSp>
          <p:nvGrpSpPr>
            <p:cNvPr id="10" name="Group 10"/>
            <p:cNvGrpSpPr/>
            <p:nvPr/>
          </p:nvGrpSpPr>
          <p:grpSpPr>
            <a:xfrm>
              <a:off x="0" y="22505"/>
              <a:ext cx="3432999" cy="3432999"/>
              <a:chOff x="0" y="0"/>
              <a:chExt cx="1913890" cy="1913890"/>
            </a:xfrm>
          </p:grpSpPr>
          <p:sp>
            <p:nvSpPr>
              <p:cNvPr id="11" name="Freeform 1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000000">
                  <a:alpha val="0"/>
                </a:srgbClr>
              </a:solidFill>
            </p:spPr>
            <p:txBody>
              <a:bodyPr/>
              <a:lstStyle/>
              <a:p>
                <a:endParaRPr lang="en-GB"/>
              </a:p>
            </p:txBody>
          </p:sp>
        </p:grpSp>
        <p:grpSp>
          <p:nvGrpSpPr>
            <p:cNvPr id="12" name="Group 12"/>
            <p:cNvGrpSpPr/>
            <p:nvPr/>
          </p:nvGrpSpPr>
          <p:grpSpPr>
            <a:xfrm>
              <a:off x="2391" y="2297405"/>
              <a:ext cx="1159955" cy="1158099"/>
              <a:chOff x="0" y="0"/>
              <a:chExt cx="6350000" cy="6339840"/>
            </a:xfrm>
          </p:grpSpPr>
          <p:sp>
            <p:nvSpPr>
              <p:cNvPr id="13" name="Freeform 13"/>
              <p:cNvSpPr/>
              <p:nvPr/>
            </p:nvSpPr>
            <p:spPr>
              <a:xfrm>
                <a:off x="0" y="0"/>
                <a:ext cx="6350000" cy="6339840"/>
              </a:xfrm>
              <a:custGeom>
                <a:avLst/>
                <a:gdLst/>
                <a:ahLst/>
                <a:cxnLst/>
                <a:rect l="l" t="t" r="r" b="b"/>
                <a:pathLst>
                  <a:path w="6350000" h="6339840">
                    <a:moveTo>
                      <a:pt x="6350000" y="6339840"/>
                    </a:moveTo>
                    <a:lnTo>
                      <a:pt x="0" y="6339840"/>
                    </a:lnTo>
                    <a:lnTo>
                      <a:pt x="0" y="0"/>
                    </a:lnTo>
                    <a:lnTo>
                      <a:pt x="6350000" y="6339840"/>
                    </a:lnTo>
                    <a:close/>
                  </a:path>
                </a:pathLst>
              </a:custGeom>
              <a:solidFill>
                <a:srgbClr val="7CA0AD"/>
              </a:solidFill>
            </p:spPr>
            <p:txBody>
              <a:bodyPr/>
              <a:lstStyle/>
              <a:p>
                <a:endParaRPr lang="en-GB"/>
              </a:p>
            </p:txBody>
          </p:sp>
        </p:grpSp>
        <p:grpSp>
          <p:nvGrpSpPr>
            <p:cNvPr id="14" name="Group 14"/>
            <p:cNvGrpSpPr/>
            <p:nvPr/>
          </p:nvGrpSpPr>
          <p:grpSpPr>
            <a:xfrm rot="5400000">
              <a:off x="1163664" y="2297405"/>
              <a:ext cx="1159955" cy="1158099"/>
              <a:chOff x="0" y="0"/>
              <a:chExt cx="6350000" cy="6339840"/>
            </a:xfrm>
          </p:grpSpPr>
          <p:sp>
            <p:nvSpPr>
              <p:cNvPr id="15" name="Freeform 15"/>
              <p:cNvSpPr/>
              <p:nvPr/>
            </p:nvSpPr>
            <p:spPr>
              <a:xfrm>
                <a:off x="0" y="0"/>
                <a:ext cx="6350000" cy="6339840"/>
              </a:xfrm>
              <a:custGeom>
                <a:avLst/>
                <a:gdLst/>
                <a:ahLst/>
                <a:cxnLst/>
                <a:rect l="l" t="t" r="r" b="b"/>
                <a:pathLst>
                  <a:path w="6350000" h="6339840">
                    <a:moveTo>
                      <a:pt x="6350000" y="6339840"/>
                    </a:moveTo>
                    <a:lnTo>
                      <a:pt x="0" y="6339840"/>
                    </a:lnTo>
                    <a:lnTo>
                      <a:pt x="0" y="0"/>
                    </a:lnTo>
                    <a:lnTo>
                      <a:pt x="6350000" y="6339840"/>
                    </a:lnTo>
                    <a:close/>
                  </a:path>
                </a:pathLst>
              </a:custGeom>
              <a:solidFill>
                <a:srgbClr val="EA76A5"/>
              </a:solidFill>
            </p:spPr>
            <p:txBody>
              <a:bodyPr/>
              <a:lstStyle/>
              <a:p>
                <a:endParaRPr lang="en-GB"/>
              </a:p>
            </p:txBody>
          </p:sp>
        </p:grpSp>
        <p:grpSp>
          <p:nvGrpSpPr>
            <p:cNvPr id="16" name="Group 16"/>
            <p:cNvGrpSpPr/>
            <p:nvPr/>
          </p:nvGrpSpPr>
          <p:grpSpPr>
            <a:xfrm>
              <a:off x="2273044" y="2297405"/>
              <a:ext cx="1159955" cy="1158099"/>
              <a:chOff x="0" y="0"/>
              <a:chExt cx="6350000" cy="6339840"/>
            </a:xfrm>
          </p:grpSpPr>
          <p:sp>
            <p:nvSpPr>
              <p:cNvPr id="17" name="Freeform 17"/>
              <p:cNvSpPr/>
              <p:nvPr/>
            </p:nvSpPr>
            <p:spPr>
              <a:xfrm>
                <a:off x="0" y="0"/>
                <a:ext cx="6350000" cy="6339840"/>
              </a:xfrm>
              <a:custGeom>
                <a:avLst/>
                <a:gdLst/>
                <a:ahLst/>
                <a:cxnLst/>
                <a:rect l="l" t="t" r="r" b="b"/>
                <a:pathLst>
                  <a:path w="6350000" h="6339840">
                    <a:moveTo>
                      <a:pt x="6350000" y="6339840"/>
                    </a:moveTo>
                    <a:lnTo>
                      <a:pt x="0" y="6339840"/>
                    </a:lnTo>
                    <a:lnTo>
                      <a:pt x="0" y="0"/>
                    </a:lnTo>
                    <a:lnTo>
                      <a:pt x="6350000" y="6339840"/>
                    </a:lnTo>
                    <a:close/>
                  </a:path>
                </a:pathLst>
              </a:custGeom>
              <a:solidFill>
                <a:srgbClr val="7CA0AD"/>
              </a:solidFill>
            </p:spPr>
            <p:txBody>
              <a:bodyPr/>
              <a:lstStyle/>
              <a:p>
                <a:endParaRPr lang="en-GB"/>
              </a:p>
            </p:txBody>
          </p:sp>
        </p:grpSp>
        <p:grpSp>
          <p:nvGrpSpPr>
            <p:cNvPr id="18" name="Group 18"/>
            <p:cNvGrpSpPr/>
            <p:nvPr/>
          </p:nvGrpSpPr>
          <p:grpSpPr>
            <a:xfrm>
              <a:off x="3319" y="928"/>
              <a:ext cx="1159955" cy="1158099"/>
              <a:chOff x="0" y="0"/>
              <a:chExt cx="6350000" cy="6339840"/>
            </a:xfrm>
          </p:grpSpPr>
          <p:sp>
            <p:nvSpPr>
              <p:cNvPr id="19" name="Freeform 19"/>
              <p:cNvSpPr/>
              <p:nvPr/>
            </p:nvSpPr>
            <p:spPr>
              <a:xfrm>
                <a:off x="0" y="0"/>
                <a:ext cx="6350000" cy="6339840"/>
              </a:xfrm>
              <a:custGeom>
                <a:avLst/>
                <a:gdLst/>
                <a:ahLst/>
                <a:cxnLst/>
                <a:rect l="l" t="t" r="r" b="b"/>
                <a:pathLst>
                  <a:path w="6350000" h="6339840">
                    <a:moveTo>
                      <a:pt x="6350000" y="6339840"/>
                    </a:moveTo>
                    <a:lnTo>
                      <a:pt x="0" y="6339840"/>
                    </a:lnTo>
                    <a:lnTo>
                      <a:pt x="0" y="0"/>
                    </a:lnTo>
                    <a:lnTo>
                      <a:pt x="6350000" y="6339840"/>
                    </a:lnTo>
                    <a:close/>
                  </a:path>
                </a:pathLst>
              </a:custGeom>
              <a:solidFill>
                <a:srgbClr val="7CA0AD"/>
              </a:solidFill>
            </p:spPr>
            <p:txBody>
              <a:bodyPr/>
              <a:lstStyle/>
              <a:p>
                <a:endParaRPr lang="en-GB"/>
              </a:p>
            </p:txBody>
          </p:sp>
        </p:grpSp>
        <p:grpSp>
          <p:nvGrpSpPr>
            <p:cNvPr id="20" name="Group 20"/>
            <p:cNvGrpSpPr/>
            <p:nvPr/>
          </p:nvGrpSpPr>
          <p:grpSpPr>
            <a:xfrm rot="5400000">
              <a:off x="1164592" y="928"/>
              <a:ext cx="1159955" cy="1158099"/>
              <a:chOff x="0" y="0"/>
              <a:chExt cx="6350000" cy="6339840"/>
            </a:xfrm>
          </p:grpSpPr>
          <p:sp>
            <p:nvSpPr>
              <p:cNvPr id="21" name="Freeform 21"/>
              <p:cNvSpPr/>
              <p:nvPr/>
            </p:nvSpPr>
            <p:spPr>
              <a:xfrm>
                <a:off x="0" y="0"/>
                <a:ext cx="6350000" cy="6339840"/>
              </a:xfrm>
              <a:custGeom>
                <a:avLst/>
                <a:gdLst/>
                <a:ahLst/>
                <a:cxnLst/>
                <a:rect l="l" t="t" r="r" b="b"/>
                <a:pathLst>
                  <a:path w="6350000" h="6339840">
                    <a:moveTo>
                      <a:pt x="6350000" y="6339840"/>
                    </a:moveTo>
                    <a:lnTo>
                      <a:pt x="0" y="6339840"/>
                    </a:lnTo>
                    <a:lnTo>
                      <a:pt x="0" y="0"/>
                    </a:lnTo>
                    <a:lnTo>
                      <a:pt x="6350000" y="6339840"/>
                    </a:lnTo>
                    <a:close/>
                  </a:path>
                </a:pathLst>
              </a:custGeom>
              <a:solidFill>
                <a:srgbClr val="EA76A5"/>
              </a:solidFill>
            </p:spPr>
            <p:txBody>
              <a:bodyPr/>
              <a:lstStyle/>
              <a:p>
                <a:endParaRPr lang="en-GB"/>
              </a:p>
            </p:txBody>
          </p:sp>
        </p:grpSp>
        <p:grpSp>
          <p:nvGrpSpPr>
            <p:cNvPr id="22" name="Group 22"/>
            <p:cNvGrpSpPr/>
            <p:nvPr/>
          </p:nvGrpSpPr>
          <p:grpSpPr>
            <a:xfrm>
              <a:off x="2273972" y="928"/>
              <a:ext cx="1159955" cy="1158099"/>
              <a:chOff x="0" y="0"/>
              <a:chExt cx="6350000" cy="6339840"/>
            </a:xfrm>
          </p:grpSpPr>
          <p:sp>
            <p:nvSpPr>
              <p:cNvPr id="23" name="Freeform 23"/>
              <p:cNvSpPr/>
              <p:nvPr/>
            </p:nvSpPr>
            <p:spPr>
              <a:xfrm>
                <a:off x="0" y="0"/>
                <a:ext cx="6350000" cy="6339840"/>
              </a:xfrm>
              <a:custGeom>
                <a:avLst/>
                <a:gdLst/>
                <a:ahLst/>
                <a:cxnLst/>
                <a:rect l="l" t="t" r="r" b="b"/>
                <a:pathLst>
                  <a:path w="6350000" h="6339840">
                    <a:moveTo>
                      <a:pt x="6350000" y="6339840"/>
                    </a:moveTo>
                    <a:lnTo>
                      <a:pt x="0" y="6339840"/>
                    </a:lnTo>
                    <a:lnTo>
                      <a:pt x="0" y="0"/>
                    </a:lnTo>
                    <a:lnTo>
                      <a:pt x="6350000" y="6339840"/>
                    </a:lnTo>
                    <a:close/>
                  </a:path>
                </a:pathLst>
              </a:custGeom>
              <a:solidFill>
                <a:srgbClr val="D3A4CB"/>
              </a:solidFill>
            </p:spPr>
            <p:txBody>
              <a:bodyPr/>
              <a:lstStyle/>
              <a:p>
                <a:endParaRPr lang="en-GB"/>
              </a:p>
            </p:txBody>
          </p:sp>
        </p:grpSp>
        <p:grpSp>
          <p:nvGrpSpPr>
            <p:cNvPr id="24" name="Group 24"/>
            <p:cNvGrpSpPr/>
            <p:nvPr/>
          </p:nvGrpSpPr>
          <p:grpSpPr>
            <a:xfrm rot="-5400000">
              <a:off x="2391" y="1159955"/>
              <a:ext cx="1159955" cy="1158099"/>
              <a:chOff x="0" y="0"/>
              <a:chExt cx="6350000" cy="6339840"/>
            </a:xfrm>
          </p:grpSpPr>
          <p:sp>
            <p:nvSpPr>
              <p:cNvPr id="25" name="Freeform 25"/>
              <p:cNvSpPr/>
              <p:nvPr/>
            </p:nvSpPr>
            <p:spPr>
              <a:xfrm>
                <a:off x="0" y="0"/>
                <a:ext cx="6350000" cy="6339840"/>
              </a:xfrm>
              <a:custGeom>
                <a:avLst/>
                <a:gdLst/>
                <a:ahLst/>
                <a:cxnLst/>
                <a:rect l="l" t="t" r="r" b="b"/>
                <a:pathLst>
                  <a:path w="6350000" h="6339840">
                    <a:moveTo>
                      <a:pt x="6350000" y="6339840"/>
                    </a:moveTo>
                    <a:lnTo>
                      <a:pt x="0" y="6339840"/>
                    </a:lnTo>
                    <a:lnTo>
                      <a:pt x="0" y="0"/>
                    </a:lnTo>
                    <a:lnTo>
                      <a:pt x="6350000" y="6339840"/>
                    </a:lnTo>
                    <a:close/>
                  </a:path>
                </a:pathLst>
              </a:custGeom>
              <a:solidFill>
                <a:srgbClr val="D3A4CB"/>
              </a:solidFill>
            </p:spPr>
            <p:txBody>
              <a:bodyPr/>
              <a:lstStyle/>
              <a:p>
                <a:endParaRPr lang="en-GB"/>
              </a:p>
            </p:txBody>
          </p:sp>
        </p:grpSp>
        <p:grpSp>
          <p:nvGrpSpPr>
            <p:cNvPr id="26" name="Group 26"/>
            <p:cNvGrpSpPr/>
            <p:nvPr/>
          </p:nvGrpSpPr>
          <p:grpSpPr>
            <a:xfrm rot="-10800000">
              <a:off x="1163664" y="1159955"/>
              <a:ext cx="1159955" cy="1158099"/>
              <a:chOff x="0" y="0"/>
              <a:chExt cx="6350000" cy="6339840"/>
            </a:xfrm>
          </p:grpSpPr>
          <p:sp>
            <p:nvSpPr>
              <p:cNvPr id="27" name="Freeform 27"/>
              <p:cNvSpPr/>
              <p:nvPr/>
            </p:nvSpPr>
            <p:spPr>
              <a:xfrm>
                <a:off x="0" y="0"/>
                <a:ext cx="6350000" cy="6339840"/>
              </a:xfrm>
              <a:custGeom>
                <a:avLst/>
                <a:gdLst/>
                <a:ahLst/>
                <a:cxnLst/>
                <a:rect l="l" t="t" r="r" b="b"/>
                <a:pathLst>
                  <a:path w="6350000" h="6339840">
                    <a:moveTo>
                      <a:pt x="6350000" y="6339840"/>
                    </a:moveTo>
                    <a:lnTo>
                      <a:pt x="0" y="6339840"/>
                    </a:lnTo>
                    <a:lnTo>
                      <a:pt x="0" y="0"/>
                    </a:lnTo>
                    <a:lnTo>
                      <a:pt x="6350000" y="6339840"/>
                    </a:lnTo>
                    <a:close/>
                  </a:path>
                </a:pathLst>
              </a:custGeom>
              <a:solidFill>
                <a:srgbClr val="D4A36C"/>
              </a:solidFill>
            </p:spPr>
            <p:txBody>
              <a:bodyPr/>
              <a:lstStyle/>
              <a:p>
                <a:endParaRPr lang="en-GB"/>
              </a:p>
            </p:txBody>
          </p:sp>
        </p:grpSp>
        <p:grpSp>
          <p:nvGrpSpPr>
            <p:cNvPr id="28" name="Group 28"/>
            <p:cNvGrpSpPr/>
            <p:nvPr/>
          </p:nvGrpSpPr>
          <p:grpSpPr>
            <a:xfrm rot="-5400000">
              <a:off x="2273044" y="1159955"/>
              <a:ext cx="1159955" cy="1158099"/>
              <a:chOff x="0" y="0"/>
              <a:chExt cx="6350000" cy="6339840"/>
            </a:xfrm>
          </p:grpSpPr>
          <p:sp>
            <p:nvSpPr>
              <p:cNvPr id="29" name="Freeform 29"/>
              <p:cNvSpPr/>
              <p:nvPr/>
            </p:nvSpPr>
            <p:spPr>
              <a:xfrm>
                <a:off x="0" y="0"/>
                <a:ext cx="6350000" cy="6339840"/>
              </a:xfrm>
              <a:custGeom>
                <a:avLst/>
                <a:gdLst/>
                <a:ahLst/>
                <a:cxnLst/>
                <a:rect l="l" t="t" r="r" b="b"/>
                <a:pathLst>
                  <a:path w="6350000" h="6339840">
                    <a:moveTo>
                      <a:pt x="6350000" y="6339840"/>
                    </a:moveTo>
                    <a:lnTo>
                      <a:pt x="0" y="6339840"/>
                    </a:lnTo>
                    <a:lnTo>
                      <a:pt x="0" y="0"/>
                    </a:lnTo>
                    <a:lnTo>
                      <a:pt x="6350000" y="6339840"/>
                    </a:lnTo>
                    <a:close/>
                  </a:path>
                </a:pathLst>
              </a:custGeom>
              <a:solidFill>
                <a:srgbClr val="EA76A5"/>
              </a:solidFill>
            </p:spPr>
            <p:txBody>
              <a:bodyPr/>
              <a:lstStyle/>
              <a:p>
                <a:endParaRPr lang="en-GB"/>
              </a:p>
            </p:txBody>
          </p:sp>
        </p:grpSp>
      </p:grpSp>
      <p:sp>
        <p:nvSpPr>
          <p:cNvPr id="30" name="Freeform 30"/>
          <p:cNvSpPr/>
          <p:nvPr/>
        </p:nvSpPr>
        <p:spPr>
          <a:xfrm>
            <a:off x="17149474" y="9258300"/>
            <a:ext cx="714073" cy="717073"/>
          </a:xfrm>
          <a:custGeom>
            <a:avLst/>
            <a:gdLst/>
            <a:ahLst/>
            <a:cxnLst/>
            <a:rect l="l" t="t" r="r" b="b"/>
            <a:pathLst>
              <a:path w="714073" h="717073">
                <a:moveTo>
                  <a:pt x="0" y="0"/>
                </a:moveTo>
                <a:lnTo>
                  <a:pt x="714073" y="0"/>
                </a:lnTo>
                <a:lnTo>
                  <a:pt x="714073" y="717073"/>
                </a:lnTo>
                <a:lnTo>
                  <a:pt x="0" y="717073"/>
                </a:lnTo>
                <a:lnTo>
                  <a:pt x="0" y="0"/>
                </a:lnTo>
                <a:close/>
              </a:path>
            </a:pathLst>
          </a:custGeom>
          <a:blipFill>
            <a:blip r:embed="rId4"/>
            <a:stretch>
              <a:fillRect/>
            </a:stretch>
          </a:blipFill>
        </p:spPr>
        <p:txBody>
          <a:bodyPr/>
          <a:lstStyle/>
          <a:p>
            <a:endParaRPr lang="en-GB"/>
          </a:p>
        </p:txBody>
      </p:sp>
      <p:sp>
        <p:nvSpPr>
          <p:cNvPr id="31" name="TextBox 30">
            <a:extLst>
              <a:ext uri="{FF2B5EF4-FFF2-40B4-BE49-F238E27FC236}">
                <a16:creationId xmlns:a16="http://schemas.microsoft.com/office/drawing/2014/main" id="{146A18BD-C031-12F6-01E1-76EECAC5E285}"/>
              </a:ext>
            </a:extLst>
          </p:cNvPr>
          <p:cNvSpPr txBox="1"/>
          <p:nvPr/>
        </p:nvSpPr>
        <p:spPr>
          <a:xfrm>
            <a:off x="-1" y="0"/>
            <a:ext cx="15675429" cy="1446550"/>
          </a:xfrm>
          <a:prstGeom prst="rect">
            <a:avLst/>
          </a:prstGeom>
          <a:noFill/>
        </p:spPr>
        <p:txBody>
          <a:bodyPr wrap="square" rtlCol="0">
            <a:spAutoFit/>
          </a:bodyPr>
          <a:lstStyle/>
          <a:p>
            <a:pPr algn="ctr"/>
            <a:r>
              <a:rPr lang="en-GB" sz="8800" dirty="0">
                <a:solidFill>
                  <a:srgbClr val="0070C0"/>
                </a:solidFill>
                <a:latin typeface="Georgia" panose="02040502050405020303" pitchFamily="18" charset="0"/>
              </a:rPr>
              <a:t>Curriculum – Creative Arts</a:t>
            </a:r>
          </a:p>
        </p:txBody>
      </p:sp>
      <p:sp>
        <p:nvSpPr>
          <p:cNvPr id="32" name="TextBox 31">
            <a:extLst>
              <a:ext uri="{FF2B5EF4-FFF2-40B4-BE49-F238E27FC236}">
                <a16:creationId xmlns:a16="http://schemas.microsoft.com/office/drawing/2014/main" id="{4FE8EEA6-6613-0BB6-C5F4-396440A0395C}"/>
              </a:ext>
            </a:extLst>
          </p:cNvPr>
          <p:cNvSpPr txBox="1"/>
          <p:nvPr/>
        </p:nvSpPr>
        <p:spPr>
          <a:xfrm>
            <a:off x="1600200" y="2095500"/>
            <a:ext cx="13411200" cy="7470507"/>
          </a:xfrm>
          <a:prstGeom prst="rect">
            <a:avLst/>
          </a:prstGeom>
          <a:noFill/>
        </p:spPr>
        <p:txBody>
          <a:bodyPr wrap="square" lIns="91440" tIns="45720" rIns="91440" bIns="45720" rtlCol="0" anchor="t">
            <a:spAutoFit/>
          </a:bodyPr>
          <a:lstStyle/>
          <a:p>
            <a:pPr marL="285750" indent="-285750">
              <a:lnSpc>
                <a:spcPct val="150000"/>
              </a:lnSpc>
              <a:buFont typeface="Arial" panose="020B0604020202020204" pitchFamily="34" charset="0"/>
              <a:buChar char="•"/>
            </a:pPr>
            <a:r>
              <a:rPr lang="en-GB" sz="3600" dirty="0">
                <a:latin typeface="Georgia"/>
              </a:rPr>
              <a:t>Art: </a:t>
            </a:r>
            <a:r>
              <a:rPr lang="en-GB" sz="3600" dirty="0">
                <a:solidFill>
                  <a:srgbClr val="00B0F0"/>
                </a:solidFill>
                <a:latin typeface="Georgia"/>
              </a:rPr>
              <a:t>Piet Mondrian        LS Lowry			 Clarice Cliff</a:t>
            </a:r>
          </a:p>
          <a:p>
            <a:pPr marL="285750" indent="-285750">
              <a:lnSpc>
                <a:spcPct val="150000"/>
              </a:lnSpc>
              <a:buFont typeface="Arial" panose="020B0604020202020204" pitchFamily="34" charset="0"/>
              <a:buChar char="•"/>
            </a:pPr>
            <a:endParaRPr lang="en-GB" sz="3600" dirty="0">
              <a:latin typeface="Georgia"/>
            </a:endParaRPr>
          </a:p>
          <a:p>
            <a:pPr marL="285750" indent="-285750">
              <a:lnSpc>
                <a:spcPct val="150000"/>
              </a:lnSpc>
              <a:buFont typeface="Arial" panose="020B0604020202020204" pitchFamily="34" charset="0"/>
              <a:buChar char="•"/>
            </a:pPr>
            <a:endParaRPr lang="en-GB" sz="3600" dirty="0">
              <a:latin typeface="Georgia"/>
            </a:endParaRPr>
          </a:p>
          <a:p>
            <a:pPr marL="285750" indent="-285750">
              <a:lnSpc>
                <a:spcPct val="150000"/>
              </a:lnSpc>
              <a:buFont typeface="Arial" panose="020B0604020202020204" pitchFamily="34" charset="0"/>
              <a:buChar char="•"/>
            </a:pPr>
            <a:endParaRPr lang="en-GB" sz="3600" dirty="0">
              <a:latin typeface="Georgia"/>
            </a:endParaRPr>
          </a:p>
          <a:p>
            <a:pPr marL="285750" indent="-285750">
              <a:lnSpc>
                <a:spcPct val="150000"/>
              </a:lnSpc>
              <a:buFont typeface="Arial" panose="020B0604020202020204" pitchFamily="34" charset="0"/>
              <a:buChar char="•"/>
            </a:pPr>
            <a:endParaRPr lang="en-GB" sz="3600" dirty="0">
              <a:latin typeface="Georgia"/>
            </a:endParaRPr>
          </a:p>
          <a:p>
            <a:pPr marL="285750" indent="-285750">
              <a:lnSpc>
                <a:spcPct val="150000"/>
              </a:lnSpc>
              <a:buFont typeface="Arial" panose="020B0604020202020204" pitchFamily="34" charset="0"/>
              <a:buChar char="•"/>
            </a:pPr>
            <a:r>
              <a:rPr lang="en-GB" sz="3600" dirty="0">
                <a:solidFill>
                  <a:srgbClr val="0070C0"/>
                </a:solidFill>
                <a:latin typeface="Georgia" panose="02040502050405020303" pitchFamily="18" charset="0"/>
              </a:rPr>
              <a:t>Painting, sculpture, collage, printing, textiles, drawing.</a:t>
            </a:r>
          </a:p>
          <a:p>
            <a:pPr marL="285750" indent="-285750">
              <a:lnSpc>
                <a:spcPct val="150000"/>
              </a:lnSpc>
              <a:buFont typeface="Arial" panose="020B0604020202020204" pitchFamily="34" charset="0"/>
              <a:buChar char="•"/>
            </a:pPr>
            <a:r>
              <a:rPr lang="en-GB" sz="3600" dirty="0">
                <a:solidFill>
                  <a:srgbClr val="0070C0"/>
                </a:solidFill>
                <a:latin typeface="Georgia"/>
              </a:rPr>
              <a:t>Music: Hip hop, Reggae, Blues/Jazz, Latin, Pop and Classical </a:t>
            </a:r>
            <a:endParaRPr lang="en-GB" sz="3600" dirty="0">
              <a:solidFill>
                <a:srgbClr val="0070C0"/>
              </a:solidFill>
              <a:latin typeface="Georgia" panose="02040502050405020303" pitchFamily="18" charset="0"/>
            </a:endParaRPr>
          </a:p>
          <a:p>
            <a:pPr marL="285750" indent="-285750">
              <a:lnSpc>
                <a:spcPct val="150000"/>
              </a:lnSpc>
              <a:buFont typeface="Arial" panose="020B0604020202020204" pitchFamily="34" charset="0"/>
              <a:buChar char="•"/>
            </a:pPr>
            <a:r>
              <a:rPr lang="en-GB" sz="3600" dirty="0">
                <a:solidFill>
                  <a:srgbClr val="0070C0"/>
                </a:solidFill>
                <a:latin typeface="Georgia" panose="02040502050405020303" pitchFamily="18" charset="0"/>
              </a:rPr>
              <a:t>French: greetings, colours, numbers, days of the week, animals, family, countries.</a:t>
            </a:r>
          </a:p>
        </p:txBody>
      </p:sp>
      <p:pic>
        <p:nvPicPr>
          <p:cNvPr id="34" name="Picture 33" descr="The Mysteries of Mondrian | The New Yorker">
            <a:extLst>
              <a:ext uri="{FF2B5EF4-FFF2-40B4-BE49-F238E27FC236}">
                <a16:creationId xmlns:a16="http://schemas.microsoft.com/office/drawing/2014/main" id="{1C280834-8048-A434-2979-C8D05F259C49}"/>
              </a:ext>
            </a:extLst>
          </p:cNvPr>
          <p:cNvPicPr>
            <a:picLocks noChangeAspect="1"/>
          </p:cNvPicPr>
          <p:nvPr/>
        </p:nvPicPr>
        <p:blipFill>
          <a:blip r:embed="rId5"/>
          <a:stretch>
            <a:fillRect/>
          </a:stretch>
        </p:blipFill>
        <p:spPr>
          <a:xfrm>
            <a:off x="1719381" y="3054610"/>
            <a:ext cx="2057400" cy="2748927"/>
          </a:xfrm>
          <a:prstGeom prst="rect">
            <a:avLst/>
          </a:prstGeom>
        </p:spPr>
      </p:pic>
      <p:pic>
        <p:nvPicPr>
          <p:cNvPr id="35" name="Picture 34" descr="Composition II in Red, Blue, and Yellow, 1929 by Piet Mondrian">
            <a:extLst>
              <a:ext uri="{FF2B5EF4-FFF2-40B4-BE49-F238E27FC236}">
                <a16:creationId xmlns:a16="http://schemas.microsoft.com/office/drawing/2014/main" id="{4F392C63-3748-294D-7BE3-092929B7FA0D}"/>
              </a:ext>
            </a:extLst>
          </p:cNvPr>
          <p:cNvPicPr>
            <a:picLocks noChangeAspect="1"/>
          </p:cNvPicPr>
          <p:nvPr/>
        </p:nvPicPr>
        <p:blipFill>
          <a:blip r:embed="rId6"/>
          <a:stretch>
            <a:fillRect/>
          </a:stretch>
        </p:blipFill>
        <p:spPr>
          <a:xfrm>
            <a:off x="4038600" y="3064636"/>
            <a:ext cx="2414587" cy="2458191"/>
          </a:xfrm>
          <a:prstGeom prst="rect">
            <a:avLst/>
          </a:prstGeom>
        </p:spPr>
      </p:pic>
      <p:pic>
        <p:nvPicPr>
          <p:cNvPr id="36" name="Picture 35" descr="L.S. Lowry | Winsor Birch">
            <a:extLst>
              <a:ext uri="{FF2B5EF4-FFF2-40B4-BE49-F238E27FC236}">
                <a16:creationId xmlns:a16="http://schemas.microsoft.com/office/drawing/2014/main" id="{E2C9E364-DECA-C18A-CBB4-8ACCE2AE7859}"/>
              </a:ext>
            </a:extLst>
          </p:cNvPr>
          <p:cNvPicPr>
            <a:picLocks noChangeAspect="1"/>
          </p:cNvPicPr>
          <p:nvPr/>
        </p:nvPicPr>
        <p:blipFill>
          <a:blip r:embed="rId7"/>
          <a:stretch>
            <a:fillRect/>
          </a:stretch>
        </p:blipFill>
        <p:spPr>
          <a:xfrm>
            <a:off x="6642325" y="3064636"/>
            <a:ext cx="2806475" cy="2247416"/>
          </a:xfrm>
          <a:prstGeom prst="rect">
            <a:avLst/>
          </a:prstGeom>
        </p:spPr>
      </p:pic>
      <p:pic>
        <p:nvPicPr>
          <p:cNvPr id="37" name="Picture 36" descr="Clarice Cliff - Wikipedia">
            <a:extLst>
              <a:ext uri="{FF2B5EF4-FFF2-40B4-BE49-F238E27FC236}">
                <a16:creationId xmlns:a16="http://schemas.microsoft.com/office/drawing/2014/main" id="{7AB9EF0F-7ABC-71EB-2EDC-9DE27C84D3F7}"/>
              </a:ext>
            </a:extLst>
          </p:cNvPr>
          <p:cNvPicPr>
            <a:picLocks noChangeAspect="1"/>
          </p:cNvPicPr>
          <p:nvPr/>
        </p:nvPicPr>
        <p:blipFill>
          <a:blip r:embed="rId8"/>
          <a:stretch>
            <a:fillRect/>
          </a:stretch>
        </p:blipFill>
        <p:spPr>
          <a:xfrm>
            <a:off x="9758364" y="3102251"/>
            <a:ext cx="2509835" cy="2671017"/>
          </a:xfrm>
          <a:prstGeom prst="rect">
            <a:avLst/>
          </a:prstGeom>
        </p:spPr>
      </p:pic>
      <p:pic>
        <p:nvPicPr>
          <p:cNvPr id="38" name="Picture 37" descr="Clarice Cliff BONJOUR SHAPE CROCUS TEA FOR TWO SET C.1932">
            <a:extLst>
              <a:ext uri="{FF2B5EF4-FFF2-40B4-BE49-F238E27FC236}">
                <a16:creationId xmlns:a16="http://schemas.microsoft.com/office/drawing/2014/main" id="{351949D4-BF95-A104-228F-840CF362A179}"/>
              </a:ext>
            </a:extLst>
          </p:cNvPr>
          <p:cNvPicPr>
            <a:picLocks noChangeAspect="1"/>
          </p:cNvPicPr>
          <p:nvPr/>
        </p:nvPicPr>
        <p:blipFill>
          <a:blip r:embed="rId9"/>
          <a:stretch>
            <a:fillRect/>
          </a:stretch>
        </p:blipFill>
        <p:spPr>
          <a:xfrm>
            <a:off x="12455967" y="3663389"/>
            <a:ext cx="3853255" cy="2128587"/>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2">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2">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2">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EFEFE"/>
        </a:solidFill>
        <a:effectLst/>
      </p:bgPr>
    </p:bg>
    <p:spTree>
      <p:nvGrpSpPr>
        <p:cNvPr id="1" name=""/>
        <p:cNvGrpSpPr/>
        <p:nvPr/>
      </p:nvGrpSpPr>
      <p:grpSpPr>
        <a:xfrm>
          <a:off x="0" y="0"/>
          <a:ext cx="0" cy="0"/>
          <a:chOff x="0" y="0"/>
          <a:chExt cx="0" cy="0"/>
        </a:xfrm>
      </p:grpSpPr>
      <p:sp>
        <p:nvSpPr>
          <p:cNvPr id="2" name="Freeform 2"/>
          <p:cNvSpPr/>
          <p:nvPr/>
        </p:nvSpPr>
        <p:spPr>
          <a:xfrm rot="-5400000">
            <a:off x="10529746" y="7683612"/>
            <a:ext cx="2554602" cy="2554602"/>
          </a:xfrm>
          <a:custGeom>
            <a:avLst/>
            <a:gdLst/>
            <a:ahLst/>
            <a:cxnLst/>
            <a:rect l="l" t="t" r="r" b="b"/>
            <a:pathLst>
              <a:path w="2554602" h="2554602">
                <a:moveTo>
                  <a:pt x="0" y="0"/>
                </a:moveTo>
                <a:lnTo>
                  <a:pt x="2554601" y="0"/>
                </a:lnTo>
                <a:lnTo>
                  <a:pt x="2554601" y="2554602"/>
                </a:lnTo>
                <a:lnTo>
                  <a:pt x="0" y="2554602"/>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GB"/>
          </a:p>
        </p:txBody>
      </p:sp>
      <p:grpSp>
        <p:nvGrpSpPr>
          <p:cNvPr id="3" name="Group 3"/>
          <p:cNvGrpSpPr/>
          <p:nvPr/>
        </p:nvGrpSpPr>
        <p:grpSpPr>
          <a:xfrm rot="-5400000">
            <a:off x="13041312" y="7708993"/>
            <a:ext cx="2640869" cy="2590107"/>
            <a:chOff x="0" y="0"/>
            <a:chExt cx="1963039" cy="1925306"/>
          </a:xfrm>
        </p:grpSpPr>
        <p:sp>
          <p:nvSpPr>
            <p:cNvPr id="4" name="Freeform 4"/>
            <p:cNvSpPr/>
            <p:nvPr/>
          </p:nvSpPr>
          <p:spPr>
            <a:xfrm>
              <a:off x="0" y="0"/>
              <a:ext cx="1963039" cy="1925306"/>
            </a:xfrm>
            <a:custGeom>
              <a:avLst/>
              <a:gdLst/>
              <a:ahLst/>
              <a:cxnLst/>
              <a:rect l="l" t="t" r="r" b="b"/>
              <a:pathLst>
                <a:path w="1963039" h="1925306">
                  <a:moveTo>
                    <a:pt x="0" y="0"/>
                  </a:moveTo>
                  <a:lnTo>
                    <a:pt x="1963039" y="0"/>
                  </a:lnTo>
                  <a:lnTo>
                    <a:pt x="1963039" y="1925306"/>
                  </a:lnTo>
                  <a:lnTo>
                    <a:pt x="0" y="1925306"/>
                  </a:lnTo>
                  <a:close/>
                </a:path>
              </a:pathLst>
            </a:custGeom>
            <a:solidFill>
              <a:srgbClr val="EA76A5"/>
            </a:solidFill>
          </p:spPr>
          <p:txBody>
            <a:bodyPr/>
            <a:lstStyle/>
            <a:p>
              <a:endParaRPr lang="en-GB"/>
            </a:p>
          </p:txBody>
        </p:sp>
      </p:grpSp>
      <p:grpSp>
        <p:nvGrpSpPr>
          <p:cNvPr id="5" name="Group 5"/>
          <p:cNvGrpSpPr/>
          <p:nvPr/>
        </p:nvGrpSpPr>
        <p:grpSpPr>
          <a:xfrm rot="-5400000">
            <a:off x="7917174" y="7683612"/>
            <a:ext cx="2612571" cy="2612571"/>
            <a:chOff x="0" y="0"/>
            <a:chExt cx="1913890" cy="1913890"/>
          </a:xfrm>
        </p:grpSpPr>
        <p:sp>
          <p:nvSpPr>
            <p:cNvPr id="6" name="Freeform 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D3A4CB"/>
            </a:solidFill>
          </p:spPr>
          <p:txBody>
            <a:bodyPr/>
            <a:lstStyle/>
            <a:p>
              <a:endParaRPr lang="en-GB"/>
            </a:p>
          </p:txBody>
        </p:sp>
      </p:grpSp>
      <p:grpSp>
        <p:nvGrpSpPr>
          <p:cNvPr id="7" name="Group 7"/>
          <p:cNvGrpSpPr/>
          <p:nvPr/>
        </p:nvGrpSpPr>
        <p:grpSpPr>
          <a:xfrm rot="-5400000">
            <a:off x="10519312" y="7734864"/>
            <a:ext cx="2542456" cy="2552305"/>
            <a:chOff x="0" y="0"/>
            <a:chExt cx="6315375" cy="6339840"/>
          </a:xfrm>
        </p:grpSpPr>
        <p:sp>
          <p:nvSpPr>
            <p:cNvPr id="8" name="Freeform 8"/>
            <p:cNvSpPr/>
            <p:nvPr/>
          </p:nvSpPr>
          <p:spPr>
            <a:xfrm>
              <a:off x="0" y="0"/>
              <a:ext cx="6315375" cy="6339840"/>
            </a:xfrm>
            <a:custGeom>
              <a:avLst/>
              <a:gdLst/>
              <a:ahLst/>
              <a:cxnLst/>
              <a:rect l="l" t="t" r="r" b="b"/>
              <a:pathLst>
                <a:path w="6315375" h="6339840">
                  <a:moveTo>
                    <a:pt x="6315375" y="6339840"/>
                  </a:moveTo>
                  <a:lnTo>
                    <a:pt x="0" y="6339840"/>
                  </a:lnTo>
                  <a:lnTo>
                    <a:pt x="0" y="0"/>
                  </a:lnTo>
                  <a:lnTo>
                    <a:pt x="6315375" y="6339840"/>
                  </a:lnTo>
                  <a:close/>
                </a:path>
              </a:pathLst>
            </a:custGeom>
            <a:solidFill>
              <a:srgbClr val="7CA0AD"/>
            </a:solidFill>
          </p:spPr>
          <p:txBody>
            <a:bodyPr/>
            <a:lstStyle/>
            <a:p>
              <a:endParaRPr lang="en-GB"/>
            </a:p>
          </p:txBody>
        </p:sp>
      </p:grpSp>
      <p:grpSp>
        <p:nvGrpSpPr>
          <p:cNvPr id="9" name="Group 9"/>
          <p:cNvGrpSpPr/>
          <p:nvPr/>
        </p:nvGrpSpPr>
        <p:grpSpPr>
          <a:xfrm rot="-5400000">
            <a:off x="15672345" y="7731349"/>
            <a:ext cx="2575445" cy="2592324"/>
            <a:chOff x="0" y="0"/>
            <a:chExt cx="3433927" cy="3456432"/>
          </a:xfrm>
        </p:grpSpPr>
        <p:grpSp>
          <p:nvGrpSpPr>
            <p:cNvPr id="10" name="Group 10"/>
            <p:cNvGrpSpPr/>
            <p:nvPr/>
          </p:nvGrpSpPr>
          <p:grpSpPr>
            <a:xfrm>
              <a:off x="0" y="22505"/>
              <a:ext cx="3432999" cy="3432999"/>
              <a:chOff x="0" y="0"/>
              <a:chExt cx="1913890" cy="1913890"/>
            </a:xfrm>
          </p:grpSpPr>
          <p:sp>
            <p:nvSpPr>
              <p:cNvPr id="11" name="Freeform 1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000000">
                  <a:alpha val="0"/>
                </a:srgbClr>
              </a:solidFill>
            </p:spPr>
            <p:txBody>
              <a:bodyPr/>
              <a:lstStyle/>
              <a:p>
                <a:endParaRPr lang="en-GB"/>
              </a:p>
            </p:txBody>
          </p:sp>
        </p:grpSp>
        <p:grpSp>
          <p:nvGrpSpPr>
            <p:cNvPr id="12" name="Group 12"/>
            <p:cNvGrpSpPr/>
            <p:nvPr/>
          </p:nvGrpSpPr>
          <p:grpSpPr>
            <a:xfrm>
              <a:off x="2391" y="2297405"/>
              <a:ext cx="1159955" cy="1158099"/>
              <a:chOff x="0" y="0"/>
              <a:chExt cx="6350000" cy="6339840"/>
            </a:xfrm>
          </p:grpSpPr>
          <p:sp>
            <p:nvSpPr>
              <p:cNvPr id="13" name="Freeform 13"/>
              <p:cNvSpPr/>
              <p:nvPr/>
            </p:nvSpPr>
            <p:spPr>
              <a:xfrm>
                <a:off x="0" y="0"/>
                <a:ext cx="6350000" cy="6339840"/>
              </a:xfrm>
              <a:custGeom>
                <a:avLst/>
                <a:gdLst/>
                <a:ahLst/>
                <a:cxnLst/>
                <a:rect l="l" t="t" r="r" b="b"/>
                <a:pathLst>
                  <a:path w="6350000" h="6339840">
                    <a:moveTo>
                      <a:pt x="6350000" y="6339840"/>
                    </a:moveTo>
                    <a:lnTo>
                      <a:pt x="0" y="6339840"/>
                    </a:lnTo>
                    <a:lnTo>
                      <a:pt x="0" y="0"/>
                    </a:lnTo>
                    <a:lnTo>
                      <a:pt x="6350000" y="6339840"/>
                    </a:lnTo>
                    <a:close/>
                  </a:path>
                </a:pathLst>
              </a:custGeom>
              <a:solidFill>
                <a:srgbClr val="7CA0AD"/>
              </a:solidFill>
            </p:spPr>
            <p:txBody>
              <a:bodyPr/>
              <a:lstStyle/>
              <a:p>
                <a:endParaRPr lang="en-GB"/>
              </a:p>
            </p:txBody>
          </p:sp>
        </p:grpSp>
        <p:grpSp>
          <p:nvGrpSpPr>
            <p:cNvPr id="14" name="Group 14"/>
            <p:cNvGrpSpPr/>
            <p:nvPr/>
          </p:nvGrpSpPr>
          <p:grpSpPr>
            <a:xfrm rot="5400000">
              <a:off x="1163664" y="2297405"/>
              <a:ext cx="1159955" cy="1158099"/>
              <a:chOff x="0" y="0"/>
              <a:chExt cx="6350000" cy="6339840"/>
            </a:xfrm>
          </p:grpSpPr>
          <p:sp>
            <p:nvSpPr>
              <p:cNvPr id="15" name="Freeform 15"/>
              <p:cNvSpPr/>
              <p:nvPr/>
            </p:nvSpPr>
            <p:spPr>
              <a:xfrm>
                <a:off x="0" y="0"/>
                <a:ext cx="6350000" cy="6339840"/>
              </a:xfrm>
              <a:custGeom>
                <a:avLst/>
                <a:gdLst/>
                <a:ahLst/>
                <a:cxnLst/>
                <a:rect l="l" t="t" r="r" b="b"/>
                <a:pathLst>
                  <a:path w="6350000" h="6339840">
                    <a:moveTo>
                      <a:pt x="6350000" y="6339840"/>
                    </a:moveTo>
                    <a:lnTo>
                      <a:pt x="0" y="6339840"/>
                    </a:lnTo>
                    <a:lnTo>
                      <a:pt x="0" y="0"/>
                    </a:lnTo>
                    <a:lnTo>
                      <a:pt x="6350000" y="6339840"/>
                    </a:lnTo>
                    <a:close/>
                  </a:path>
                </a:pathLst>
              </a:custGeom>
              <a:solidFill>
                <a:srgbClr val="D3A4CB"/>
              </a:solidFill>
            </p:spPr>
            <p:txBody>
              <a:bodyPr/>
              <a:lstStyle/>
              <a:p>
                <a:endParaRPr lang="en-GB"/>
              </a:p>
            </p:txBody>
          </p:sp>
        </p:grpSp>
        <p:grpSp>
          <p:nvGrpSpPr>
            <p:cNvPr id="16" name="Group 16"/>
            <p:cNvGrpSpPr/>
            <p:nvPr/>
          </p:nvGrpSpPr>
          <p:grpSpPr>
            <a:xfrm>
              <a:off x="2273044" y="2297405"/>
              <a:ext cx="1159955" cy="1158099"/>
              <a:chOff x="0" y="0"/>
              <a:chExt cx="6350000" cy="6339840"/>
            </a:xfrm>
          </p:grpSpPr>
          <p:sp>
            <p:nvSpPr>
              <p:cNvPr id="17" name="Freeform 17"/>
              <p:cNvSpPr/>
              <p:nvPr/>
            </p:nvSpPr>
            <p:spPr>
              <a:xfrm>
                <a:off x="0" y="0"/>
                <a:ext cx="6350000" cy="6339840"/>
              </a:xfrm>
              <a:custGeom>
                <a:avLst/>
                <a:gdLst/>
                <a:ahLst/>
                <a:cxnLst/>
                <a:rect l="l" t="t" r="r" b="b"/>
                <a:pathLst>
                  <a:path w="6350000" h="6339840">
                    <a:moveTo>
                      <a:pt x="6350000" y="6339840"/>
                    </a:moveTo>
                    <a:lnTo>
                      <a:pt x="0" y="6339840"/>
                    </a:lnTo>
                    <a:lnTo>
                      <a:pt x="0" y="0"/>
                    </a:lnTo>
                    <a:lnTo>
                      <a:pt x="6350000" y="6339840"/>
                    </a:lnTo>
                    <a:close/>
                  </a:path>
                </a:pathLst>
              </a:custGeom>
              <a:solidFill>
                <a:srgbClr val="7CA0AD"/>
              </a:solidFill>
            </p:spPr>
            <p:txBody>
              <a:bodyPr/>
              <a:lstStyle/>
              <a:p>
                <a:endParaRPr lang="en-GB"/>
              </a:p>
            </p:txBody>
          </p:sp>
        </p:grpSp>
        <p:grpSp>
          <p:nvGrpSpPr>
            <p:cNvPr id="18" name="Group 18"/>
            <p:cNvGrpSpPr/>
            <p:nvPr/>
          </p:nvGrpSpPr>
          <p:grpSpPr>
            <a:xfrm>
              <a:off x="3319" y="928"/>
              <a:ext cx="1159955" cy="1158099"/>
              <a:chOff x="0" y="0"/>
              <a:chExt cx="6350000" cy="6339840"/>
            </a:xfrm>
          </p:grpSpPr>
          <p:sp>
            <p:nvSpPr>
              <p:cNvPr id="19" name="Freeform 19"/>
              <p:cNvSpPr/>
              <p:nvPr/>
            </p:nvSpPr>
            <p:spPr>
              <a:xfrm>
                <a:off x="0" y="0"/>
                <a:ext cx="6350000" cy="6339840"/>
              </a:xfrm>
              <a:custGeom>
                <a:avLst/>
                <a:gdLst/>
                <a:ahLst/>
                <a:cxnLst/>
                <a:rect l="l" t="t" r="r" b="b"/>
                <a:pathLst>
                  <a:path w="6350000" h="6339840">
                    <a:moveTo>
                      <a:pt x="6350000" y="6339840"/>
                    </a:moveTo>
                    <a:lnTo>
                      <a:pt x="0" y="6339840"/>
                    </a:lnTo>
                    <a:lnTo>
                      <a:pt x="0" y="0"/>
                    </a:lnTo>
                    <a:lnTo>
                      <a:pt x="6350000" y="6339840"/>
                    </a:lnTo>
                    <a:close/>
                  </a:path>
                </a:pathLst>
              </a:custGeom>
              <a:solidFill>
                <a:srgbClr val="7CA0AD"/>
              </a:solidFill>
            </p:spPr>
            <p:txBody>
              <a:bodyPr/>
              <a:lstStyle/>
              <a:p>
                <a:endParaRPr lang="en-GB"/>
              </a:p>
            </p:txBody>
          </p:sp>
        </p:grpSp>
        <p:grpSp>
          <p:nvGrpSpPr>
            <p:cNvPr id="20" name="Group 20"/>
            <p:cNvGrpSpPr/>
            <p:nvPr/>
          </p:nvGrpSpPr>
          <p:grpSpPr>
            <a:xfrm rot="5400000">
              <a:off x="1164592" y="928"/>
              <a:ext cx="1159955" cy="1158099"/>
              <a:chOff x="0" y="0"/>
              <a:chExt cx="6350000" cy="6339840"/>
            </a:xfrm>
          </p:grpSpPr>
          <p:sp>
            <p:nvSpPr>
              <p:cNvPr id="21" name="Freeform 21"/>
              <p:cNvSpPr/>
              <p:nvPr/>
            </p:nvSpPr>
            <p:spPr>
              <a:xfrm>
                <a:off x="0" y="0"/>
                <a:ext cx="6350000" cy="6339840"/>
              </a:xfrm>
              <a:custGeom>
                <a:avLst/>
                <a:gdLst/>
                <a:ahLst/>
                <a:cxnLst/>
                <a:rect l="l" t="t" r="r" b="b"/>
                <a:pathLst>
                  <a:path w="6350000" h="6339840">
                    <a:moveTo>
                      <a:pt x="6350000" y="6339840"/>
                    </a:moveTo>
                    <a:lnTo>
                      <a:pt x="0" y="6339840"/>
                    </a:lnTo>
                    <a:lnTo>
                      <a:pt x="0" y="0"/>
                    </a:lnTo>
                    <a:lnTo>
                      <a:pt x="6350000" y="6339840"/>
                    </a:lnTo>
                    <a:close/>
                  </a:path>
                </a:pathLst>
              </a:custGeom>
              <a:solidFill>
                <a:srgbClr val="D4A36C"/>
              </a:solidFill>
            </p:spPr>
            <p:txBody>
              <a:bodyPr/>
              <a:lstStyle/>
              <a:p>
                <a:endParaRPr lang="en-GB"/>
              </a:p>
            </p:txBody>
          </p:sp>
        </p:grpSp>
        <p:grpSp>
          <p:nvGrpSpPr>
            <p:cNvPr id="22" name="Group 22"/>
            <p:cNvGrpSpPr/>
            <p:nvPr/>
          </p:nvGrpSpPr>
          <p:grpSpPr>
            <a:xfrm>
              <a:off x="2273972" y="928"/>
              <a:ext cx="1159955" cy="1158099"/>
              <a:chOff x="0" y="0"/>
              <a:chExt cx="6350000" cy="6339840"/>
            </a:xfrm>
          </p:grpSpPr>
          <p:sp>
            <p:nvSpPr>
              <p:cNvPr id="23" name="Freeform 23"/>
              <p:cNvSpPr/>
              <p:nvPr/>
            </p:nvSpPr>
            <p:spPr>
              <a:xfrm>
                <a:off x="0" y="0"/>
                <a:ext cx="6350000" cy="6339840"/>
              </a:xfrm>
              <a:custGeom>
                <a:avLst/>
                <a:gdLst/>
                <a:ahLst/>
                <a:cxnLst/>
                <a:rect l="l" t="t" r="r" b="b"/>
                <a:pathLst>
                  <a:path w="6350000" h="6339840">
                    <a:moveTo>
                      <a:pt x="6350000" y="6339840"/>
                    </a:moveTo>
                    <a:lnTo>
                      <a:pt x="0" y="6339840"/>
                    </a:lnTo>
                    <a:lnTo>
                      <a:pt x="0" y="0"/>
                    </a:lnTo>
                    <a:lnTo>
                      <a:pt x="6350000" y="6339840"/>
                    </a:lnTo>
                    <a:close/>
                  </a:path>
                </a:pathLst>
              </a:custGeom>
              <a:solidFill>
                <a:srgbClr val="D3A4CB"/>
              </a:solidFill>
            </p:spPr>
            <p:txBody>
              <a:bodyPr/>
              <a:lstStyle/>
              <a:p>
                <a:endParaRPr lang="en-GB"/>
              </a:p>
            </p:txBody>
          </p:sp>
        </p:grpSp>
        <p:grpSp>
          <p:nvGrpSpPr>
            <p:cNvPr id="24" name="Group 24"/>
            <p:cNvGrpSpPr/>
            <p:nvPr/>
          </p:nvGrpSpPr>
          <p:grpSpPr>
            <a:xfrm rot="-5400000">
              <a:off x="2391" y="1159955"/>
              <a:ext cx="1159955" cy="1158099"/>
              <a:chOff x="0" y="0"/>
              <a:chExt cx="6350000" cy="6339840"/>
            </a:xfrm>
          </p:grpSpPr>
          <p:sp>
            <p:nvSpPr>
              <p:cNvPr id="25" name="Freeform 25"/>
              <p:cNvSpPr/>
              <p:nvPr/>
            </p:nvSpPr>
            <p:spPr>
              <a:xfrm>
                <a:off x="0" y="0"/>
                <a:ext cx="6350000" cy="6339840"/>
              </a:xfrm>
              <a:custGeom>
                <a:avLst/>
                <a:gdLst/>
                <a:ahLst/>
                <a:cxnLst/>
                <a:rect l="l" t="t" r="r" b="b"/>
                <a:pathLst>
                  <a:path w="6350000" h="6339840">
                    <a:moveTo>
                      <a:pt x="6350000" y="6339840"/>
                    </a:moveTo>
                    <a:lnTo>
                      <a:pt x="0" y="6339840"/>
                    </a:lnTo>
                    <a:lnTo>
                      <a:pt x="0" y="0"/>
                    </a:lnTo>
                    <a:lnTo>
                      <a:pt x="6350000" y="6339840"/>
                    </a:lnTo>
                    <a:close/>
                  </a:path>
                </a:pathLst>
              </a:custGeom>
              <a:solidFill>
                <a:srgbClr val="EA76A5"/>
              </a:solidFill>
            </p:spPr>
            <p:txBody>
              <a:bodyPr/>
              <a:lstStyle/>
              <a:p>
                <a:endParaRPr lang="en-GB"/>
              </a:p>
            </p:txBody>
          </p:sp>
        </p:grpSp>
        <p:grpSp>
          <p:nvGrpSpPr>
            <p:cNvPr id="26" name="Group 26"/>
            <p:cNvGrpSpPr/>
            <p:nvPr/>
          </p:nvGrpSpPr>
          <p:grpSpPr>
            <a:xfrm rot="-10800000">
              <a:off x="1163664" y="1159955"/>
              <a:ext cx="1159955" cy="1158099"/>
              <a:chOff x="0" y="0"/>
              <a:chExt cx="6350000" cy="6339840"/>
            </a:xfrm>
          </p:grpSpPr>
          <p:sp>
            <p:nvSpPr>
              <p:cNvPr id="27" name="Freeform 27"/>
              <p:cNvSpPr/>
              <p:nvPr/>
            </p:nvSpPr>
            <p:spPr>
              <a:xfrm>
                <a:off x="0" y="0"/>
                <a:ext cx="6350000" cy="6339840"/>
              </a:xfrm>
              <a:custGeom>
                <a:avLst/>
                <a:gdLst/>
                <a:ahLst/>
                <a:cxnLst/>
                <a:rect l="l" t="t" r="r" b="b"/>
                <a:pathLst>
                  <a:path w="6350000" h="6339840">
                    <a:moveTo>
                      <a:pt x="6350000" y="6339840"/>
                    </a:moveTo>
                    <a:lnTo>
                      <a:pt x="0" y="6339840"/>
                    </a:lnTo>
                    <a:lnTo>
                      <a:pt x="0" y="0"/>
                    </a:lnTo>
                    <a:lnTo>
                      <a:pt x="6350000" y="6339840"/>
                    </a:lnTo>
                    <a:close/>
                  </a:path>
                </a:pathLst>
              </a:custGeom>
              <a:solidFill>
                <a:srgbClr val="D4A36C"/>
              </a:solidFill>
            </p:spPr>
            <p:txBody>
              <a:bodyPr/>
              <a:lstStyle/>
              <a:p>
                <a:endParaRPr lang="en-GB"/>
              </a:p>
            </p:txBody>
          </p:sp>
        </p:grpSp>
        <p:grpSp>
          <p:nvGrpSpPr>
            <p:cNvPr id="28" name="Group 28"/>
            <p:cNvGrpSpPr/>
            <p:nvPr/>
          </p:nvGrpSpPr>
          <p:grpSpPr>
            <a:xfrm rot="-5400000">
              <a:off x="2273044" y="1159955"/>
              <a:ext cx="1159955" cy="1158099"/>
              <a:chOff x="0" y="0"/>
              <a:chExt cx="6350000" cy="6339840"/>
            </a:xfrm>
          </p:grpSpPr>
          <p:sp>
            <p:nvSpPr>
              <p:cNvPr id="29" name="Freeform 29"/>
              <p:cNvSpPr/>
              <p:nvPr/>
            </p:nvSpPr>
            <p:spPr>
              <a:xfrm>
                <a:off x="0" y="0"/>
                <a:ext cx="6350000" cy="6339840"/>
              </a:xfrm>
              <a:custGeom>
                <a:avLst/>
                <a:gdLst/>
                <a:ahLst/>
                <a:cxnLst/>
                <a:rect l="l" t="t" r="r" b="b"/>
                <a:pathLst>
                  <a:path w="6350000" h="6339840">
                    <a:moveTo>
                      <a:pt x="6350000" y="6339840"/>
                    </a:moveTo>
                    <a:lnTo>
                      <a:pt x="0" y="6339840"/>
                    </a:lnTo>
                    <a:lnTo>
                      <a:pt x="0" y="0"/>
                    </a:lnTo>
                    <a:lnTo>
                      <a:pt x="6350000" y="6339840"/>
                    </a:lnTo>
                    <a:close/>
                  </a:path>
                </a:pathLst>
              </a:custGeom>
              <a:solidFill>
                <a:srgbClr val="EA76A5"/>
              </a:solidFill>
            </p:spPr>
            <p:txBody>
              <a:bodyPr/>
              <a:lstStyle/>
              <a:p>
                <a:endParaRPr lang="en-GB"/>
              </a:p>
            </p:txBody>
          </p:sp>
        </p:grpSp>
      </p:grpSp>
      <p:grpSp>
        <p:nvGrpSpPr>
          <p:cNvPr id="30" name="Group 30"/>
          <p:cNvGrpSpPr/>
          <p:nvPr/>
        </p:nvGrpSpPr>
        <p:grpSpPr>
          <a:xfrm rot="-5400000">
            <a:off x="-124620" y="7655579"/>
            <a:ext cx="2793522" cy="2793522"/>
            <a:chOff x="0" y="0"/>
            <a:chExt cx="1913890" cy="1913890"/>
          </a:xfrm>
        </p:grpSpPr>
        <p:sp>
          <p:nvSpPr>
            <p:cNvPr id="31" name="Freeform 3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EA76A5"/>
            </a:solidFill>
          </p:spPr>
          <p:txBody>
            <a:bodyPr/>
            <a:lstStyle/>
            <a:p>
              <a:endParaRPr lang="en-GB"/>
            </a:p>
          </p:txBody>
        </p:sp>
      </p:grpSp>
      <p:grpSp>
        <p:nvGrpSpPr>
          <p:cNvPr id="32" name="Group 32"/>
          <p:cNvGrpSpPr/>
          <p:nvPr/>
        </p:nvGrpSpPr>
        <p:grpSpPr>
          <a:xfrm rot="-5400000">
            <a:off x="5286910" y="7694217"/>
            <a:ext cx="2630264" cy="2630264"/>
            <a:chOff x="0" y="0"/>
            <a:chExt cx="1913890" cy="1913890"/>
          </a:xfrm>
        </p:grpSpPr>
        <p:sp>
          <p:nvSpPr>
            <p:cNvPr id="33" name="Freeform 3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D4A36C"/>
            </a:solidFill>
          </p:spPr>
          <p:txBody>
            <a:bodyPr/>
            <a:lstStyle/>
            <a:p>
              <a:endParaRPr lang="en-GB"/>
            </a:p>
          </p:txBody>
        </p:sp>
      </p:grpSp>
      <p:grpSp>
        <p:nvGrpSpPr>
          <p:cNvPr id="34" name="Group 34"/>
          <p:cNvGrpSpPr/>
          <p:nvPr/>
        </p:nvGrpSpPr>
        <p:grpSpPr>
          <a:xfrm rot="-10800000">
            <a:off x="2662774" y="7694217"/>
            <a:ext cx="2630264" cy="2630264"/>
            <a:chOff x="0" y="0"/>
            <a:chExt cx="3507019" cy="3507019"/>
          </a:xfrm>
        </p:grpSpPr>
        <p:grpSp>
          <p:nvGrpSpPr>
            <p:cNvPr id="35" name="Group 35"/>
            <p:cNvGrpSpPr/>
            <p:nvPr/>
          </p:nvGrpSpPr>
          <p:grpSpPr>
            <a:xfrm rot="5400000">
              <a:off x="2338012" y="1169006"/>
              <a:ext cx="1169006" cy="1169006"/>
              <a:chOff x="0" y="0"/>
              <a:chExt cx="1913890" cy="1913890"/>
            </a:xfrm>
          </p:grpSpPr>
          <p:sp>
            <p:nvSpPr>
              <p:cNvPr id="36" name="Freeform 3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D3A4CB"/>
              </a:solidFill>
            </p:spPr>
            <p:txBody>
              <a:bodyPr/>
              <a:lstStyle/>
              <a:p>
                <a:endParaRPr lang="en-GB"/>
              </a:p>
            </p:txBody>
          </p:sp>
        </p:grpSp>
        <p:grpSp>
          <p:nvGrpSpPr>
            <p:cNvPr id="37" name="Group 37"/>
            <p:cNvGrpSpPr/>
            <p:nvPr/>
          </p:nvGrpSpPr>
          <p:grpSpPr>
            <a:xfrm>
              <a:off x="1169006" y="0"/>
              <a:ext cx="1169006" cy="1169006"/>
              <a:chOff x="0" y="0"/>
              <a:chExt cx="1913890" cy="1913890"/>
            </a:xfrm>
          </p:grpSpPr>
          <p:sp>
            <p:nvSpPr>
              <p:cNvPr id="38" name="Freeform 38"/>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7CA0AD"/>
              </a:solidFill>
            </p:spPr>
            <p:txBody>
              <a:bodyPr/>
              <a:lstStyle/>
              <a:p>
                <a:endParaRPr lang="en-GB"/>
              </a:p>
            </p:txBody>
          </p:sp>
        </p:grpSp>
        <p:grpSp>
          <p:nvGrpSpPr>
            <p:cNvPr id="39" name="Group 39"/>
            <p:cNvGrpSpPr/>
            <p:nvPr/>
          </p:nvGrpSpPr>
          <p:grpSpPr>
            <a:xfrm rot="5400000">
              <a:off x="0" y="1169006"/>
              <a:ext cx="1169006" cy="1169006"/>
              <a:chOff x="0" y="0"/>
              <a:chExt cx="1913890" cy="1913890"/>
            </a:xfrm>
          </p:grpSpPr>
          <p:sp>
            <p:nvSpPr>
              <p:cNvPr id="40" name="Freeform 40"/>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D4A36C"/>
              </a:solidFill>
            </p:spPr>
            <p:txBody>
              <a:bodyPr/>
              <a:lstStyle/>
              <a:p>
                <a:endParaRPr lang="en-GB"/>
              </a:p>
            </p:txBody>
          </p:sp>
        </p:grpSp>
        <p:grpSp>
          <p:nvGrpSpPr>
            <p:cNvPr id="41" name="Group 41"/>
            <p:cNvGrpSpPr/>
            <p:nvPr/>
          </p:nvGrpSpPr>
          <p:grpSpPr>
            <a:xfrm>
              <a:off x="1169006" y="2338012"/>
              <a:ext cx="1169006" cy="1169006"/>
              <a:chOff x="0" y="0"/>
              <a:chExt cx="1913890" cy="1913890"/>
            </a:xfrm>
          </p:grpSpPr>
          <p:sp>
            <p:nvSpPr>
              <p:cNvPr id="42" name="Freeform 4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EA76A5"/>
              </a:solidFill>
            </p:spPr>
            <p:txBody>
              <a:bodyPr/>
              <a:lstStyle/>
              <a:p>
                <a:endParaRPr lang="en-GB"/>
              </a:p>
            </p:txBody>
          </p:sp>
        </p:grpSp>
      </p:grpSp>
      <p:sp>
        <p:nvSpPr>
          <p:cNvPr id="43" name="Freeform 43"/>
          <p:cNvSpPr/>
          <p:nvPr/>
        </p:nvSpPr>
        <p:spPr>
          <a:xfrm>
            <a:off x="17149474" y="9258300"/>
            <a:ext cx="714073" cy="717073"/>
          </a:xfrm>
          <a:custGeom>
            <a:avLst/>
            <a:gdLst/>
            <a:ahLst/>
            <a:cxnLst/>
            <a:rect l="l" t="t" r="r" b="b"/>
            <a:pathLst>
              <a:path w="714073" h="717073">
                <a:moveTo>
                  <a:pt x="0" y="0"/>
                </a:moveTo>
                <a:lnTo>
                  <a:pt x="714073" y="0"/>
                </a:lnTo>
                <a:lnTo>
                  <a:pt x="714073" y="717073"/>
                </a:lnTo>
                <a:lnTo>
                  <a:pt x="0" y="717073"/>
                </a:lnTo>
                <a:lnTo>
                  <a:pt x="0" y="0"/>
                </a:lnTo>
                <a:close/>
              </a:path>
            </a:pathLst>
          </a:custGeom>
          <a:blipFill>
            <a:blip r:embed="rId4"/>
            <a:stretch>
              <a:fillRect/>
            </a:stretch>
          </a:blipFill>
        </p:spPr>
        <p:txBody>
          <a:bodyPr/>
          <a:lstStyle/>
          <a:p>
            <a:endParaRPr lang="en-GB"/>
          </a:p>
        </p:txBody>
      </p:sp>
      <p:sp>
        <p:nvSpPr>
          <p:cNvPr id="44" name="TextBox 43">
            <a:extLst>
              <a:ext uri="{FF2B5EF4-FFF2-40B4-BE49-F238E27FC236}">
                <a16:creationId xmlns:a16="http://schemas.microsoft.com/office/drawing/2014/main" id="{CB238FEE-5861-5102-B60C-E75C01C951D5}"/>
              </a:ext>
            </a:extLst>
          </p:cNvPr>
          <p:cNvSpPr txBox="1"/>
          <p:nvPr/>
        </p:nvSpPr>
        <p:spPr>
          <a:xfrm>
            <a:off x="-4011" y="115999"/>
            <a:ext cx="18288000" cy="1446550"/>
          </a:xfrm>
          <a:prstGeom prst="rect">
            <a:avLst/>
          </a:prstGeom>
          <a:noFill/>
        </p:spPr>
        <p:txBody>
          <a:bodyPr wrap="square" rtlCol="0">
            <a:spAutoFit/>
          </a:bodyPr>
          <a:lstStyle/>
          <a:p>
            <a:pPr algn="ctr"/>
            <a:r>
              <a:rPr lang="en-GB" sz="8800" dirty="0">
                <a:solidFill>
                  <a:srgbClr val="0070C0"/>
                </a:solidFill>
                <a:latin typeface="Georgia" panose="02040502050405020303" pitchFamily="18" charset="0"/>
              </a:rPr>
              <a:t>Curriculum – Well-being</a:t>
            </a:r>
          </a:p>
        </p:txBody>
      </p:sp>
      <p:sp>
        <p:nvSpPr>
          <p:cNvPr id="45" name="TextBox 44">
            <a:extLst>
              <a:ext uri="{FF2B5EF4-FFF2-40B4-BE49-F238E27FC236}">
                <a16:creationId xmlns:a16="http://schemas.microsoft.com/office/drawing/2014/main" id="{5E383AF3-E78A-56F4-A352-A44F6F480B1E}"/>
              </a:ext>
            </a:extLst>
          </p:cNvPr>
          <p:cNvSpPr txBox="1"/>
          <p:nvPr/>
        </p:nvSpPr>
        <p:spPr>
          <a:xfrm>
            <a:off x="2631200" y="1694017"/>
            <a:ext cx="12573000" cy="6063006"/>
          </a:xfrm>
          <a:prstGeom prst="rect">
            <a:avLst/>
          </a:prstGeom>
          <a:noFill/>
        </p:spPr>
        <p:txBody>
          <a:bodyPr wrap="square" lIns="91440" tIns="45720" rIns="91440" bIns="45720" rtlCol="0" anchor="t">
            <a:spAutoFit/>
          </a:bodyPr>
          <a:lstStyle/>
          <a:p>
            <a:pPr marL="457200" indent="-457200">
              <a:lnSpc>
                <a:spcPct val="150000"/>
              </a:lnSpc>
              <a:buFont typeface="Arial" panose="020B0604020202020204" pitchFamily="34" charset="0"/>
              <a:buChar char="•"/>
            </a:pPr>
            <a:r>
              <a:rPr lang="en-GB" sz="4400" b="1" dirty="0">
                <a:solidFill>
                  <a:srgbClr val="0070C0"/>
                </a:solidFill>
                <a:latin typeface="Georgia"/>
              </a:rPr>
              <a:t>PE: </a:t>
            </a:r>
            <a:r>
              <a:rPr lang="en-GB" sz="4400" dirty="0">
                <a:solidFill>
                  <a:srgbClr val="0070C0"/>
                </a:solidFill>
                <a:latin typeface="Georgia"/>
              </a:rPr>
              <a:t>fundamentals, gymnastics, dance, team games and athletics, well being Wednesday</a:t>
            </a:r>
          </a:p>
          <a:p>
            <a:pPr marL="457200" indent="-457200">
              <a:lnSpc>
                <a:spcPct val="150000"/>
              </a:lnSpc>
              <a:buFont typeface="Arial" panose="020B0604020202020204" pitchFamily="34" charset="0"/>
              <a:buChar char="•"/>
            </a:pPr>
            <a:r>
              <a:rPr lang="en-GB" sz="4400" b="1" dirty="0">
                <a:solidFill>
                  <a:srgbClr val="0070C0"/>
                </a:solidFill>
                <a:latin typeface="Georgia"/>
              </a:rPr>
              <a:t>Farm: </a:t>
            </a:r>
            <a:r>
              <a:rPr lang="en-GB" sz="4400" dirty="0">
                <a:solidFill>
                  <a:srgbClr val="0070C0"/>
                </a:solidFill>
                <a:latin typeface="Georgia"/>
              </a:rPr>
              <a:t>this year we are looking after the chickens.</a:t>
            </a:r>
          </a:p>
          <a:p>
            <a:pPr marL="457200" indent="-457200">
              <a:lnSpc>
                <a:spcPct val="150000"/>
              </a:lnSpc>
              <a:buFont typeface="Arial" panose="020B0604020202020204" pitchFamily="34" charset="0"/>
              <a:buChar char="•"/>
            </a:pPr>
            <a:r>
              <a:rPr lang="en-GB" sz="4400" b="1" dirty="0">
                <a:solidFill>
                  <a:srgbClr val="0070C0"/>
                </a:solidFill>
                <a:latin typeface="Georgia"/>
              </a:rPr>
              <a:t>PSHE</a:t>
            </a:r>
            <a:r>
              <a:rPr lang="en-GB" sz="4400" dirty="0">
                <a:solidFill>
                  <a:srgbClr val="0070C0"/>
                </a:solidFill>
                <a:latin typeface="Georgia"/>
              </a:rPr>
              <a:t>: friendships, families and healthy bodies, healthy minds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EFEFE"/>
        </a:solidFill>
        <a:effectLst/>
      </p:bgPr>
    </p:bg>
    <p:spTree>
      <p:nvGrpSpPr>
        <p:cNvPr id="1" name="">
          <a:extLst>
            <a:ext uri="{FF2B5EF4-FFF2-40B4-BE49-F238E27FC236}">
              <a16:creationId xmlns:a16="http://schemas.microsoft.com/office/drawing/2014/main" id="{27C861FA-8F87-C9CD-14F2-4FFAE506D982}"/>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EF3ADBCE-1EF8-B0FE-F39A-5641EF387773}"/>
              </a:ext>
            </a:extLst>
          </p:cNvPr>
          <p:cNvSpPr/>
          <p:nvPr/>
        </p:nvSpPr>
        <p:spPr>
          <a:xfrm rot="-5400000">
            <a:off x="10529746" y="7683612"/>
            <a:ext cx="2554602" cy="2554602"/>
          </a:xfrm>
          <a:custGeom>
            <a:avLst/>
            <a:gdLst/>
            <a:ahLst/>
            <a:cxnLst/>
            <a:rect l="l" t="t" r="r" b="b"/>
            <a:pathLst>
              <a:path w="2554602" h="2554602">
                <a:moveTo>
                  <a:pt x="0" y="0"/>
                </a:moveTo>
                <a:lnTo>
                  <a:pt x="2554601" y="0"/>
                </a:lnTo>
                <a:lnTo>
                  <a:pt x="2554601" y="2554602"/>
                </a:lnTo>
                <a:lnTo>
                  <a:pt x="0" y="2554602"/>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GB"/>
          </a:p>
        </p:txBody>
      </p:sp>
      <p:grpSp>
        <p:nvGrpSpPr>
          <p:cNvPr id="3" name="Group 3">
            <a:extLst>
              <a:ext uri="{FF2B5EF4-FFF2-40B4-BE49-F238E27FC236}">
                <a16:creationId xmlns:a16="http://schemas.microsoft.com/office/drawing/2014/main" id="{0DDCCE88-21BD-C55B-BA08-630611EE997D}"/>
              </a:ext>
            </a:extLst>
          </p:cNvPr>
          <p:cNvGrpSpPr/>
          <p:nvPr/>
        </p:nvGrpSpPr>
        <p:grpSpPr>
          <a:xfrm rot="-5400000">
            <a:off x="13041312" y="7708993"/>
            <a:ext cx="2640869" cy="2590107"/>
            <a:chOff x="0" y="0"/>
            <a:chExt cx="1963039" cy="1925306"/>
          </a:xfrm>
        </p:grpSpPr>
        <p:sp>
          <p:nvSpPr>
            <p:cNvPr id="4" name="Freeform 4">
              <a:extLst>
                <a:ext uri="{FF2B5EF4-FFF2-40B4-BE49-F238E27FC236}">
                  <a16:creationId xmlns:a16="http://schemas.microsoft.com/office/drawing/2014/main" id="{61A33BFF-2CDD-873A-109D-6B8116FAFA7E}"/>
                </a:ext>
              </a:extLst>
            </p:cNvPr>
            <p:cNvSpPr/>
            <p:nvPr/>
          </p:nvSpPr>
          <p:spPr>
            <a:xfrm>
              <a:off x="0" y="0"/>
              <a:ext cx="1963039" cy="1925306"/>
            </a:xfrm>
            <a:custGeom>
              <a:avLst/>
              <a:gdLst/>
              <a:ahLst/>
              <a:cxnLst/>
              <a:rect l="l" t="t" r="r" b="b"/>
              <a:pathLst>
                <a:path w="1963039" h="1925306">
                  <a:moveTo>
                    <a:pt x="0" y="0"/>
                  </a:moveTo>
                  <a:lnTo>
                    <a:pt x="1963039" y="0"/>
                  </a:lnTo>
                  <a:lnTo>
                    <a:pt x="1963039" y="1925306"/>
                  </a:lnTo>
                  <a:lnTo>
                    <a:pt x="0" y="1925306"/>
                  </a:lnTo>
                  <a:close/>
                </a:path>
              </a:pathLst>
            </a:custGeom>
            <a:solidFill>
              <a:srgbClr val="EA76A5"/>
            </a:solidFill>
          </p:spPr>
          <p:txBody>
            <a:bodyPr/>
            <a:lstStyle/>
            <a:p>
              <a:endParaRPr lang="en-GB"/>
            </a:p>
          </p:txBody>
        </p:sp>
      </p:grpSp>
      <p:grpSp>
        <p:nvGrpSpPr>
          <p:cNvPr id="5" name="Group 5">
            <a:extLst>
              <a:ext uri="{FF2B5EF4-FFF2-40B4-BE49-F238E27FC236}">
                <a16:creationId xmlns:a16="http://schemas.microsoft.com/office/drawing/2014/main" id="{2EA06DAC-4DB8-8E90-48F8-241F995AD3CC}"/>
              </a:ext>
            </a:extLst>
          </p:cNvPr>
          <p:cNvGrpSpPr/>
          <p:nvPr/>
        </p:nvGrpSpPr>
        <p:grpSpPr>
          <a:xfrm rot="-5400000">
            <a:off x="7917174" y="7683612"/>
            <a:ext cx="2612571" cy="2612571"/>
            <a:chOff x="0" y="0"/>
            <a:chExt cx="1913890" cy="1913890"/>
          </a:xfrm>
        </p:grpSpPr>
        <p:sp>
          <p:nvSpPr>
            <p:cNvPr id="6" name="Freeform 6">
              <a:extLst>
                <a:ext uri="{FF2B5EF4-FFF2-40B4-BE49-F238E27FC236}">
                  <a16:creationId xmlns:a16="http://schemas.microsoft.com/office/drawing/2014/main" id="{2B72B04F-A9C7-C3F6-0B0B-2CEE7072B213}"/>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D3A4CB"/>
            </a:solidFill>
          </p:spPr>
          <p:txBody>
            <a:bodyPr/>
            <a:lstStyle/>
            <a:p>
              <a:endParaRPr lang="en-GB"/>
            </a:p>
          </p:txBody>
        </p:sp>
      </p:grpSp>
      <p:grpSp>
        <p:nvGrpSpPr>
          <p:cNvPr id="7" name="Group 7">
            <a:extLst>
              <a:ext uri="{FF2B5EF4-FFF2-40B4-BE49-F238E27FC236}">
                <a16:creationId xmlns:a16="http://schemas.microsoft.com/office/drawing/2014/main" id="{3F890927-363D-7D1B-BD77-559D7756DB22}"/>
              </a:ext>
            </a:extLst>
          </p:cNvPr>
          <p:cNvGrpSpPr/>
          <p:nvPr/>
        </p:nvGrpSpPr>
        <p:grpSpPr>
          <a:xfrm rot="-5400000">
            <a:off x="10519312" y="7734864"/>
            <a:ext cx="2542456" cy="2552305"/>
            <a:chOff x="0" y="0"/>
            <a:chExt cx="6315375" cy="6339840"/>
          </a:xfrm>
        </p:grpSpPr>
        <p:sp>
          <p:nvSpPr>
            <p:cNvPr id="8" name="Freeform 8">
              <a:extLst>
                <a:ext uri="{FF2B5EF4-FFF2-40B4-BE49-F238E27FC236}">
                  <a16:creationId xmlns:a16="http://schemas.microsoft.com/office/drawing/2014/main" id="{AD14E83F-E3BF-CA38-08C5-0CD26866EF2F}"/>
                </a:ext>
              </a:extLst>
            </p:cNvPr>
            <p:cNvSpPr/>
            <p:nvPr/>
          </p:nvSpPr>
          <p:spPr>
            <a:xfrm>
              <a:off x="0" y="0"/>
              <a:ext cx="6315375" cy="6339840"/>
            </a:xfrm>
            <a:custGeom>
              <a:avLst/>
              <a:gdLst/>
              <a:ahLst/>
              <a:cxnLst/>
              <a:rect l="l" t="t" r="r" b="b"/>
              <a:pathLst>
                <a:path w="6315375" h="6339840">
                  <a:moveTo>
                    <a:pt x="6315375" y="6339840"/>
                  </a:moveTo>
                  <a:lnTo>
                    <a:pt x="0" y="6339840"/>
                  </a:lnTo>
                  <a:lnTo>
                    <a:pt x="0" y="0"/>
                  </a:lnTo>
                  <a:lnTo>
                    <a:pt x="6315375" y="6339840"/>
                  </a:lnTo>
                  <a:close/>
                </a:path>
              </a:pathLst>
            </a:custGeom>
            <a:solidFill>
              <a:srgbClr val="7CA0AD"/>
            </a:solidFill>
          </p:spPr>
          <p:txBody>
            <a:bodyPr/>
            <a:lstStyle/>
            <a:p>
              <a:endParaRPr lang="en-GB"/>
            </a:p>
          </p:txBody>
        </p:sp>
      </p:grpSp>
      <p:grpSp>
        <p:nvGrpSpPr>
          <p:cNvPr id="9" name="Group 9">
            <a:extLst>
              <a:ext uri="{FF2B5EF4-FFF2-40B4-BE49-F238E27FC236}">
                <a16:creationId xmlns:a16="http://schemas.microsoft.com/office/drawing/2014/main" id="{E15B241D-7C9E-FDD2-8731-76B048D018FD}"/>
              </a:ext>
            </a:extLst>
          </p:cNvPr>
          <p:cNvGrpSpPr/>
          <p:nvPr/>
        </p:nvGrpSpPr>
        <p:grpSpPr>
          <a:xfrm rot="-5400000">
            <a:off x="15672345" y="7731349"/>
            <a:ext cx="2575445" cy="2592324"/>
            <a:chOff x="0" y="0"/>
            <a:chExt cx="3433927" cy="3456432"/>
          </a:xfrm>
        </p:grpSpPr>
        <p:grpSp>
          <p:nvGrpSpPr>
            <p:cNvPr id="10" name="Group 10">
              <a:extLst>
                <a:ext uri="{FF2B5EF4-FFF2-40B4-BE49-F238E27FC236}">
                  <a16:creationId xmlns:a16="http://schemas.microsoft.com/office/drawing/2014/main" id="{AD844DE2-1417-EB28-C262-03F25C32D116}"/>
                </a:ext>
              </a:extLst>
            </p:cNvPr>
            <p:cNvGrpSpPr/>
            <p:nvPr/>
          </p:nvGrpSpPr>
          <p:grpSpPr>
            <a:xfrm>
              <a:off x="0" y="22505"/>
              <a:ext cx="3432999" cy="3432999"/>
              <a:chOff x="0" y="0"/>
              <a:chExt cx="1913890" cy="1913890"/>
            </a:xfrm>
          </p:grpSpPr>
          <p:sp>
            <p:nvSpPr>
              <p:cNvPr id="11" name="Freeform 11">
                <a:extLst>
                  <a:ext uri="{FF2B5EF4-FFF2-40B4-BE49-F238E27FC236}">
                    <a16:creationId xmlns:a16="http://schemas.microsoft.com/office/drawing/2014/main" id="{99645987-C9BA-59A4-A201-FB78A7FF1DEE}"/>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000000">
                  <a:alpha val="0"/>
                </a:srgbClr>
              </a:solidFill>
            </p:spPr>
            <p:txBody>
              <a:bodyPr/>
              <a:lstStyle/>
              <a:p>
                <a:endParaRPr lang="en-GB"/>
              </a:p>
            </p:txBody>
          </p:sp>
        </p:grpSp>
        <p:grpSp>
          <p:nvGrpSpPr>
            <p:cNvPr id="12" name="Group 12">
              <a:extLst>
                <a:ext uri="{FF2B5EF4-FFF2-40B4-BE49-F238E27FC236}">
                  <a16:creationId xmlns:a16="http://schemas.microsoft.com/office/drawing/2014/main" id="{2C62B229-CDC6-BE2D-8FD9-037E9D08F10A}"/>
                </a:ext>
              </a:extLst>
            </p:cNvPr>
            <p:cNvGrpSpPr/>
            <p:nvPr/>
          </p:nvGrpSpPr>
          <p:grpSpPr>
            <a:xfrm>
              <a:off x="2391" y="2297405"/>
              <a:ext cx="1159955" cy="1158099"/>
              <a:chOff x="0" y="0"/>
              <a:chExt cx="6350000" cy="6339840"/>
            </a:xfrm>
          </p:grpSpPr>
          <p:sp>
            <p:nvSpPr>
              <p:cNvPr id="13" name="Freeform 13">
                <a:extLst>
                  <a:ext uri="{FF2B5EF4-FFF2-40B4-BE49-F238E27FC236}">
                    <a16:creationId xmlns:a16="http://schemas.microsoft.com/office/drawing/2014/main" id="{A6E48BC3-5678-8FB0-5C93-59AC87D6D8D9}"/>
                  </a:ext>
                </a:extLst>
              </p:cNvPr>
              <p:cNvSpPr/>
              <p:nvPr/>
            </p:nvSpPr>
            <p:spPr>
              <a:xfrm>
                <a:off x="0" y="0"/>
                <a:ext cx="6350000" cy="6339840"/>
              </a:xfrm>
              <a:custGeom>
                <a:avLst/>
                <a:gdLst/>
                <a:ahLst/>
                <a:cxnLst/>
                <a:rect l="l" t="t" r="r" b="b"/>
                <a:pathLst>
                  <a:path w="6350000" h="6339840">
                    <a:moveTo>
                      <a:pt x="6350000" y="6339840"/>
                    </a:moveTo>
                    <a:lnTo>
                      <a:pt x="0" y="6339840"/>
                    </a:lnTo>
                    <a:lnTo>
                      <a:pt x="0" y="0"/>
                    </a:lnTo>
                    <a:lnTo>
                      <a:pt x="6350000" y="6339840"/>
                    </a:lnTo>
                    <a:close/>
                  </a:path>
                </a:pathLst>
              </a:custGeom>
              <a:solidFill>
                <a:srgbClr val="7CA0AD"/>
              </a:solidFill>
            </p:spPr>
            <p:txBody>
              <a:bodyPr/>
              <a:lstStyle/>
              <a:p>
                <a:endParaRPr lang="en-GB"/>
              </a:p>
            </p:txBody>
          </p:sp>
        </p:grpSp>
        <p:grpSp>
          <p:nvGrpSpPr>
            <p:cNvPr id="14" name="Group 14">
              <a:extLst>
                <a:ext uri="{FF2B5EF4-FFF2-40B4-BE49-F238E27FC236}">
                  <a16:creationId xmlns:a16="http://schemas.microsoft.com/office/drawing/2014/main" id="{5C0F99CB-E7BE-E36D-388D-213D5D74610B}"/>
                </a:ext>
              </a:extLst>
            </p:cNvPr>
            <p:cNvGrpSpPr/>
            <p:nvPr/>
          </p:nvGrpSpPr>
          <p:grpSpPr>
            <a:xfrm rot="5400000">
              <a:off x="1163664" y="2297405"/>
              <a:ext cx="1159955" cy="1158099"/>
              <a:chOff x="0" y="0"/>
              <a:chExt cx="6350000" cy="6339840"/>
            </a:xfrm>
          </p:grpSpPr>
          <p:sp>
            <p:nvSpPr>
              <p:cNvPr id="15" name="Freeform 15">
                <a:extLst>
                  <a:ext uri="{FF2B5EF4-FFF2-40B4-BE49-F238E27FC236}">
                    <a16:creationId xmlns:a16="http://schemas.microsoft.com/office/drawing/2014/main" id="{D9315AC0-AEB8-58DA-3168-F73B56FC4F77}"/>
                  </a:ext>
                </a:extLst>
              </p:cNvPr>
              <p:cNvSpPr/>
              <p:nvPr/>
            </p:nvSpPr>
            <p:spPr>
              <a:xfrm>
                <a:off x="0" y="0"/>
                <a:ext cx="6350000" cy="6339840"/>
              </a:xfrm>
              <a:custGeom>
                <a:avLst/>
                <a:gdLst/>
                <a:ahLst/>
                <a:cxnLst/>
                <a:rect l="l" t="t" r="r" b="b"/>
                <a:pathLst>
                  <a:path w="6350000" h="6339840">
                    <a:moveTo>
                      <a:pt x="6350000" y="6339840"/>
                    </a:moveTo>
                    <a:lnTo>
                      <a:pt x="0" y="6339840"/>
                    </a:lnTo>
                    <a:lnTo>
                      <a:pt x="0" y="0"/>
                    </a:lnTo>
                    <a:lnTo>
                      <a:pt x="6350000" y="6339840"/>
                    </a:lnTo>
                    <a:close/>
                  </a:path>
                </a:pathLst>
              </a:custGeom>
              <a:solidFill>
                <a:srgbClr val="D3A4CB"/>
              </a:solidFill>
            </p:spPr>
            <p:txBody>
              <a:bodyPr/>
              <a:lstStyle/>
              <a:p>
                <a:endParaRPr lang="en-GB"/>
              </a:p>
            </p:txBody>
          </p:sp>
        </p:grpSp>
        <p:grpSp>
          <p:nvGrpSpPr>
            <p:cNvPr id="16" name="Group 16">
              <a:extLst>
                <a:ext uri="{FF2B5EF4-FFF2-40B4-BE49-F238E27FC236}">
                  <a16:creationId xmlns:a16="http://schemas.microsoft.com/office/drawing/2014/main" id="{BF5B0315-2C57-E958-6B5C-BFC318479507}"/>
                </a:ext>
              </a:extLst>
            </p:cNvPr>
            <p:cNvGrpSpPr/>
            <p:nvPr/>
          </p:nvGrpSpPr>
          <p:grpSpPr>
            <a:xfrm>
              <a:off x="2273044" y="2297405"/>
              <a:ext cx="1159955" cy="1158099"/>
              <a:chOff x="0" y="0"/>
              <a:chExt cx="6350000" cy="6339840"/>
            </a:xfrm>
          </p:grpSpPr>
          <p:sp>
            <p:nvSpPr>
              <p:cNvPr id="17" name="Freeform 17">
                <a:extLst>
                  <a:ext uri="{FF2B5EF4-FFF2-40B4-BE49-F238E27FC236}">
                    <a16:creationId xmlns:a16="http://schemas.microsoft.com/office/drawing/2014/main" id="{983FB9BF-2A6D-E19C-71FC-D6DFBE16EA8D}"/>
                  </a:ext>
                </a:extLst>
              </p:cNvPr>
              <p:cNvSpPr/>
              <p:nvPr/>
            </p:nvSpPr>
            <p:spPr>
              <a:xfrm>
                <a:off x="0" y="0"/>
                <a:ext cx="6350000" cy="6339840"/>
              </a:xfrm>
              <a:custGeom>
                <a:avLst/>
                <a:gdLst/>
                <a:ahLst/>
                <a:cxnLst/>
                <a:rect l="l" t="t" r="r" b="b"/>
                <a:pathLst>
                  <a:path w="6350000" h="6339840">
                    <a:moveTo>
                      <a:pt x="6350000" y="6339840"/>
                    </a:moveTo>
                    <a:lnTo>
                      <a:pt x="0" y="6339840"/>
                    </a:lnTo>
                    <a:lnTo>
                      <a:pt x="0" y="0"/>
                    </a:lnTo>
                    <a:lnTo>
                      <a:pt x="6350000" y="6339840"/>
                    </a:lnTo>
                    <a:close/>
                  </a:path>
                </a:pathLst>
              </a:custGeom>
              <a:solidFill>
                <a:srgbClr val="7CA0AD"/>
              </a:solidFill>
            </p:spPr>
            <p:txBody>
              <a:bodyPr/>
              <a:lstStyle/>
              <a:p>
                <a:endParaRPr lang="en-GB"/>
              </a:p>
            </p:txBody>
          </p:sp>
        </p:grpSp>
        <p:grpSp>
          <p:nvGrpSpPr>
            <p:cNvPr id="18" name="Group 18">
              <a:extLst>
                <a:ext uri="{FF2B5EF4-FFF2-40B4-BE49-F238E27FC236}">
                  <a16:creationId xmlns:a16="http://schemas.microsoft.com/office/drawing/2014/main" id="{16EB823A-7189-903A-319B-BEED2152630F}"/>
                </a:ext>
              </a:extLst>
            </p:cNvPr>
            <p:cNvGrpSpPr/>
            <p:nvPr/>
          </p:nvGrpSpPr>
          <p:grpSpPr>
            <a:xfrm>
              <a:off x="3319" y="928"/>
              <a:ext cx="1159955" cy="1158099"/>
              <a:chOff x="0" y="0"/>
              <a:chExt cx="6350000" cy="6339840"/>
            </a:xfrm>
          </p:grpSpPr>
          <p:sp>
            <p:nvSpPr>
              <p:cNvPr id="19" name="Freeform 19">
                <a:extLst>
                  <a:ext uri="{FF2B5EF4-FFF2-40B4-BE49-F238E27FC236}">
                    <a16:creationId xmlns:a16="http://schemas.microsoft.com/office/drawing/2014/main" id="{52C10111-A32F-34E8-EA6E-BC9276E8F771}"/>
                  </a:ext>
                </a:extLst>
              </p:cNvPr>
              <p:cNvSpPr/>
              <p:nvPr/>
            </p:nvSpPr>
            <p:spPr>
              <a:xfrm>
                <a:off x="0" y="0"/>
                <a:ext cx="6350000" cy="6339840"/>
              </a:xfrm>
              <a:custGeom>
                <a:avLst/>
                <a:gdLst/>
                <a:ahLst/>
                <a:cxnLst/>
                <a:rect l="l" t="t" r="r" b="b"/>
                <a:pathLst>
                  <a:path w="6350000" h="6339840">
                    <a:moveTo>
                      <a:pt x="6350000" y="6339840"/>
                    </a:moveTo>
                    <a:lnTo>
                      <a:pt x="0" y="6339840"/>
                    </a:lnTo>
                    <a:lnTo>
                      <a:pt x="0" y="0"/>
                    </a:lnTo>
                    <a:lnTo>
                      <a:pt x="6350000" y="6339840"/>
                    </a:lnTo>
                    <a:close/>
                  </a:path>
                </a:pathLst>
              </a:custGeom>
              <a:solidFill>
                <a:srgbClr val="7CA0AD"/>
              </a:solidFill>
            </p:spPr>
            <p:txBody>
              <a:bodyPr/>
              <a:lstStyle/>
              <a:p>
                <a:endParaRPr lang="en-GB"/>
              </a:p>
            </p:txBody>
          </p:sp>
        </p:grpSp>
        <p:grpSp>
          <p:nvGrpSpPr>
            <p:cNvPr id="20" name="Group 20">
              <a:extLst>
                <a:ext uri="{FF2B5EF4-FFF2-40B4-BE49-F238E27FC236}">
                  <a16:creationId xmlns:a16="http://schemas.microsoft.com/office/drawing/2014/main" id="{ED7480DF-9475-F0CD-9A80-53F860A3AA69}"/>
                </a:ext>
              </a:extLst>
            </p:cNvPr>
            <p:cNvGrpSpPr/>
            <p:nvPr/>
          </p:nvGrpSpPr>
          <p:grpSpPr>
            <a:xfrm rot="5400000">
              <a:off x="1164592" y="928"/>
              <a:ext cx="1159955" cy="1158099"/>
              <a:chOff x="0" y="0"/>
              <a:chExt cx="6350000" cy="6339840"/>
            </a:xfrm>
          </p:grpSpPr>
          <p:sp>
            <p:nvSpPr>
              <p:cNvPr id="21" name="Freeform 21">
                <a:extLst>
                  <a:ext uri="{FF2B5EF4-FFF2-40B4-BE49-F238E27FC236}">
                    <a16:creationId xmlns:a16="http://schemas.microsoft.com/office/drawing/2014/main" id="{28D6AD0D-4F0A-9DAB-0A67-DD97091236C2}"/>
                  </a:ext>
                </a:extLst>
              </p:cNvPr>
              <p:cNvSpPr/>
              <p:nvPr/>
            </p:nvSpPr>
            <p:spPr>
              <a:xfrm>
                <a:off x="0" y="0"/>
                <a:ext cx="6350000" cy="6339840"/>
              </a:xfrm>
              <a:custGeom>
                <a:avLst/>
                <a:gdLst/>
                <a:ahLst/>
                <a:cxnLst/>
                <a:rect l="l" t="t" r="r" b="b"/>
                <a:pathLst>
                  <a:path w="6350000" h="6339840">
                    <a:moveTo>
                      <a:pt x="6350000" y="6339840"/>
                    </a:moveTo>
                    <a:lnTo>
                      <a:pt x="0" y="6339840"/>
                    </a:lnTo>
                    <a:lnTo>
                      <a:pt x="0" y="0"/>
                    </a:lnTo>
                    <a:lnTo>
                      <a:pt x="6350000" y="6339840"/>
                    </a:lnTo>
                    <a:close/>
                  </a:path>
                </a:pathLst>
              </a:custGeom>
              <a:solidFill>
                <a:srgbClr val="D4A36C"/>
              </a:solidFill>
            </p:spPr>
            <p:txBody>
              <a:bodyPr/>
              <a:lstStyle/>
              <a:p>
                <a:endParaRPr lang="en-GB"/>
              </a:p>
            </p:txBody>
          </p:sp>
        </p:grpSp>
        <p:grpSp>
          <p:nvGrpSpPr>
            <p:cNvPr id="22" name="Group 22">
              <a:extLst>
                <a:ext uri="{FF2B5EF4-FFF2-40B4-BE49-F238E27FC236}">
                  <a16:creationId xmlns:a16="http://schemas.microsoft.com/office/drawing/2014/main" id="{B0A51FD4-D6DA-2D6D-6E6C-048AE25BFAD3}"/>
                </a:ext>
              </a:extLst>
            </p:cNvPr>
            <p:cNvGrpSpPr/>
            <p:nvPr/>
          </p:nvGrpSpPr>
          <p:grpSpPr>
            <a:xfrm>
              <a:off x="2273972" y="928"/>
              <a:ext cx="1159955" cy="1158099"/>
              <a:chOff x="0" y="0"/>
              <a:chExt cx="6350000" cy="6339840"/>
            </a:xfrm>
          </p:grpSpPr>
          <p:sp>
            <p:nvSpPr>
              <p:cNvPr id="23" name="Freeform 23">
                <a:extLst>
                  <a:ext uri="{FF2B5EF4-FFF2-40B4-BE49-F238E27FC236}">
                    <a16:creationId xmlns:a16="http://schemas.microsoft.com/office/drawing/2014/main" id="{49826218-8958-85C7-FAFD-B6E6D0223682}"/>
                  </a:ext>
                </a:extLst>
              </p:cNvPr>
              <p:cNvSpPr/>
              <p:nvPr/>
            </p:nvSpPr>
            <p:spPr>
              <a:xfrm>
                <a:off x="0" y="0"/>
                <a:ext cx="6350000" cy="6339840"/>
              </a:xfrm>
              <a:custGeom>
                <a:avLst/>
                <a:gdLst/>
                <a:ahLst/>
                <a:cxnLst/>
                <a:rect l="l" t="t" r="r" b="b"/>
                <a:pathLst>
                  <a:path w="6350000" h="6339840">
                    <a:moveTo>
                      <a:pt x="6350000" y="6339840"/>
                    </a:moveTo>
                    <a:lnTo>
                      <a:pt x="0" y="6339840"/>
                    </a:lnTo>
                    <a:lnTo>
                      <a:pt x="0" y="0"/>
                    </a:lnTo>
                    <a:lnTo>
                      <a:pt x="6350000" y="6339840"/>
                    </a:lnTo>
                    <a:close/>
                  </a:path>
                </a:pathLst>
              </a:custGeom>
              <a:solidFill>
                <a:srgbClr val="D3A4CB"/>
              </a:solidFill>
            </p:spPr>
            <p:txBody>
              <a:bodyPr/>
              <a:lstStyle/>
              <a:p>
                <a:endParaRPr lang="en-GB"/>
              </a:p>
            </p:txBody>
          </p:sp>
        </p:grpSp>
        <p:grpSp>
          <p:nvGrpSpPr>
            <p:cNvPr id="24" name="Group 24">
              <a:extLst>
                <a:ext uri="{FF2B5EF4-FFF2-40B4-BE49-F238E27FC236}">
                  <a16:creationId xmlns:a16="http://schemas.microsoft.com/office/drawing/2014/main" id="{009447F2-DB58-9298-2147-DFD120DD56D0}"/>
                </a:ext>
              </a:extLst>
            </p:cNvPr>
            <p:cNvGrpSpPr/>
            <p:nvPr/>
          </p:nvGrpSpPr>
          <p:grpSpPr>
            <a:xfrm rot="-5400000">
              <a:off x="2391" y="1159955"/>
              <a:ext cx="1159955" cy="1158099"/>
              <a:chOff x="0" y="0"/>
              <a:chExt cx="6350000" cy="6339840"/>
            </a:xfrm>
          </p:grpSpPr>
          <p:sp>
            <p:nvSpPr>
              <p:cNvPr id="25" name="Freeform 25">
                <a:extLst>
                  <a:ext uri="{FF2B5EF4-FFF2-40B4-BE49-F238E27FC236}">
                    <a16:creationId xmlns:a16="http://schemas.microsoft.com/office/drawing/2014/main" id="{4CFF937E-D2A2-A732-0BEF-086A4BA4AE0F}"/>
                  </a:ext>
                </a:extLst>
              </p:cNvPr>
              <p:cNvSpPr/>
              <p:nvPr/>
            </p:nvSpPr>
            <p:spPr>
              <a:xfrm>
                <a:off x="0" y="0"/>
                <a:ext cx="6350000" cy="6339840"/>
              </a:xfrm>
              <a:custGeom>
                <a:avLst/>
                <a:gdLst/>
                <a:ahLst/>
                <a:cxnLst/>
                <a:rect l="l" t="t" r="r" b="b"/>
                <a:pathLst>
                  <a:path w="6350000" h="6339840">
                    <a:moveTo>
                      <a:pt x="6350000" y="6339840"/>
                    </a:moveTo>
                    <a:lnTo>
                      <a:pt x="0" y="6339840"/>
                    </a:lnTo>
                    <a:lnTo>
                      <a:pt x="0" y="0"/>
                    </a:lnTo>
                    <a:lnTo>
                      <a:pt x="6350000" y="6339840"/>
                    </a:lnTo>
                    <a:close/>
                  </a:path>
                </a:pathLst>
              </a:custGeom>
              <a:solidFill>
                <a:srgbClr val="EA76A5"/>
              </a:solidFill>
            </p:spPr>
            <p:txBody>
              <a:bodyPr/>
              <a:lstStyle/>
              <a:p>
                <a:endParaRPr lang="en-GB"/>
              </a:p>
            </p:txBody>
          </p:sp>
        </p:grpSp>
        <p:grpSp>
          <p:nvGrpSpPr>
            <p:cNvPr id="26" name="Group 26">
              <a:extLst>
                <a:ext uri="{FF2B5EF4-FFF2-40B4-BE49-F238E27FC236}">
                  <a16:creationId xmlns:a16="http://schemas.microsoft.com/office/drawing/2014/main" id="{A9913BED-2EA8-3ABA-AD0B-EEB044A05B2A}"/>
                </a:ext>
              </a:extLst>
            </p:cNvPr>
            <p:cNvGrpSpPr/>
            <p:nvPr/>
          </p:nvGrpSpPr>
          <p:grpSpPr>
            <a:xfrm rot="-10800000">
              <a:off x="1163664" y="1159955"/>
              <a:ext cx="1159955" cy="1158099"/>
              <a:chOff x="0" y="0"/>
              <a:chExt cx="6350000" cy="6339840"/>
            </a:xfrm>
          </p:grpSpPr>
          <p:sp>
            <p:nvSpPr>
              <p:cNvPr id="27" name="Freeform 27">
                <a:extLst>
                  <a:ext uri="{FF2B5EF4-FFF2-40B4-BE49-F238E27FC236}">
                    <a16:creationId xmlns:a16="http://schemas.microsoft.com/office/drawing/2014/main" id="{0ADF4D9C-6AEE-9D2E-F5C7-431C76591A60}"/>
                  </a:ext>
                </a:extLst>
              </p:cNvPr>
              <p:cNvSpPr/>
              <p:nvPr/>
            </p:nvSpPr>
            <p:spPr>
              <a:xfrm>
                <a:off x="0" y="0"/>
                <a:ext cx="6350000" cy="6339840"/>
              </a:xfrm>
              <a:custGeom>
                <a:avLst/>
                <a:gdLst/>
                <a:ahLst/>
                <a:cxnLst/>
                <a:rect l="l" t="t" r="r" b="b"/>
                <a:pathLst>
                  <a:path w="6350000" h="6339840">
                    <a:moveTo>
                      <a:pt x="6350000" y="6339840"/>
                    </a:moveTo>
                    <a:lnTo>
                      <a:pt x="0" y="6339840"/>
                    </a:lnTo>
                    <a:lnTo>
                      <a:pt x="0" y="0"/>
                    </a:lnTo>
                    <a:lnTo>
                      <a:pt x="6350000" y="6339840"/>
                    </a:lnTo>
                    <a:close/>
                  </a:path>
                </a:pathLst>
              </a:custGeom>
              <a:solidFill>
                <a:srgbClr val="D4A36C"/>
              </a:solidFill>
            </p:spPr>
            <p:txBody>
              <a:bodyPr/>
              <a:lstStyle/>
              <a:p>
                <a:endParaRPr lang="en-GB"/>
              </a:p>
            </p:txBody>
          </p:sp>
        </p:grpSp>
        <p:grpSp>
          <p:nvGrpSpPr>
            <p:cNvPr id="28" name="Group 28">
              <a:extLst>
                <a:ext uri="{FF2B5EF4-FFF2-40B4-BE49-F238E27FC236}">
                  <a16:creationId xmlns:a16="http://schemas.microsoft.com/office/drawing/2014/main" id="{E64F1857-6D18-13EB-0813-DEE2ED8417CC}"/>
                </a:ext>
              </a:extLst>
            </p:cNvPr>
            <p:cNvGrpSpPr/>
            <p:nvPr/>
          </p:nvGrpSpPr>
          <p:grpSpPr>
            <a:xfrm rot="-5400000">
              <a:off x="2273044" y="1159955"/>
              <a:ext cx="1159955" cy="1158099"/>
              <a:chOff x="0" y="0"/>
              <a:chExt cx="6350000" cy="6339840"/>
            </a:xfrm>
          </p:grpSpPr>
          <p:sp>
            <p:nvSpPr>
              <p:cNvPr id="29" name="Freeform 29">
                <a:extLst>
                  <a:ext uri="{FF2B5EF4-FFF2-40B4-BE49-F238E27FC236}">
                    <a16:creationId xmlns:a16="http://schemas.microsoft.com/office/drawing/2014/main" id="{C58B73E5-9A38-BF8A-AB74-66B513DD9C4B}"/>
                  </a:ext>
                </a:extLst>
              </p:cNvPr>
              <p:cNvSpPr/>
              <p:nvPr/>
            </p:nvSpPr>
            <p:spPr>
              <a:xfrm>
                <a:off x="0" y="0"/>
                <a:ext cx="6350000" cy="6339840"/>
              </a:xfrm>
              <a:custGeom>
                <a:avLst/>
                <a:gdLst/>
                <a:ahLst/>
                <a:cxnLst/>
                <a:rect l="l" t="t" r="r" b="b"/>
                <a:pathLst>
                  <a:path w="6350000" h="6339840">
                    <a:moveTo>
                      <a:pt x="6350000" y="6339840"/>
                    </a:moveTo>
                    <a:lnTo>
                      <a:pt x="0" y="6339840"/>
                    </a:lnTo>
                    <a:lnTo>
                      <a:pt x="0" y="0"/>
                    </a:lnTo>
                    <a:lnTo>
                      <a:pt x="6350000" y="6339840"/>
                    </a:lnTo>
                    <a:close/>
                  </a:path>
                </a:pathLst>
              </a:custGeom>
              <a:solidFill>
                <a:srgbClr val="EA76A5"/>
              </a:solidFill>
            </p:spPr>
            <p:txBody>
              <a:bodyPr/>
              <a:lstStyle/>
              <a:p>
                <a:endParaRPr lang="en-GB"/>
              </a:p>
            </p:txBody>
          </p:sp>
        </p:grpSp>
      </p:grpSp>
      <p:grpSp>
        <p:nvGrpSpPr>
          <p:cNvPr id="30" name="Group 30">
            <a:extLst>
              <a:ext uri="{FF2B5EF4-FFF2-40B4-BE49-F238E27FC236}">
                <a16:creationId xmlns:a16="http://schemas.microsoft.com/office/drawing/2014/main" id="{0FBD5B95-17BB-9090-FF2B-EB3D21AEA10D}"/>
              </a:ext>
            </a:extLst>
          </p:cNvPr>
          <p:cNvGrpSpPr/>
          <p:nvPr/>
        </p:nvGrpSpPr>
        <p:grpSpPr>
          <a:xfrm rot="-5400000">
            <a:off x="-124620" y="7655579"/>
            <a:ext cx="2793522" cy="2793522"/>
            <a:chOff x="0" y="0"/>
            <a:chExt cx="1913890" cy="1913890"/>
          </a:xfrm>
        </p:grpSpPr>
        <p:sp>
          <p:nvSpPr>
            <p:cNvPr id="31" name="Freeform 31">
              <a:extLst>
                <a:ext uri="{FF2B5EF4-FFF2-40B4-BE49-F238E27FC236}">
                  <a16:creationId xmlns:a16="http://schemas.microsoft.com/office/drawing/2014/main" id="{0858532B-47BE-5DF8-27C6-C54C0CD7BD4C}"/>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EA76A5"/>
            </a:solidFill>
          </p:spPr>
          <p:txBody>
            <a:bodyPr/>
            <a:lstStyle/>
            <a:p>
              <a:endParaRPr lang="en-GB"/>
            </a:p>
          </p:txBody>
        </p:sp>
      </p:grpSp>
      <p:grpSp>
        <p:nvGrpSpPr>
          <p:cNvPr id="32" name="Group 32">
            <a:extLst>
              <a:ext uri="{FF2B5EF4-FFF2-40B4-BE49-F238E27FC236}">
                <a16:creationId xmlns:a16="http://schemas.microsoft.com/office/drawing/2014/main" id="{000A20C1-BDD1-6CEC-6B43-73AD38CFFC48}"/>
              </a:ext>
            </a:extLst>
          </p:cNvPr>
          <p:cNvGrpSpPr/>
          <p:nvPr/>
        </p:nvGrpSpPr>
        <p:grpSpPr>
          <a:xfrm rot="-5400000">
            <a:off x="5286910" y="7694217"/>
            <a:ext cx="2630264" cy="2630264"/>
            <a:chOff x="0" y="0"/>
            <a:chExt cx="1913890" cy="1913890"/>
          </a:xfrm>
        </p:grpSpPr>
        <p:sp>
          <p:nvSpPr>
            <p:cNvPr id="33" name="Freeform 33">
              <a:extLst>
                <a:ext uri="{FF2B5EF4-FFF2-40B4-BE49-F238E27FC236}">
                  <a16:creationId xmlns:a16="http://schemas.microsoft.com/office/drawing/2014/main" id="{A9B76719-69DA-CF6B-758E-F2F37D310FE2}"/>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D4A36C"/>
            </a:solidFill>
          </p:spPr>
          <p:txBody>
            <a:bodyPr/>
            <a:lstStyle/>
            <a:p>
              <a:endParaRPr lang="en-GB"/>
            </a:p>
          </p:txBody>
        </p:sp>
      </p:grpSp>
      <p:grpSp>
        <p:nvGrpSpPr>
          <p:cNvPr id="34" name="Group 34">
            <a:extLst>
              <a:ext uri="{FF2B5EF4-FFF2-40B4-BE49-F238E27FC236}">
                <a16:creationId xmlns:a16="http://schemas.microsoft.com/office/drawing/2014/main" id="{AB4D53D4-5C21-AC0E-1B7D-9A88F865693B}"/>
              </a:ext>
            </a:extLst>
          </p:cNvPr>
          <p:cNvGrpSpPr/>
          <p:nvPr/>
        </p:nvGrpSpPr>
        <p:grpSpPr>
          <a:xfrm rot="-10800000">
            <a:off x="2662774" y="7694217"/>
            <a:ext cx="2630264" cy="2630264"/>
            <a:chOff x="0" y="0"/>
            <a:chExt cx="3507019" cy="3507019"/>
          </a:xfrm>
        </p:grpSpPr>
        <p:grpSp>
          <p:nvGrpSpPr>
            <p:cNvPr id="35" name="Group 35">
              <a:extLst>
                <a:ext uri="{FF2B5EF4-FFF2-40B4-BE49-F238E27FC236}">
                  <a16:creationId xmlns:a16="http://schemas.microsoft.com/office/drawing/2014/main" id="{7A1CCDC6-0765-B84E-E761-51220A9289D6}"/>
                </a:ext>
              </a:extLst>
            </p:cNvPr>
            <p:cNvGrpSpPr/>
            <p:nvPr/>
          </p:nvGrpSpPr>
          <p:grpSpPr>
            <a:xfrm rot="5400000">
              <a:off x="2338012" y="1169006"/>
              <a:ext cx="1169006" cy="1169006"/>
              <a:chOff x="0" y="0"/>
              <a:chExt cx="1913890" cy="1913890"/>
            </a:xfrm>
          </p:grpSpPr>
          <p:sp>
            <p:nvSpPr>
              <p:cNvPr id="36" name="Freeform 36">
                <a:extLst>
                  <a:ext uri="{FF2B5EF4-FFF2-40B4-BE49-F238E27FC236}">
                    <a16:creationId xmlns:a16="http://schemas.microsoft.com/office/drawing/2014/main" id="{602DA91D-5D10-D52C-62D5-6B6D765078BA}"/>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D3A4CB"/>
              </a:solidFill>
            </p:spPr>
            <p:txBody>
              <a:bodyPr/>
              <a:lstStyle/>
              <a:p>
                <a:endParaRPr lang="en-GB"/>
              </a:p>
            </p:txBody>
          </p:sp>
        </p:grpSp>
        <p:grpSp>
          <p:nvGrpSpPr>
            <p:cNvPr id="37" name="Group 37">
              <a:extLst>
                <a:ext uri="{FF2B5EF4-FFF2-40B4-BE49-F238E27FC236}">
                  <a16:creationId xmlns:a16="http://schemas.microsoft.com/office/drawing/2014/main" id="{E7DB75B6-180D-5CA2-E704-C6F1028D0CCA}"/>
                </a:ext>
              </a:extLst>
            </p:cNvPr>
            <p:cNvGrpSpPr/>
            <p:nvPr/>
          </p:nvGrpSpPr>
          <p:grpSpPr>
            <a:xfrm>
              <a:off x="1169006" y="0"/>
              <a:ext cx="1169006" cy="1169006"/>
              <a:chOff x="0" y="0"/>
              <a:chExt cx="1913890" cy="1913890"/>
            </a:xfrm>
          </p:grpSpPr>
          <p:sp>
            <p:nvSpPr>
              <p:cNvPr id="38" name="Freeform 38">
                <a:extLst>
                  <a:ext uri="{FF2B5EF4-FFF2-40B4-BE49-F238E27FC236}">
                    <a16:creationId xmlns:a16="http://schemas.microsoft.com/office/drawing/2014/main" id="{E6C51E85-62E4-BEBF-6A90-C56DF035CD73}"/>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7CA0AD"/>
              </a:solidFill>
            </p:spPr>
            <p:txBody>
              <a:bodyPr/>
              <a:lstStyle/>
              <a:p>
                <a:endParaRPr lang="en-GB"/>
              </a:p>
            </p:txBody>
          </p:sp>
        </p:grpSp>
        <p:grpSp>
          <p:nvGrpSpPr>
            <p:cNvPr id="39" name="Group 39">
              <a:extLst>
                <a:ext uri="{FF2B5EF4-FFF2-40B4-BE49-F238E27FC236}">
                  <a16:creationId xmlns:a16="http://schemas.microsoft.com/office/drawing/2014/main" id="{473606DD-73BE-A4BC-0C43-4065F6F72F6B}"/>
                </a:ext>
              </a:extLst>
            </p:cNvPr>
            <p:cNvGrpSpPr/>
            <p:nvPr/>
          </p:nvGrpSpPr>
          <p:grpSpPr>
            <a:xfrm rot="5400000">
              <a:off x="0" y="1169006"/>
              <a:ext cx="1169006" cy="1169006"/>
              <a:chOff x="0" y="0"/>
              <a:chExt cx="1913890" cy="1913890"/>
            </a:xfrm>
          </p:grpSpPr>
          <p:sp>
            <p:nvSpPr>
              <p:cNvPr id="40" name="Freeform 40">
                <a:extLst>
                  <a:ext uri="{FF2B5EF4-FFF2-40B4-BE49-F238E27FC236}">
                    <a16:creationId xmlns:a16="http://schemas.microsoft.com/office/drawing/2014/main" id="{40B8602C-ED4E-725F-40D5-C9DBC4A46D0E}"/>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D4A36C"/>
              </a:solidFill>
            </p:spPr>
            <p:txBody>
              <a:bodyPr/>
              <a:lstStyle/>
              <a:p>
                <a:endParaRPr lang="en-GB"/>
              </a:p>
            </p:txBody>
          </p:sp>
        </p:grpSp>
        <p:grpSp>
          <p:nvGrpSpPr>
            <p:cNvPr id="41" name="Group 41">
              <a:extLst>
                <a:ext uri="{FF2B5EF4-FFF2-40B4-BE49-F238E27FC236}">
                  <a16:creationId xmlns:a16="http://schemas.microsoft.com/office/drawing/2014/main" id="{BB25B82D-9675-03E0-55F3-F4797BD96373}"/>
                </a:ext>
              </a:extLst>
            </p:cNvPr>
            <p:cNvGrpSpPr/>
            <p:nvPr/>
          </p:nvGrpSpPr>
          <p:grpSpPr>
            <a:xfrm>
              <a:off x="1169006" y="2338012"/>
              <a:ext cx="1169006" cy="1169006"/>
              <a:chOff x="0" y="0"/>
              <a:chExt cx="1913890" cy="1913890"/>
            </a:xfrm>
          </p:grpSpPr>
          <p:sp>
            <p:nvSpPr>
              <p:cNvPr id="42" name="Freeform 42">
                <a:extLst>
                  <a:ext uri="{FF2B5EF4-FFF2-40B4-BE49-F238E27FC236}">
                    <a16:creationId xmlns:a16="http://schemas.microsoft.com/office/drawing/2014/main" id="{AC3033CB-B858-9F77-0C46-F29F3B9C969A}"/>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EA76A5"/>
              </a:solidFill>
            </p:spPr>
            <p:txBody>
              <a:bodyPr/>
              <a:lstStyle/>
              <a:p>
                <a:endParaRPr lang="en-GB"/>
              </a:p>
            </p:txBody>
          </p:sp>
        </p:grpSp>
      </p:grpSp>
      <p:sp>
        <p:nvSpPr>
          <p:cNvPr id="43" name="Freeform 43">
            <a:extLst>
              <a:ext uri="{FF2B5EF4-FFF2-40B4-BE49-F238E27FC236}">
                <a16:creationId xmlns:a16="http://schemas.microsoft.com/office/drawing/2014/main" id="{AD32E4C0-B346-6382-ACC6-64EFB35F8CD8}"/>
              </a:ext>
            </a:extLst>
          </p:cNvPr>
          <p:cNvSpPr/>
          <p:nvPr/>
        </p:nvSpPr>
        <p:spPr>
          <a:xfrm>
            <a:off x="17149474" y="9258300"/>
            <a:ext cx="714073" cy="717073"/>
          </a:xfrm>
          <a:custGeom>
            <a:avLst/>
            <a:gdLst/>
            <a:ahLst/>
            <a:cxnLst/>
            <a:rect l="l" t="t" r="r" b="b"/>
            <a:pathLst>
              <a:path w="714073" h="717073">
                <a:moveTo>
                  <a:pt x="0" y="0"/>
                </a:moveTo>
                <a:lnTo>
                  <a:pt x="714073" y="0"/>
                </a:lnTo>
                <a:lnTo>
                  <a:pt x="714073" y="717073"/>
                </a:lnTo>
                <a:lnTo>
                  <a:pt x="0" y="717073"/>
                </a:lnTo>
                <a:lnTo>
                  <a:pt x="0" y="0"/>
                </a:lnTo>
                <a:close/>
              </a:path>
            </a:pathLst>
          </a:custGeom>
          <a:blipFill>
            <a:blip r:embed="rId4"/>
            <a:stretch>
              <a:fillRect/>
            </a:stretch>
          </a:blipFill>
        </p:spPr>
        <p:txBody>
          <a:bodyPr/>
          <a:lstStyle/>
          <a:p>
            <a:endParaRPr lang="en-GB"/>
          </a:p>
        </p:txBody>
      </p:sp>
      <p:sp>
        <p:nvSpPr>
          <p:cNvPr id="44" name="TextBox 43">
            <a:extLst>
              <a:ext uri="{FF2B5EF4-FFF2-40B4-BE49-F238E27FC236}">
                <a16:creationId xmlns:a16="http://schemas.microsoft.com/office/drawing/2014/main" id="{9F56353A-4592-AE9A-BEE6-54B2101BBE7C}"/>
              </a:ext>
            </a:extLst>
          </p:cNvPr>
          <p:cNvSpPr txBox="1"/>
          <p:nvPr/>
        </p:nvSpPr>
        <p:spPr>
          <a:xfrm>
            <a:off x="-4011" y="115999"/>
            <a:ext cx="18288000" cy="1323439"/>
          </a:xfrm>
          <a:prstGeom prst="rect">
            <a:avLst/>
          </a:prstGeom>
          <a:noFill/>
        </p:spPr>
        <p:txBody>
          <a:bodyPr wrap="square" rtlCol="0">
            <a:spAutoFit/>
          </a:bodyPr>
          <a:lstStyle/>
          <a:p>
            <a:pPr algn="ctr"/>
            <a:r>
              <a:rPr lang="en-GB" sz="8000" dirty="0">
                <a:solidFill>
                  <a:srgbClr val="0070C0"/>
                </a:solidFill>
                <a:latin typeface="Georgia" panose="02040502050405020303" pitchFamily="18" charset="0"/>
              </a:rPr>
              <a:t>Emotional Literacy </a:t>
            </a:r>
          </a:p>
        </p:txBody>
      </p:sp>
      <p:sp>
        <p:nvSpPr>
          <p:cNvPr id="45" name="TextBox 44">
            <a:extLst>
              <a:ext uri="{FF2B5EF4-FFF2-40B4-BE49-F238E27FC236}">
                <a16:creationId xmlns:a16="http://schemas.microsoft.com/office/drawing/2014/main" id="{03720093-22E0-F412-DC7C-23447D89E52F}"/>
              </a:ext>
            </a:extLst>
          </p:cNvPr>
          <p:cNvSpPr txBox="1"/>
          <p:nvPr/>
        </p:nvSpPr>
        <p:spPr>
          <a:xfrm>
            <a:off x="315542" y="1491877"/>
            <a:ext cx="12573000" cy="5830892"/>
          </a:xfrm>
          <a:prstGeom prst="rect">
            <a:avLst/>
          </a:prstGeom>
          <a:noFill/>
        </p:spPr>
        <p:txBody>
          <a:bodyPr wrap="square" lIns="91440" tIns="45720" rIns="91440" bIns="45720" rtlCol="0" anchor="t">
            <a:spAutoFit/>
          </a:bodyPr>
          <a:lstStyle/>
          <a:p>
            <a:pPr marL="457200" indent="-457200">
              <a:lnSpc>
                <a:spcPct val="150000"/>
              </a:lnSpc>
              <a:buFont typeface="Arial" panose="020B0604020202020204" pitchFamily="34" charset="0"/>
              <a:buChar char="•"/>
            </a:pPr>
            <a:r>
              <a:rPr lang="en-GB" sz="2800" b="1" dirty="0">
                <a:solidFill>
                  <a:srgbClr val="0070C0"/>
                </a:solidFill>
                <a:latin typeface="Georgia"/>
              </a:rPr>
              <a:t>Mindfulness: </a:t>
            </a:r>
            <a:r>
              <a:rPr lang="en-GB" sz="2800" dirty="0">
                <a:solidFill>
                  <a:srgbClr val="0070C0"/>
                </a:solidFill>
                <a:latin typeface="Georgia"/>
              </a:rPr>
              <a:t>various mindful activities helping us to focus on our well being each morning and afternoon. </a:t>
            </a:r>
          </a:p>
          <a:p>
            <a:pPr marL="457200" indent="-457200">
              <a:lnSpc>
                <a:spcPct val="150000"/>
              </a:lnSpc>
              <a:buFont typeface="Arial" panose="020B0604020202020204" pitchFamily="34" charset="0"/>
              <a:buChar char="•"/>
            </a:pPr>
            <a:r>
              <a:rPr lang="en-GB" sz="2800" b="1" dirty="0">
                <a:solidFill>
                  <a:srgbClr val="0070C0"/>
                </a:solidFill>
                <a:latin typeface="Georgia"/>
              </a:rPr>
              <a:t>Feelings: </a:t>
            </a:r>
            <a:r>
              <a:rPr lang="en-GB" sz="2800" dirty="0">
                <a:solidFill>
                  <a:srgbClr val="0070C0"/>
                </a:solidFill>
                <a:latin typeface="Georgia"/>
              </a:rPr>
              <a:t>we will be using a feelings thermometer to check in with how we are feeling and start discussing the meaning of different  feelings each week. We will use stories to first help us learn about each emotion before we use this thermometer.</a:t>
            </a:r>
          </a:p>
          <a:p>
            <a:pPr marL="457200" indent="-457200">
              <a:lnSpc>
                <a:spcPct val="150000"/>
              </a:lnSpc>
              <a:buFont typeface="Arial" panose="020B0604020202020204" pitchFamily="34" charset="0"/>
              <a:buChar char="•"/>
            </a:pPr>
            <a:r>
              <a:rPr lang="en-GB" sz="2800" b="1" dirty="0">
                <a:solidFill>
                  <a:srgbClr val="0070C0"/>
                </a:solidFill>
                <a:latin typeface="Georgia"/>
              </a:rPr>
              <a:t>Calm Corner: </a:t>
            </a:r>
            <a:r>
              <a:rPr lang="en-GB" sz="2800" dirty="0">
                <a:solidFill>
                  <a:srgbClr val="0070C0"/>
                </a:solidFill>
                <a:latin typeface="Georgia"/>
              </a:rPr>
              <a:t>our calm corner is for anytime we are feeling worried or need to reset. It is a chance to help us transition any big feelings in a calm space.</a:t>
            </a:r>
            <a:endParaRPr lang="en-GB" sz="2800" b="1" dirty="0">
              <a:solidFill>
                <a:srgbClr val="0070C0"/>
              </a:solidFill>
              <a:latin typeface="Georgia"/>
            </a:endParaRPr>
          </a:p>
        </p:txBody>
      </p:sp>
      <p:pic>
        <p:nvPicPr>
          <p:cNvPr id="48" name="Picture 47" descr="The Worrysaurus: A DinoFeelings Book: Amazon.co.uk: Bright, Rachel, Chatterton, Chris: 9781408356128: Books">
            <a:extLst>
              <a:ext uri="{FF2B5EF4-FFF2-40B4-BE49-F238E27FC236}">
                <a16:creationId xmlns:a16="http://schemas.microsoft.com/office/drawing/2014/main" id="{49B5DF03-4EDD-43C6-E89D-097D3357D20B}"/>
              </a:ext>
            </a:extLst>
          </p:cNvPr>
          <p:cNvPicPr>
            <a:picLocks noChangeAspect="1"/>
          </p:cNvPicPr>
          <p:nvPr/>
        </p:nvPicPr>
        <p:blipFill>
          <a:blip r:embed="rId5"/>
          <a:stretch>
            <a:fillRect/>
          </a:stretch>
        </p:blipFill>
        <p:spPr>
          <a:xfrm>
            <a:off x="14744909" y="3957976"/>
            <a:ext cx="2554602" cy="2805287"/>
          </a:xfrm>
          <a:prstGeom prst="rect">
            <a:avLst/>
          </a:prstGeom>
        </p:spPr>
      </p:pic>
      <p:pic>
        <p:nvPicPr>
          <p:cNvPr id="49" name="Picture 48" descr="Happy - Little Tiger">
            <a:extLst>
              <a:ext uri="{FF2B5EF4-FFF2-40B4-BE49-F238E27FC236}">
                <a16:creationId xmlns:a16="http://schemas.microsoft.com/office/drawing/2014/main" id="{7E753075-448C-DCD1-5EF7-D8BBAFC023B0}"/>
              </a:ext>
            </a:extLst>
          </p:cNvPr>
          <p:cNvPicPr>
            <a:picLocks noChangeAspect="1"/>
          </p:cNvPicPr>
          <p:nvPr/>
        </p:nvPicPr>
        <p:blipFill>
          <a:blip r:embed="rId6"/>
          <a:stretch>
            <a:fillRect/>
          </a:stretch>
        </p:blipFill>
        <p:spPr>
          <a:xfrm>
            <a:off x="14658158" y="209584"/>
            <a:ext cx="2728105" cy="3291048"/>
          </a:xfrm>
          <a:prstGeom prst="rect">
            <a:avLst/>
          </a:prstGeom>
        </p:spPr>
      </p:pic>
      <p:pic>
        <p:nvPicPr>
          <p:cNvPr id="50" name="Picture 49" descr="The Colour Monster: Celebrating 10 years of The Colour Monster!: Amazon.co.uk: Llenas, Anna: 9781783704231: Books">
            <a:extLst>
              <a:ext uri="{FF2B5EF4-FFF2-40B4-BE49-F238E27FC236}">
                <a16:creationId xmlns:a16="http://schemas.microsoft.com/office/drawing/2014/main" id="{1185F25C-DADF-0066-20AC-BD47F18AADA7}"/>
              </a:ext>
            </a:extLst>
          </p:cNvPr>
          <p:cNvPicPr>
            <a:picLocks noChangeAspect="1"/>
          </p:cNvPicPr>
          <p:nvPr/>
        </p:nvPicPr>
        <p:blipFill>
          <a:blip r:embed="rId7"/>
          <a:stretch>
            <a:fillRect/>
          </a:stretch>
        </p:blipFill>
        <p:spPr>
          <a:xfrm>
            <a:off x="14639934" y="7070046"/>
            <a:ext cx="3093163" cy="3079416"/>
          </a:xfrm>
          <a:prstGeom prst="rect">
            <a:avLst/>
          </a:prstGeom>
        </p:spPr>
      </p:pic>
    </p:spTree>
    <p:extLst>
      <p:ext uri="{BB962C8B-B14F-4D97-AF65-F5344CB8AC3E}">
        <p14:creationId xmlns:p14="http://schemas.microsoft.com/office/powerpoint/2010/main" val="19145482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EFEFE"/>
        </a:solidFill>
        <a:effectLst/>
      </p:bgPr>
    </p:bg>
    <p:spTree>
      <p:nvGrpSpPr>
        <p:cNvPr id="1" name="">
          <a:extLst>
            <a:ext uri="{FF2B5EF4-FFF2-40B4-BE49-F238E27FC236}">
              <a16:creationId xmlns:a16="http://schemas.microsoft.com/office/drawing/2014/main" id="{2409FBDB-0048-5417-C308-77AC9C5546F5}"/>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45BD2E23-091E-3706-B1ED-24B0C0CD2754}"/>
              </a:ext>
            </a:extLst>
          </p:cNvPr>
          <p:cNvSpPr/>
          <p:nvPr/>
        </p:nvSpPr>
        <p:spPr>
          <a:xfrm rot="-5400000">
            <a:off x="10529746" y="7683612"/>
            <a:ext cx="2554602" cy="2554602"/>
          </a:xfrm>
          <a:custGeom>
            <a:avLst/>
            <a:gdLst/>
            <a:ahLst/>
            <a:cxnLst/>
            <a:rect l="l" t="t" r="r" b="b"/>
            <a:pathLst>
              <a:path w="2554602" h="2554602">
                <a:moveTo>
                  <a:pt x="0" y="0"/>
                </a:moveTo>
                <a:lnTo>
                  <a:pt x="2554601" y="0"/>
                </a:lnTo>
                <a:lnTo>
                  <a:pt x="2554601" y="2554602"/>
                </a:lnTo>
                <a:lnTo>
                  <a:pt x="0" y="2554602"/>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GB"/>
          </a:p>
        </p:txBody>
      </p:sp>
      <p:grpSp>
        <p:nvGrpSpPr>
          <p:cNvPr id="3" name="Group 3">
            <a:extLst>
              <a:ext uri="{FF2B5EF4-FFF2-40B4-BE49-F238E27FC236}">
                <a16:creationId xmlns:a16="http://schemas.microsoft.com/office/drawing/2014/main" id="{EE06EC3E-0029-35A9-0E2B-1A82AFCAA510}"/>
              </a:ext>
            </a:extLst>
          </p:cNvPr>
          <p:cNvGrpSpPr/>
          <p:nvPr/>
        </p:nvGrpSpPr>
        <p:grpSpPr>
          <a:xfrm rot="-5400000">
            <a:off x="13041312" y="7708993"/>
            <a:ext cx="2640869" cy="2590107"/>
            <a:chOff x="0" y="0"/>
            <a:chExt cx="1963039" cy="1925306"/>
          </a:xfrm>
        </p:grpSpPr>
        <p:sp>
          <p:nvSpPr>
            <p:cNvPr id="4" name="Freeform 4">
              <a:extLst>
                <a:ext uri="{FF2B5EF4-FFF2-40B4-BE49-F238E27FC236}">
                  <a16:creationId xmlns:a16="http://schemas.microsoft.com/office/drawing/2014/main" id="{C9E4C557-6040-6209-C31F-CE5D44C3F3F9}"/>
                </a:ext>
              </a:extLst>
            </p:cNvPr>
            <p:cNvSpPr/>
            <p:nvPr/>
          </p:nvSpPr>
          <p:spPr>
            <a:xfrm>
              <a:off x="0" y="0"/>
              <a:ext cx="1963039" cy="1925306"/>
            </a:xfrm>
            <a:custGeom>
              <a:avLst/>
              <a:gdLst/>
              <a:ahLst/>
              <a:cxnLst/>
              <a:rect l="l" t="t" r="r" b="b"/>
              <a:pathLst>
                <a:path w="1963039" h="1925306">
                  <a:moveTo>
                    <a:pt x="0" y="0"/>
                  </a:moveTo>
                  <a:lnTo>
                    <a:pt x="1963039" y="0"/>
                  </a:lnTo>
                  <a:lnTo>
                    <a:pt x="1963039" y="1925306"/>
                  </a:lnTo>
                  <a:lnTo>
                    <a:pt x="0" y="1925306"/>
                  </a:lnTo>
                  <a:close/>
                </a:path>
              </a:pathLst>
            </a:custGeom>
            <a:solidFill>
              <a:srgbClr val="EA76A5"/>
            </a:solidFill>
          </p:spPr>
          <p:txBody>
            <a:bodyPr/>
            <a:lstStyle/>
            <a:p>
              <a:endParaRPr lang="en-GB"/>
            </a:p>
          </p:txBody>
        </p:sp>
      </p:grpSp>
      <p:grpSp>
        <p:nvGrpSpPr>
          <p:cNvPr id="5" name="Group 5">
            <a:extLst>
              <a:ext uri="{FF2B5EF4-FFF2-40B4-BE49-F238E27FC236}">
                <a16:creationId xmlns:a16="http://schemas.microsoft.com/office/drawing/2014/main" id="{AB17C634-6FCD-3F3A-F551-C6B3E0FC6CB7}"/>
              </a:ext>
            </a:extLst>
          </p:cNvPr>
          <p:cNvGrpSpPr/>
          <p:nvPr/>
        </p:nvGrpSpPr>
        <p:grpSpPr>
          <a:xfrm rot="-5400000">
            <a:off x="7917174" y="7683612"/>
            <a:ext cx="2612571" cy="2612571"/>
            <a:chOff x="0" y="0"/>
            <a:chExt cx="1913890" cy="1913890"/>
          </a:xfrm>
        </p:grpSpPr>
        <p:sp>
          <p:nvSpPr>
            <p:cNvPr id="6" name="Freeform 6">
              <a:extLst>
                <a:ext uri="{FF2B5EF4-FFF2-40B4-BE49-F238E27FC236}">
                  <a16:creationId xmlns:a16="http://schemas.microsoft.com/office/drawing/2014/main" id="{9801E5C4-A901-41B2-8ABF-8526D112B66F}"/>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D3A4CB"/>
            </a:solidFill>
          </p:spPr>
          <p:txBody>
            <a:bodyPr/>
            <a:lstStyle/>
            <a:p>
              <a:endParaRPr lang="en-GB"/>
            </a:p>
          </p:txBody>
        </p:sp>
      </p:grpSp>
      <p:grpSp>
        <p:nvGrpSpPr>
          <p:cNvPr id="7" name="Group 7">
            <a:extLst>
              <a:ext uri="{FF2B5EF4-FFF2-40B4-BE49-F238E27FC236}">
                <a16:creationId xmlns:a16="http://schemas.microsoft.com/office/drawing/2014/main" id="{ABB88412-8AB5-B1B7-1EA3-CE5F3D8B0DDE}"/>
              </a:ext>
            </a:extLst>
          </p:cNvPr>
          <p:cNvGrpSpPr/>
          <p:nvPr/>
        </p:nvGrpSpPr>
        <p:grpSpPr>
          <a:xfrm rot="-5400000">
            <a:off x="10519312" y="7734864"/>
            <a:ext cx="2542456" cy="2552305"/>
            <a:chOff x="0" y="0"/>
            <a:chExt cx="6315375" cy="6339840"/>
          </a:xfrm>
        </p:grpSpPr>
        <p:sp>
          <p:nvSpPr>
            <p:cNvPr id="8" name="Freeform 8">
              <a:extLst>
                <a:ext uri="{FF2B5EF4-FFF2-40B4-BE49-F238E27FC236}">
                  <a16:creationId xmlns:a16="http://schemas.microsoft.com/office/drawing/2014/main" id="{B36808C8-9FBF-9129-AF3C-4E4EDCA9538D}"/>
                </a:ext>
              </a:extLst>
            </p:cNvPr>
            <p:cNvSpPr/>
            <p:nvPr/>
          </p:nvSpPr>
          <p:spPr>
            <a:xfrm>
              <a:off x="0" y="0"/>
              <a:ext cx="6315375" cy="6339840"/>
            </a:xfrm>
            <a:custGeom>
              <a:avLst/>
              <a:gdLst/>
              <a:ahLst/>
              <a:cxnLst/>
              <a:rect l="l" t="t" r="r" b="b"/>
              <a:pathLst>
                <a:path w="6315375" h="6339840">
                  <a:moveTo>
                    <a:pt x="6315375" y="6339840"/>
                  </a:moveTo>
                  <a:lnTo>
                    <a:pt x="0" y="6339840"/>
                  </a:lnTo>
                  <a:lnTo>
                    <a:pt x="0" y="0"/>
                  </a:lnTo>
                  <a:lnTo>
                    <a:pt x="6315375" y="6339840"/>
                  </a:lnTo>
                  <a:close/>
                </a:path>
              </a:pathLst>
            </a:custGeom>
            <a:solidFill>
              <a:srgbClr val="7CA0AD"/>
            </a:solidFill>
          </p:spPr>
          <p:txBody>
            <a:bodyPr/>
            <a:lstStyle/>
            <a:p>
              <a:endParaRPr lang="en-GB"/>
            </a:p>
          </p:txBody>
        </p:sp>
      </p:grpSp>
      <p:grpSp>
        <p:nvGrpSpPr>
          <p:cNvPr id="9" name="Group 9">
            <a:extLst>
              <a:ext uri="{FF2B5EF4-FFF2-40B4-BE49-F238E27FC236}">
                <a16:creationId xmlns:a16="http://schemas.microsoft.com/office/drawing/2014/main" id="{5AE9312D-2FE4-BAD1-C57A-75F83661B709}"/>
              </a:ext>
            </a:extLst>
          </p:cNvPr>
          <p:cNvGrpSpPr/>
          <p:nvPr/>
        </p:nvGrpSpPr>
        <p:grpSpPr>
          <a:xfrm rot="-5400000">
            <a:off x="15672345" y="7731349"/>
            <a:ext cx="2575445" cy="2592324"/>
            <a:chOff x="0" y="0"/>
            <a:chExt cx="3433927" cy="3456432"/>
          </a:xfrm>
        </p:grpSpPr>
        <p:grpSp>
          <p:nvGrpSpPr>
            <p:cNvPr id="10" name="Group 10">
              <a:extLst>
                <a:ext uri="{FF2B5EF4-FFF2-40B4-BE49-F238E27FC236}">
                  <a16:creationId xmlns:a16="http://schemas.microsoft.com/office/drawing/2014/main" id="{C9128B6E-4B9D-30F8-87B1-2EEF2D0B116A}"/>
                </a:ext>
              </a:extLst>
            </p:cNvPr>
            <p:cNvGrpSpPr/>
            <p:nvPr/>
          </p:nvGrpSpPr>
          <p:grpSpPr>
            <a:xfrm>
              <a:off x="0" y="22505"/>
              <a:ext cx="3432999" cy="3432999"/>
              <a:chOff x="0" y="0"/>
              <a:chExt cx="1913890" cy="1913890"/>
            </a:xfrm>
          </p:grpSpPr>
          <p:sp>
            <p:nvSpPr>
              <p:cNvPr id="11" name="Freeform 11">
                <a:extLst>
                  <a:ext uri="{FF2B5EF4-FFF2-40B4-BE49-F238E27FC236}">
                    <a16:creationId xmlns:a16="http://schemas.microsoft.com/office/drawing/2014/main" id="{5F8D2EF9-E3FF-95BA-24B8-3B31A4BFBB07}"/>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000000">
                  <a:alpha val="0"/>
                </a:srgbClr>
              </a:solidFill>
            </p:spPr>
            <p:txBody>
              <a:bodyPr/>
              <a:lstStyle/>
              <a:p>
                <a:endParaRPr lang="en-GB"/>
              </a:p>
            </p:txBody>
          </p:sp>
        </p:grpSp>
        <p:grpSp>
          <p:nvGrpSpPr>
            <p:cNvPr id="12" name="Group 12">
              <a:extLst>
                <a:ext uri="{FF2B5EF4-FFF2-40B4-BE49-F238E27FC236}">
                  <a16:creationId xmlns:a16="http://schemas.microsoft.com/office/drawing/2014/main" id="{3CA0AEDF-B337-BA54-DB6B-9580642ED47E}"/>
                </a:ext>
              </a:extLst>
            </p:cNvPr>
            <p:cNvGrpSpPr/>
            <p:nvPr/>
          </p:nvGrpSpPr>
          <p:grpSpPr>
            <a:xfrm>
              <a:off x="2391" y="2297405"/>
              <a:ext cx="1159955" cy="1158099"/>
              <a:chOff x="0" y="0"/>
              <a:chExt cx="6350000" cy="6339840"/>
            </a:xfrm>
          </p:grpSpPr>
          <p:sp>
            <p:nvSpPr>
              <p:cNvPr id="13" name="Freeform 13">
                <a:extLst>
                  <a:ext uri="{FF2B5EF4-FFF2-40B4-BE49-F238E27FC236}">
                    <a16:creationId xmlns:a16="http://schemas.microsoft.com/office/drawing/2014/main" id="{5F7AA34B-629D-8B3A-8CB7-0DC150629A25}"/>
                  </a:ext>
                </a:extLst>
              </p:cNvPr>
              <p:cNvSpPr/>
              <p:nvPr/>
            </p:nvSpPr>
            <p:spPr>
              <a:xfrm>
                <a:off x="0" y="0"/>
                <a:ext cx="6350000" cy="6339840"/>
              </a:xfrm>
              <a:custGeom>
                <a:avLst/>
                <a:gdLst/>
                <a:ahLst/>
                <a:cxnLst/>
                <a:rect l="l" t="t" r="r" b="b"/>
                <a:pathLst>
                  <a:path w="6350000" h="6339840">
                    <a:moveTo>
                      <a:pt x="6350000" y="6339840"/>
                    </a:moveTo>
                    <a:lnTo>
                      <a:pt x="0" y="6339840"/>
                    </a:lnTo>
                    <a:lnTo>
                      <a:pt x="0" y="0"/>
                    </a:lnTo>
                    <a:lnTo>
                      <a:pt x="6350000" y="6339840"/>
                    </a:lnTo>
                    <a:close/>
                  </a:path>
                </a:pathLst>
              </a:custGeom>
              <a:solidFill>
                <a:srgbClr val="7CA0AD"/>
              </a:solidFill>
            </p:spPr>
            <p:txBody>
              <a:bodyPr/>
              <a:lstStyle/>
              <a:p>
                <a:endParaRPr lang="en-GB"/>
              </a:p>
            </p:txBody>
          </p:sp>
        </p:grpSp>
        <p:grpSp>
          <p:nvGrpSpPr>
            <p:cNvPr id="14" name="Group 14">
              <a:extLst>
                <a:ext uri="{FF2B5EF4-FFF2-40B4-BE49-F238E27FC236}">
                  <a16:creationId xmlns:a16="http://schemas.microsoft.com/office/drawing/2014/main" id="{B1D71BC8-25C2-6B1F-EAA0-406D2DFF67EA}"/>
                </a:ext>
              </a:extLst>
            </p:cNvPr>
            <p:cNvGrpSpPr/>
            <p:nvPr/>
          </p:nvGrpSpPr>
          <p:grpSpPr>
            <a:xfrm rot="5400000">
              <a:off x="1163664" y="2297405"/>
              <a:ext cx="1159955" cy="1158099"/>
              <a:chOff x="0" y="0"/>
              <a:chExt cx="6350000" cy="6339840"/>
            </a:xfrm>
          </p:grpSpPr>
          <p:sp>
            <p:nvSpPr>
              <p:cNvPr id="15" name="Freeform 15">
                <a:extLst>
                  <a:ext uri="{FF2B5EF4-FFF2-40B4-BE49-F238E27FC236}">
                    <a16:creationId xmlns:a16="http://schemas.microsoft.com/office/drawing/2014/main" id="{C3DA4799-9C73-41BA-DDD0-623EDE2FD55A}"/>
                  </a:ext>
                </a:extLst>
              </p:cNvPr>
              <p:cNvSpPr/>
              <p:nvPr/>
            </p:nvSpPr>
            <p:spPr>
              <a:xfrm>
                <a:off x="0" y="0"/>
                <a:ext cx="6350000" cy="6339840"/>
              </a:xfrm>
              <a:custGeom>
                <a:avLst/>
                <a:gdLst/>
                <a:ahLst/>
                <a:cxnLst/>
                <a:rect l="l" t="t" r="r" b="b"/>
                <a:pathLst>
                  <a:path w="6350000" h="6339840">
                    <a:moveTo>
                      <a:pt x="6350000" y="6339840"/>
                    </a:moveTo>
                    <a:lnTo>
                      <a:pt x="0" y="6339840"/>
                    </a:lnTo>
                    <a:lnTo>
                      <a:pt x="0" y="0"/>
                    </a:lnTo>
                    <a:lnTo>
                      <a:pt x="6350000" y="6339840"/>
                    </a:lnTo>
                    <a:close/>
                  </a:path>
                </a:pathLst>
              </a:custGeom>
              <a:solidFill>
                <a:srgbClr val="D3A4CB"/>
              </a:solidFill>
            </p:spPr>
            <p:txBody>
              <a:bodyPr/>
              <a:lstStyle/>
              <a:p>
                <a:endParaRPr lang="en-GB"/>
              </a:p>
            </p:txBody>
          </p:sp>
        </p:grpSp>
        <p:grpSp>
          <p:nvGrpSpPr>
            <p:cNvPr id="16" name="Group 16">
              <a:extLst>
                <a:ext uri="{FF2B5EF4-FFF2-40B4-BE49-F238E27FC236}">
                  <a16:creationId xmlns:a16="http://schemas.microsoft.com/office/drawing/2014/main" id="{C2F7EE92-F195-51CB-B633-DC1BE850C2BD}"/>
                </a:ext>
              </a:extLst>
            </p:cNvPr>
            <p:cNvGrpSpPr/>
            <p:nvPr/>
          </p:nvGrpSpPr>
          <p:grpSpPr>
            <a:xfrm>
              <a:off x="2273044" y="2297405"/>
              <a:ext cx="1159955" cy="1158099"/>
              <a:chOff x="0" y="0"/>
              <a:chExt cx="6350000" cy="6339840"/>
            </a:xfrm>
          </p:grpSpPr>
          <p:sp>
            <p:nvSpPr>
              <p:cNvPr id="17" name="Freeform 17">
                <a:extLst>
                  <a:ext uri="{FF2B5EF4-FFF2-40B4-BE49-F238E27FC236}">
                    <a16:creationId xmlns:a16="http://schemas.microsoft.com/office/drawing/2014/main" id="{FB925751-6B15-9404-2933-E84BDBD939BF}"/>
                  </a:ext>
                </a:extLst>
              </p:cNvPr>
              <p:cNvSpPr/>
              <p:nvPr/>
            </p:nvSpPr>
            <p:spPr>
              <a:xfrm>
                <a:off x="0" y="0"/>
                <a:ext cx="6350000" cy="6339840"/>
              </a:xfrm>
              <a:custGeom>
                <a:avLst/>
                <a:gdLst/>
                <a:ahLst/>
                <a:cxnLst/>
                <a:rect l="l" t="t" r="r" b="b"/>
                <a:pathLst>
                  <a:path w="6350000" h="6339840">
                    <a:moveTo>
                      <a:pt x="6350000" y="6339840"/>
                    </a:moveTo>
                    <a:lnTo>
                      <a:pt x="0" y="6339840"/>
                    </a:lnTo>
                    <a:lnTo>
                      <a:pt x="0" y="0"/>
                    </a:lnTo>
                    <a:lnTo>
                      <a:pt x="6350000" y="6339840"/>
                    </a:lnTo>
                    <a:close/>
                  </a:path>
                </a:pathLst>
              </a:custGeom>
              <a:solidFill>
                <a:srgbClr val="7CA0AD"/>
              </a:solidFill>
            </p:spPr>
            <p:txBody>
              <a:bodyPr/>
              <a:lstStyle/>
              <a:p>
                <a:endParaRPr lang="en-GB"/>
              </a:p>
            </p:txBody>
          </p:sp>
        </p:grpSp>
        <p:grpSp>
          <p:nvGrpSpPr>
            <p:cNvPr id="18" name="Group 18">
              <a:extLst>
                <a:ext uri="{FF2B5EF4-FFF2-40B4-BE49-F238E27FC236}">
                  <a16:creationId xmlns:a16="http://schemas.microsoft.com/office/drawing/2014/main" id="{1C054364-944B-D671-FE6B-593654DED194}"/>
                </a:ext>
              </a:extLst>
            </p:cNvPr>
            <p:cNvGrpSpPr/>
            <p:nvPr/>
          </p:nvGrpSpPr>
          <p:grpSpPr>
            <a:xfrm>
              <a:off x="3319" y="928"/>
              <a:ext cx="1159955" cy="1158099"/>
              <a:chOff x="0" y="0"/>
              <a:chExt cx="6350000" cy="6339840"/>
            </a:xfrm>
          </p:grpSpPr>
          <p:sp>
            <p:nvSpPr>
              <p:cNvPr id="19" name="Freeform 19">
                <a:extLst>
                  <a:ext uri="{FF2B5EF4-FFF2-40B4-BE49-F238E27FC236}">
                    <a16:creationId xmlns:a16="http://schemas.microsoft.com/office/drawing/2014/main" id="{DAD2A866-8C25-47C5-9639-07F4F0D65D5B}"/>
                  </a:ext>
                </a:extLst>
              </p:cNvPr>
              <p:cNvSpPr/>
              <p:nvPr/>
            </p:nvSpPr>
            <p:spPr>
              <a:xfrm>
                <a:off x="0" y="0"/>
                <a:ext cx="6350000" cy="6339840"/>
              </a:xfrm>
              <a:custGeom>
                <a:avLst/>
                <a:gdLst/>
                <a:ahLst/>
                <a:cxnLst/>
                <a:rect l="l" t="t" r="r" b="b"/>
                <a:pathLst>
                  <a:path w="6350000" h="6339840">
                    <a:moveTo>
                      <a:pt x="6350000" y="6339840"/>
                    </a:moveTo>
                    <a:lnTo>
                      <a:pt x="0" y="6339840"/>
                    </a:lnTo>
                    <a:lnTo>
                      <a:pt x="0" y="0"/>
                    </a:lnTo>
                    <a:lnTo>
                      <a:pt x="6350000" y="6339840"/>
                    </a:lnTo>
                    <a:close/>
                  </a:path>
                </a:pathLst>
              </a:custGeom>
              <a:solidFill>
                <a:srgbClr val="7CA0AD"/>
              </a:solidFill>
            </p:spPr>
            <p:txBody>
              <a:bodyPr/>
              <a:lstStyle/>
              <a:p>
                <a:endParaRPr lang="en-GB"/>
              </a:p>
            </p:txBody>
          </p:sp>
        </p:grpSp>
        <p:grpSp>
          <p:nvGrpSpPr>
            <p:cNvPr id="20" name="Group 20">
              <a:extLst>
                <a:ext uri="{FF2B5EF4-FFF2-40B4-BE49-F238E27FC236}">
                  <a16:creationId xmlns:a16="http://schemas.microsoft.com/office/drawing/2014/main" id="{CA4AD44C-91DC-6BEB-DA6A-373E2A121B72}"/>
                </a:ext>
              </a:extLst>
            </p:cNvPr>
            <p:cNvGrpSpPr/>
            <p:nvPr/>
          </p:nvGrpSpPr>
          <p:grpSpPr>
            <a:xfrm rot="5400000">
              <a:off x="1164592" y="928"/>
              <a:ext cx="1159955" cy="1158099"/>
              <a:chOff x="0" y="0"/>
              <a:chExt cx="6350000" cy="6339840"/>
            </a:xfrm>
          </p:grpSpPr>
          <p:sp>
            <p:nvSpPr>
              <p:cNvPr id="21" name="Freeform 21">
                <a:extLst>
                  <a:ext uri="{FF2B5EF4-FFF2-40B4-BE49-F238E27FC236}">
                    <a16:creationId xmlns:a16="http://schemas.microsoft.com/office/drawing/2014/main" id="{87F71796-C569-A0EA-896E-399E1E3943A5}"/>
                  </a:ext>
                </a:extLst>
              </p:cNvPr>
              <p:cNvSpPr/>
              <p:nvPr/>
            </p:nvSpPr>
            <p:spPr>
              <a:xfrm>
                <a:off x="0" y="0"/>
                <a:ext cx="6350000" cy="6339840"/>
              </a:xfrm>
              <a:custGeom>
                <a:avLst/>
                <a:gdLst/>
                <a:ahLst/>
                <a:cxnLst/>
                <a:rect l="l" t="t" r="r" b="b"/>
                <a:pathLst>
                  <a:path w="6350000" h="6339840">
                    <a:moveTo>
                      <a:pt x="6350000" y="6339840"/>
                    </a:moveTo>
                    <a:lnTo>
                      <a:pt x="0" y="6339840"/>
                    </a:lnTo>
                    <a:lnTo>
                      <a:pt x="0" y="0"/>
                    </a:lnTo>
                    <a:lnTo>
                      <a:pt x="6350000" y="6339840"/>
                    </a:lnTo>
                    <a:close/>
                  </a:path>
                </a:pathLst>
              </a:custGeom>
              <a:solidFill>
                <a:srgbClr val="D4A36C"/>
              </a:solidFill>
            </p:spPr>
            <p:txBody>
              <a:bodyPr/>
              <a:lstStyle/>
              <a:p>
                <a:endParaRPr lang="en-GB"/>
              </a:p>
            </p:txBody>
          </p:sp>
        </p:grpSp>
        <p:grpSp>
          <p:nvGrpSpPr>
            <p:cNvPr id="22" name="Group 22">
              <a:extLst>
                <a:ext uri="{FF2B5EF4-FFF2-40B4-BE49-F238E27FC236}">
                  <a16:creationId xmlns:a16="http://schemas.microsoft.com/office/drawing/2014/main" id="{EB0C3ED6-31BB-94A7-DF00-CDEF551E2E6A}"/>
                </a:ext>
              </a:extLst>
            </p:cNvPr>
            <p:cNvGrpSpPr/>
            <p:nvPr/>
          </p:nvGrpSpPr>
          <p:grpSpPr>
            <a:xfrm>
              <a:off x="2273972" y="928"/>
              <a:ext cx="1159955" cy="1158099"/>
              <a:chOff x="0" y="0"/>
              <a:chExt cx="6350000" cy="6339840"/>
            </a:xfrm>
          </p:grpSpPr>
          <p:sp>
            <p:nvSpPr>
              <p:cNvPr id="23" name="Freeform 23">
                <a:extLst>
                  <a:ext uri="{FF2B5EF4-FFF2-40B4-BE49-F238E27FC236}">
                    <a16:creationId xmlns:a16="http://schemas.microsoft.com/office/drawing/2014/main" id="{DA251CAD-64FF-6B72-3383-AFB25D254D57}"/>
                  </a:ext>
                </a:extLst>
              </p:cNvPr>
              <p:cNvSpPr/>
              <p:nvPr/>
            </p:nvSpPr>
            <p:spPr>
              <a:xfrm>
                <a:off x="0" y="0"/>
                <a:ext cx="6350000" cy="6339840"/>
              </a:xfrm>
              <a:custGeom>
                <a:avLst/>
                <a:gdLst/>
                <a:ahLst/>
                <a:cxnLst/>
                <a:rect l="l" t="t" r="r" b="b"/>
                <a:pathLst>
                  <a:path w="6350000" h="6339840">
                    <a:moveTo>
                      <a:pt x="6350000" y="6339840"/>
                    </a:moveTo>
                    <a:lnTo>
                      <a:pt x="0" y="6339840"/>
                    </a:lnTo>
                    <a:lnTo>
                      <a:pt x="0" y="0"/>
                    </a:lnTo>
                    <a:lnTo>
                      <a:pt x="6350000" y="6339840"/>
                    </a:lnTo>
                    <a:close/>
                  </a:path>
                </a:pathLst>
              </a:custGeom>
              <a:solidFill>
                <a:srgbClr val="D3A4CB"/>
              </a:solidFill>
            </p:spPr>
            <p:txBody>
              <a:bodyPr/>
              <a:lstStyle/>
              <a:p>
                <a:endParaRPr lang="en-GB"/>
              </a:p>
            </p:txBody>
          </p:sp>
        </p:grpSp>
        <p:grpSp>
          <p:nvGrpSpPr>
            <p:cNvPr id="24" name="Group 24">
              <a:extLst>
                <a:ext uri="{FF2B5EF4-FFF2-40B4-BE49-F238E27FC236}">
                  <a16:creationId xmlns:a16="http://schemas.microsoft.com/office/drawing/2014/main" id="{FC534186-86B8-1685-78DA-E534275CA03D}"/>
                </a:ext>
              </a:extLst>
            </p:cNvPr>
            <p:cNvGrpSpPr/>
            <p:nvPr/>
          </p:nvGrpSpPr>
          <p:grpSpPr>
            <a:xfrm rot="-5400000">
              <a:off x="2391" y="1159955"/>
              <a:ext cx="1159955" cy="1158099"/>
              <a:chOff x="0" y="0"/>
              <a:chExt cx="6350000" cy="6339840"/>
            </a:xfrm>
          </p:grpSpPr>
          <p:sp>
            <p:nvSpPr>
              <p:cNvPr id="25" name="Freeform 25">
                <a:extLst>
                  <a:ext uri="{FF2B5EF4-FFF2-40B4-BE49-F238E27FC236}">
                    <a16:creationId xmlns:a16="http://schemas.microsoft.com/office/drawing/2014/main" id="{999A8280-3083-0A64-6FC2-B9E4222D9232}"/>
                  </a:ext>
                </a:extLst>
              </p:cNvPr>
              <p:cNvSpPr/>
              <p:nvPr/>
            </p:nvSpPr>
            <p:spPr>
              <a:xfrm>
                <a:off x="0" y="0"/>
                <a:ext cx="6350000" cy="6339840"/>
              </a:xfrm>
              <a:custGeom>
                <a:avLst/>
                <a:gdLst/>
                <a:ahLst/>
                <a:cxnLst/>
                <a:rect l="l" t="t" r="r" b="b"/>
                <a:pathLst>
                  <a:path w="6350000" h="6339840">
                    <a:moveTo>
                      <a:pt x="6350000" y="6339840"/>
                    </a:moveTo>
                    <a:lnTo>
                      <a:pt x="0" y="6339840"/>
                    </a:lnTo>
                    <a:lnTo>
                      <a:pt x="0" y="0"/>
                    </a:lnTo>
                    <a:lnTo>
                      <a:pt x="6350000" y="6339840"/>
                    </a:lnTo>
                    <a:close/>
                  </a:path>
                </a:pathLst>
              </a:custGeom>
              <a:solidFill>
                <a:srgbClr val="EA76A5"/>
              </a:solidFill>
            </p:spPr>
            <p:txBody>
              <a:bodyPr/>
              <a:lstStyle/>
              <a:p>
                <a:endParaRPr lang="en-GB"/>
              </a:p>
            </p:txBody>
          </p:sp>
        </p:grpSp>
        <p:grpSp>
          <p:nvGrpSpPr>
            <p:cNvPr id="26" name="Group 26">
              <a:extLst>
                <a:ext uri="{FF2B5EF4-FFF2-40B4-BE49-F238E27FC236}">
                  <a16:creationId xmlns:a16="http://schemas.microsoft.com/office/drawing/2014/main" id="{EAF7C004-B0E1-D72B-69B8-738E077271DF}"/>
                </a:ext>
              </a:extLst>
            </p:cNvPr>
            <p:cNvGrpSpPr/>
            <p:nvPr/>
          </p:nvGrpSpPr>
          <p:grpSpPr>
            <a:xfrm rot="-10800000">
              <a:off x="1163664" y="1159955"/>
              <a:ext cx="1159955" cy="1158099"/>
              <a:chOff x="0" y="0"/>
              <a:chExt cx="6350000" cy="6339840"/>
            </a:xfrm>
          </p:grpSpPr>
          <p:sp>
            <p:nvSpPr>
              <p:cNvPr id="27" name="Freeform 27">
                <a:extLst>
                  <a:ext uri="{FF2B5EF4-FFF2-40B4-BE49-F238E27FC236}">
                    <a16:creationId xmlns:a16="http://schemas.microsoft.com/office/drawing/2014/main" id="{E0C64C8D-4C38-8736-A997-82398C706F33}"/>
                  </a:ext>
                </a:extLst>
              </p:cNvPr>
              <p:cNvSpPr/>
              <p:nvPr/>
            </p:nvSpPr>
            <p:spPr>
              <a:xfrm>
                <a:off x="0" y="0"/>
                <a:ext cx="6350000" cy="6339840"/>
              </a:xfrm>
              <a:custGeom>
                <a:avLst/>
                <a:gdLst/>
                <a:ahLst/>
                <a:cxnLst/>
                <a:rect l="l" t="t" r="r" b="b"/>
                <a:pathLst>
                  <a:path w="6350000" h="6339840">
                    <a:moveTo>
                      <a:pt x="6350000" y="6339840"/>
                    </a:moveTo>
                    <a:lnTo>
                      <a:pt x="0" y="6339840"/>
                    </a:lnTo>
                    <a:lnTo>
                      <a:pt x="0" y="0"/>
                    </a:lnTo>
                    <a:lnTo>
                      <a:pt x="6350000" y="6339840"/>
                    </a:lnTo>
                    <a:close/>
                  </a:path>
                </a:pathLst>
              </a:custGeom>
              <a:solidFill>
                <a:srgbClr val="D4A36C"/>
              </a:solidFill>
            </p:spPr>
            <p:txBody>
              <a:bodyPr/>
              <a:lstStyle/>
              <a:p>
                <a:endParaRPr lang="en-GB"/>
              </a:p>
            </p:txBody>
          </p:sp>
        </p:grpSp>
        <p:grpSp>
          <p:nvGrpSpPr>
            <p:cNvPr id="28" name="Group 28">
              <a:extLst>
                <a:ext uri="{FF2B5EF4-FFF2-40B4-BE49-F238E27FC236}">
                  <a16:creationId xmlns:a16="http://schemas.microsoft.com/office/drawing/2014/main" id="{603C19BA-4707-4D97-0BBD-4E1A863F2C10}"/>
                </a:ext>
              </a:extLst>
            </p:cNvPr>
            <p:cNvGrpSpPr/>
            <p:nvPr/>
          </p:nvGrpSpPr>
          <p:grpSpPr>
            <a:xfrm rot="-5400000">
              <a:off x="2273044" y="1159955"/>
              <a:ext cx="1159955" cy="1158099"/>
              <a:chOff x="0" y="0"/>
              <a:chExt cx="6350000" cy="6339840"/>
            </a:xfrm>
          </p:grpSpPr>
          <p:sp>
            <p:nvSpPr>
              <p:cNvPr id="29" name="Freeform 29">
                <a:extLst>
                  <a:ext uri="{FF2B5EF4-FFF2-40B4-BE49-F238E27FC236}">
                    <a16:creationId xmlns:a16="http://schemas.microsoft.com/office/drawing/2014/main" id="{23D078CF-174A-D3C7-EF9A-A3091CCD7627}"/>
                  </a:ext>
                </a:extLst>
              </p:cNvPr>
              <p:cNvSpPr/>
              <p:nvPr/>
            </p:nvSpPr>
            <p:spPr>
              <a:xfrm>
                <a:off x="0" y="0"/>
                <a:ext cx="6350000" cy="6339840"/>
              </a:xfrm>
              <a:custGeom>
                <a:avLst/>
                <a:gdLst/>
                <a:ahLst/>
                <a:cxnLst/>
                <a:rect l="l" t="t" r="r" b="b"/>
                <a:pathLst>
                  <a:path w="6350000" h="6339840">
                    <a:moveTo>
                      <a:pt x="6350000" y="6339840"/>
                    </a:moveTo>
                    <a:lnTo>
                      <a:pt x="0" y="6339840"/>
                    </a:lnTo>
                    <a:lnTo>
                      <a:pt x="0" y="0"/>
                    </a:lnTo>
                    <a:lnTo>
                      <a:pt x="6350000" y="6339840"/>
                    </a:lnTo>
                    <a:close/>
                  </a:path>
                </a:pathLst>
              </a:custGeom>
              <a:solidFill>
                <a:srgbClr val="EA76A5"/>
              </a:solidFill>
            </p:spPr>
            <p:txBody>
              <a:bodyPr/>
              <a:lstStyle/>
              <a:p>
                <a:endParaRPr lang="en-GB"/>
              </a:p>
            </p:txBody>
          </p:sp>
        </p:grpSp>
      </p:grpSp>
      <p:grpSp>
        <p:nvGrpSpPr>
          <p:cNvPr id="30" name="Group 30">
            <a:extLst>
              <a:ext uri="{FF2B5EF4-FFF2-40B4-BE49-F238E27FC236}">
                <a16:creationId xmlns:a16="http://schemas.microsoft.com/office/drawing/2014/main" id="{67D5709C-70E8-CEA6-735C-9BE81B47DAED}"/>
              </a:ext>
            </a:extLst>
          </p:cNvPr>
          <p:cNvGrpSpPr/>
          <p:nvPr/>
        </p:nvGrpSpPr>
        <p:grpSpPr>
          <a:xfrm rot="-5400000">
            <a:off x="-124620" y="7655579"/>
            <a:ext cx="2793522" cy="2793522"/>
            <a:chOff x="0" y="0"/>
            <a:chExt cx="1913890" cy="1913890"/>
          </a:xfrm>
        </p:grpSpPr>
        <p:sp>
          <p:nvSpPr>
            <p:cNvPr id="31" name="Freeform 31">
              <a:extLst>
                <a:ext uri="{FF2B5EF4-FFF2-40B4-BE49-F238E27FC236}">
                  <a16:creationId xmlns:a16="http://schemas.microsoft.com/office/drawing/2014/main" id="{C47F63AB-7473-27C8-D03B-2C4C9952031B}"/>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EA76A5"/>
            </a:solidFill>
          </p:spPr>
          <p:txBody>
            <a:bodyPr/>
            <a:lstStyle/>
            <a:p>
              <a:endParaRPr lang="en-GB"/>
            </a:p>
          </p:txBody>
        </p:sp>
      </p:grpSp>
      <p:grpSp>
        <p:nvGrpSpPr>
          <p:cNvPr id="32" name="Group 32">
            <a:extLst>
              <a:ext uri="{FF2B5EF4-FFF2-40B4-BE49-F238E27FC236}">
                <a16:creationId xmlns:a16="http://schemas.microsoft.com/office/drawing/2014/main" id="{55982C5D-E3B9-B99C-A9C8-E688444ADFFD}"/>
              </a:ext>
            </a:extLst>
          </p:cNvPr>
          <p:cNvGrpSpPr/>
          <p:nvPr/>
        </p:nvGrpSpPr>
        <p:grpSpPr>
          <a:xfrm rot="-5400000">
            <a:off x="5286910" y="7694217"/>
            <a:ext cx="2630264" cy="2630264"/>
            <a:chOff x="0" y="0"/>
            <a:chExt cx="1913890" cy="1913890"/>
          </a:xfrm>
        </p:grpSpPr>
        <p:sp>
          <p:nvSpPr>
            <p:cNvPr id="33" name="Freeform 33">
              <a:extLst>
                <a:ext uri="{FF2B5EF4-FFF2-40B4-BE49-F238E27FC236}">
                  <a16:creationId xmlns:a16="http://schemas.microsoft.com/office/drawing/2014/main" id="{C0878F89-8B70-4E71-5BA1-A8800A6334E5}"/>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D4A36C"/>
            </a:solidFill>
          </p:spPr>
          <p:txBody>
            <a:bodyPr/>
            <a:lstStyle/>
            <a:p>
              <a:endParaRPr lang="en-GB"/>
            </a:p>
          </p:txBody>
        </p:sp>
      </p:grpSp>
      <p:grpSp>
        <p:nvGrpSpPr>
          <p:cNvPr id="34" name="Group 34">
            <a:extLst>
              <a:ext uri="{FF2B5EF4-FFF2-40B4-BE49-F238E27FC236}">
                <a16:creationId xmlns:a16="http://schemas.microsoft.com/office/drawing/2014/main" id="{6F0DEAD8-3C0B-DADE-A0E7-1A3732D245D4}"/>
              </a:ext>
            </a:extLst>
          </p:cNvPr>
          <p:cNvGrpSpPr/>
          <p:nvPr/>
        </p:nvGrpSpPr>
        <p:grpSpPr>
          <a:xfrm rot="-10800000">
            <a:off x="2662774" y="7694217"/>
            <a:ext cx="2630264" cy="2630264"/>
            <a:chOff x="0" y="0"/>
            <a:chExt cx="3507019" cy="3507019"/>
          </a:xfrm>
        </p:grpSpPr>
        <p:grpSp>
          <p:nvGrpSpPr>
            <p:cNvPr id="35" name="Group 35">
              <a:extLst>
                <a:ext uri="{FF2B5EF4-FFF2-40B4-BE49-F238E27FC236}">
                  <a16:creationId xmlns:a16="http://schemas.microsoft.com/office/drawing/2014/main" id="{3B596641-84A6-9C92-FAB0-9AD090EAF3AC}"/>
                </a:ext>
              </a:extLst>
            </p:cNvPr>
            <p:cNvGrpSpPr/>
            <p:nvPr/>
          </p:nvGrpSpPr>
          <p:grpSpPr>
            <a:xfrm rot="5400000">
              <a:off x="2338012" y="1169006"/>
              <a:ext cx="1169006" cy="1169006"/>
              <a:chOff x="0" y="0"/>
              <a:chExt cx="1913890" cy="1913890"/>
            </a:xfrm>
          </p:grpSpPr>
          <p:sp>
            <p:nvSpPr>
              <p:cNvPr id="36" name="Freeform 36">
                <a:extLst>
                  <a:ext uri="{FF2B5EF4-FFF2-40B4-BE49-F238E27FC236}">
                    <a16:creationId xmlns:a16="http://schemas.microsoft.com/office/drawing/2014/main" id="{E9922228-323B-3F50-A85A-CE4BBF82B362}"/>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D3A4CB"/>
              </a:solidFill>
            </p:spPr>
            <p:txBody>
              <a:bodyPr/>
              <a:lstStyle/>
              <a:p>
                <a:endParaRPr lang="en-GB"/>
              </a:p>
            </p:txBody>
          </p:sp>
        </p:grpSp>
        <p:grpSp>
          <p:nvGrpSpPr>
            <p:cNvPr id="37" name="Group 37">
              <a:extLst>
                <a:ext uri="{FF2B5EF4-FFF2-40B4-BE49-F238E27FC236}">
                  <a16:creationId xmlns:a16="http://schemas.microsoft.com/office/drawing/2014/main" id="{4C06BDD0-5ECF-BB24-8AAA-988D812F1D52}"/>
                </a:ext>
              </a:extLst>
            </p:cNvPr>
            <p:cNvGrpSpPr/>
            <p:nvPr/>
          </p:nvGrpSpPr>
          <p:grpSpPr>
            <a:xfrm>
              <a:off x="1169006" y="0"/>
              <a:ext cx="1169006" cy="1169006"/>
              <a:chOff x="0" y="0"/>
              <a:chExt cx="1913890" cy="1913890"/>
            </a:xfrm>
          </p:grpSpPr>
          <p:sp>
            <p:nvSpPr>
              <p:cNvPr id="38" name="Freeform 38">
                <a:extLst>
                  <a:ext uri="{FF2B5EF4-FFF2-40B4-BE49-F238E27FC236}">
                    <a16:creationId xmlns:a16="http://schemas.microsoft.com/office/drawing/2014/main" id="{A21A51B2-56FD-362E-D776-42D0EBC7794F}"/>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7CA0AD"/>
              </a:solidFill>
            </p:spPr>
            <p:txBody>
              <a:bodyPr/>
              <a:lstStyle/>
              <a:p>
                <a:endParaRPr lang="en-GB"/>
              </a:p>
            </p:txBody>
          </p:sp>
        </p:grpSp>
        <p:grpSp>
          <p:nvGrpSpPr>
            <p:cNvPr id="39" name="Group 39">
              <a:extLst>
                <a:ext uri="{FF2B5EF4-FFF2-40B4-BE49-F238E27FC236}">
                  <a16:creationId xmlns:a16="http://schemas.microsoft.com/office/drawing/2014/main" id="{B96BDEF0-1627-A047-AC0E-C09FA6C1BE80}"/>
                </a:ext>
              </a:extLst>
            </p:cNvPr>
            <p:cNvGrpSpPr/>
            <p:nvPr/>
          </p:nvGrpSpPr>
          <p:grpSpPr>
            <a:xfrm rot="5400000">
              <a:off x="0" y="1169006"/>
              <a:ext cx="1169006" cy="1169006"/>
              <a:chOff x="0" y="0"/>
              <a:chExt cx="1913890" cy="1913890"/>
            </a:xfrm>
          </p:grpSpPr>
          <p:sp>
            <p:nvSpPr>
              <p:cNvPr id="40" name="Freeform 40">
                <a:extLst>
                  <a:ext uri="{FF2B5EF4-FFF2-40B4-BE49-F238E27FC236}">
                    <a16:creationId xmlns:a16="http://schemas.microsoft.com/office/drawing/2014/main" id="{21E4C02E-CF5F-AB75-3FCA-4B15D1E44F4F}"/>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D4A36C"/>
              </a:solidFill>
            </p:spPr>
            <p:txBody>
              <a:bodyPr/>
              <a:lstStyle/>
              <a:p>
                <a:endParaRPr lang="en-GB"/>
              </a:p>
            </p:txBody>
          </p:sp>
        </p:grpSp>
        <p:grpSp>
          <p:nvGrpSpPr>
            <p:cNvPr id="41" name="Group 41">
              <a:extLst>
                <a:ext uri="{FF2B5EF4-FFF2-40B4-BE49-F238E27FC236}">
                  <a16:creationId xmlns:a16="http://schemas.microsoft.com/office/drawing/2014/main" id="{3D423BF1-A279-0082-BC94-2A904473317A}"/>
                </a:ext>
              </a:extLst>
            </p:cNvPr>
            <p:cNvGrpSpPr/>
            <p:nvPr/>
          </p:nvGrpSpPr>
          <p:grpSpPr>
            <a:xfrm>
              <a:off x="1169006" y="2338012"/>
              <a:ext cx="1169006" cy="1169006"/>
              <a:chOff x="0" y="0"/>
              <a:chExt cx="1913890" cy="1913890"/>
            </a:xfrm>
          </p:grpSpPr>
          <p:sp>
            <p:nvSpPr>
              <p:cNvPr id="42" name="Freeform 42">
                <a:extLst>
                  <a:ext uri="{FF2B5EF4-FFF2-40B4-BE49-F238E27FC236}">
                    <a16:creationId xmlns:a16="http://schemas.microsoft.com/office/drawing/2014/main" id="{13A10CB1-BF14-3969-0499-1C419037A787}"/>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EA76A5"/>
              </a:solidFill>
            </p:spPr>
            <p:txBody>
              <a:bodyPr/>
              <a:lstStyle/>
              <a:p>
                <a:endParaRPr lang="en-GB"/>
              </a:p>
            </p:txBody>
          </p:sp>
        </p:grpSp>
      </p:grpSp>
      <p:sp>
        <p:nvSpPr>
          <p:cNvPr id="43" name="Freeform 43">
            <a:extLst>
              <a:ext uri="{FF2B5EF4-FFF2-40B4-BE49-F238E27FC236}">
                <a16:creationId xmlns:a16="http://schemas.microsoft.com/office/drawing/2014/main" id="{B87FB0F4-6559-42E1-C4D8-277A1D43A80D}"/>
              </a:ext>
            </a:extLst>
          </p:cNvPr>
          <p:cNvSpPr/>
          <p:nvPr/>
        </p:nvSpPr>
        <p:spPr>
          <a:xfrm>
            <a:off x="17149474" y="9258300"/>
            <a:ext cx="714073" cy="717073"/>
          </a:xfrm>
          <a:custGeom>
            <a:avLst/>
            <a:gdLst/>
            <a:ahLst/>
            <a:cxnLst/>
            <a:rect l="l" t="t" r="r" b="b"/>
            <a:pathLst>
              <a:path w="714073" h="717073">
                <a:moveTo>
                  <a:pt x="0" y="0"/>
                </a:moveTo>
                <a:lnTo>
                  <a:pt x="714073" y="0"/>
                </a:lnTo>
                <a:lnTo>
                  <a:pt x="714073" y="717073"/>
                </a:lnTo>
                <a:lnTo>
                  <a:pt x="0" y="717073"/>
                </a:lnTo>
                <a:lnTo>
                  <a:pt x="0" y="0"/>
                </a:lnTo>
                <a:close/>
              </a:path>
            </a:pathLst>
          </a:custGeom>
          <a:blipFill>
            <a:blip r:embed="rId4"/>
            <a:stretch>
              <a:fillRect/>
            </a:stretch>
          </a:blipFill>
        </p:spPr>
        <p:txBody>
          <a:bodyPr/>
          <a:lstStyle/>
          <a:p>
            <a:endParaRPr lang="en-GB"/>
          </a:p>
        </p:txBody>
      </p:sp>
      <p:sp>
        <p:nvSpPr>
          <p:cNvPr id="44" name="TextBox 43">
            <a:extLst>
              <a:ext uri="{FF2B5EF4-FFF2-40B4-BE49-F238E27FC236}">
                <a16:creationId xmlns:a16="http://schemas.microsoft.com/office/drawing/2014/main" id="{B588E8E4-64E2-A0DE-CCD3-800666D21019}"/>
              </a:ext>
            </a:extLst>
          </p:cNvPr>
          <p:cNvSpPr txBox="1"/>
          <p:nvPr/>
        </p:nvSpPr>
        <p:spPr>
          <a:xfrm>
            <a:off x="-32467" y="24859"/>
            <a:ext cx="18288000" cy="1200329"/>
          </a:xfrm>
          <a:prstGeom prst="rect">
            <a:avLst/>
          </a:prstGeom>
          <a:noFill/>
        </p:spPr>
        <p:txBody>
          <a:bodyPr wrap="square" rtlCol="0">
            <a:spAutoFit/>
          </a:bodyPr>
          <a:lstStyle/>
          <a:p>
            <a:pPr algn="ctr"/>
            <a:r>
              <a:rPr lang="en-GB" sz="7200" dirty="0">
                <a:solidFill>
                  <a:srgbClr val="0070C0"/>
                </a:solidFill>
                <a:latin typeface="Georgia" panose="02040502050405020303" pitchFamily="18" charset="0"/>
              </a:rPr>
              <a:t>Dress up days</a:t>
            </a:r>
          </a:p>
        </p:txBody>
      </p:sp>
      <p:sp>
        <p:nvSpPr>
          <p:cNvPr id="45" name="TextBox 44">
            <a:extLst>
              <a:ext uri="{FF2B5EF4-FFF2-40B4-BE49-F238E27FC236}">
                <a16:creationId xmlns:a16="http://schemas.microsoft.com/office/drawing/2014/main" id="{B00E1240-8CE0-9B9F-2164-2A6F891C5D4B}"/>
              </a:ext>
            </a:extLst>
          </p:cNvPr>
          <p:cNvSpPr txBox="1"/>
          <p:nvPr/>
        </p:nvSpPr>
        <p:spPr>
          <a:xfrm>
            <a:off x="2853489" y="1243877"/>
            <a:ext cx="12573000" cy="5830892"/>
          </a:xfrm>
          <a:prstGeom prst="rect">
            <a:avLst/>
          </a:prstGeom>
          <a:noFill/>
        </p:spPr>
        <p:txBody>
          <a:bodyPr wrap="square" lIns="91440" tIns="45720" rIns="91440" bIns="45720" rtlCol="0" anchor="t">
            <a:spAutoFit/>
          </a:bodyPr>
          <a:lstStyle/>
          <a:p>
            <a:pPr marL="457200" indent="-457200">
              <a:lnSpc>
                <a:spcPct val="150000"/>
              </a:lnSpc>
              <a:buFont typeface="Arial" panose="020B0604020202020204" pitchFamily="34" charset="0"/>
              <a:buChar char="•"/>
            </a:pPr>
            <a:r>
              <a:rPr lang="en-GB" sz="2800" dirty="0">
                <a:solidFill>
                  <a:srgbClr val="0070C0"/>
                </a:solidFill>
                <a:latin typeface="Georgia"/>
              </a:rPr>
              <a:t>In order to support children’s understanding and enhance learning we have a range of dress up days as well as school trips that happen through the year.</a:t>
            </a:r>
          </a:p>
          <a:p>
            <a:pPr marL="457200" indent="-457200">
              <a:lnSpc>
                <a:spcPct val="150000"/>
              </a:lnSpc>
              <a:buFont typeface="Arial" panose="020B0604020202020204" pitchFamily="34" charset="0"/>
              <a:buChar char="•"/>
            </a:pPr>
            <a:r>
              <a:rPr lang="en-GB" sz="2800" dirty="0">
                <a:solidFill>
                  <a:srgbClr val="0070C0"/>
                </a:solidFill>
                <a:latin typeface="Georgia"/>
              </a:rPr>
              <a:t>These include Victorian day. </a:t>
            </a:r>
          </a:p>
          <a:p>
            <a:pPr marL="457200" indent="-457200">
              <a:lnSpc>
                <a:spcPct val="150000"/>
              </a:lnSpc>
              <a:buFont typeface="Arial" panose="020B0604020202020204" pitchFamily="34" charset="0"/>
              <a:buChar char="•"/>
            </a:pPr>
            <a:r>
              <a:rPr lang="en-GB" sz="2800" dirty="0">
                <a:solidFill>
                  <a:srgbClr val="0070C0"/>
                </a:solidFill>
                <a:latin typeface="Georgia"/>
              </a:rPr>
              <a:t>World book day ( whole school dress up day) </a:t>
            </a:r>
          </a:p>
          <a:p>
            <a:pPr marL="457200" indent="-457200">
              <a:lnSpc>
                <a:spcPct val="150000"/>
              </a:lnSpc>
              <a:buFont typeface="Arial" panose="020B0604020202020204" pitchFamily="34" charset="0"/>
              <a:buChar char="•"/>
            </a:pPr>
            <a:r>
              <a:rPr lang="en-GB" sz="2800" dirty="0">
                <a:solidFill>
                  <a:srgbClr val="0070C0"/>
                </a:solidFill>
                <a:latin typeface="Georgia"/>
              </a:rPr>
              <a:t>Carnival day to support our book Julian is a mermaid. </a:t>
            </a:r>
          </a:p>
          <a:p>
            <a:pPr marL="457200" indent="-457200">
              <a:lnSpc>
                <a:spcPct val="150000"/>
              </a:lnSpc>
              <a:buFont typeface="Arial" panose="020B0604020202020204" pitchFamily="34" charset="0"/>
              <a:buChar char="•"/>
            </a:pPr>
            <a:r>
              <a:rPr lang="en-GB" sz="2800" dirty="0">
                <a:solidFill>
                  <a:srgbClr val="0070C0"/>
                </a:solidFill>
                <a:latin typeface="Georgia"/>
              </a:rPr>
              <a:t>Underwater animal day to support our book Leo and the Octopus.</a:t>
            </a:r>
          </a:p>
          <a:p>
            <a:pPr marL="457200" indent="-457200">
              <a:lnSpc>
                <a:spcPct val="150000"/>
              </a:lnSpc>
              <a:buFont typeface="Arial" panose="020B0604020202020204" pitchFamily="34" charset="0"/>
              <a:buChar char="•"/>
            </a:pPr>
            <a:r>
              <a:rPr lang="en-GB" sz="2800" dirty="0">
                <a:solidFill>
                  <a:srgbClr val="0070C0"/>
                </a:solidFill>
                <a:latin typeface="Georgia"/>
              </a:rPr>
              <a:t>We will let you know about the final dates of these in the next homework letter so please look out for them. </a:t>
            </a:r>
          </a:p>
        </p:txBody>
      </p:sp>
    </p:spTree>
    <p:extLst>
      <p:ext uri="{BB962C8B-B14F-4D97-AF65-F5344CB8AC3E}">
        <p14:creationId xmlns:p14="http://schemas.microsoft.com/office/powerpoint/2010/main" val="12769599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5">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5">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EFEFE"/>
        </a:solidFill>
        <a:effectLst/>
      </p:bgPr>
    </p:bg>
    <p:spTree>
      <p:nvGrpSpPr>
        <p:cNvPr id="1" name="">
          <a:extLst>
            <a:ext uri="{FF2B5EF4-FFF2-40B4-BE49-F238E27FC236}">
              <a16:creationId xmlns:a16="http://schemas.microsoft.com/office/drawing/2014/main" id="{5C9FB6F2-CF6A-7AF6-EBEF-88B649A456CE}"/>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901BCDF1-81C9-814A-1501-EB5BE8AF632A}"/>
              </a:ext>
            </a:extLst>
          </p:cNvPr>
          <p:cNvSpPr/>
          <p:nvPr/>
        </p:nvSpPr>
        <p:spPr>
          <a:xfrm rot="-5400000">
            <a:off x="10529746" y="7683612"/>
            <a:ext cx="2554602" cy="2554602"/>
          </a:xfrm>
          <a:custGeom>
            <a:avLst/>
            <a:gdLst/>
            <a:ahLst/>
            <a:cxnLst/>
            <a:rect l="l" t="t" r="r" b="b"/>
            <a:pathLst>
              <a:path w="2554602" h="2554602">
                <a:moveTo>
                  <a:pt x="0" y="0"/>
                </a:moveTo>
                <a:lnTo>
                  <a:pt x="2554601" y="0"/>
                </a:lnTo>
                <a:lnTo>
                  <a:pt x="2554601" y="2554602"/>
                </a:lnTo>
                <a:lnTo>
                  <a:pt x="0" y="2554602"/>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GB"/>
          </a:p>
        </p:txBody>
      </p:sp>
      <p:grpSp>
        <p:nvGrpSpPr>
          <p:cNvPr id="3" name="Group 3">
            <a:extLst>
              <a:ext uri="{FF2B5EF4-FFF2-40B4-BE49-F238E27FC236}">
                <a16:creationId xmlns:a16="http://schemas.microsoft.com/office/drawing/2014/main" id="{7E51DA4B-F8C4-FFDA-C7B0-0EB017F3900A}"/>
              </a:ext>
            </a:extLst>
          </p:cNvPr>
          <p:cNvGrpSpPr/>
          <p:nvPr/>
        </p:nvGrpSpPr>
        <p:grpSpPr>
          <a:xfrm rot="-5400000">
            <a:off x="13041312" y="7708993"/>
            <a:ext cx="2640869" cy="2590107"/>
            <a:chOff x="0" y="0"/>
            <a:chExt cx="1963039" cy="1925306"/>
          </a:xfrm>
        </p:grpSpPr>
        <p:sp>
          <p:nvSpPr>
            <p:cNvPr id="4" name="Freeform 4">
              <a:extLst>
                <a:ext uri="{FF2B5EF4-FFF2-40B4-BE49-F238E27FC236}">
                  <a16:creationId xmlns:a16="http://schemas.microsoft.com/office/drawing/2014/main" id="{72D7C1CE-28C6-D089-FB94-A66B5E2252C7}"/>
                </a:ext>
              </a:extLst>
            </p:cNvPr>
            <p:cNvSpPr/>
            <p:nvPr/>
          </p:nvSpPr>
          <p:spPr>
            <a:xfrm>
              <a:off x="0" y="0"/>
              <a:ext cx="1963039" cy="1925306"/>
            </a:xfrm>
            <a:custGeom>
              <a:avLst/>
              <a:gdLst/>
              <a:ahLst/>
              <a:cxnLst/>
              <a:rect l="l" t="t" r="r" b="b"/>
              <a:pathLst>
                <a:path w="1963039" h="1925306">
                  <a:moveTo>
                    <a:pt x="0" y="0"/>
                  </a:moveTo>
                  <a:lnTo>
                    <a:pt x="1963039" y="0"/>
                  </a:lnTo>
                  <a:lnTo>
                    <a:pt x="1963039" y="1925306"/>
                  </a:lnTo>
                  <a:lnTo>
                    <a:pt x="0" y="1925306"/>
                  </a:lnTo>
                  <a:close/>
                </a:path>
              </a:pathLst>
            </a:custGeom>
            <a:solidFill>
              <a:srgbClr val="EA76A5"/>
            </a:solidFill>
          </p:spPr>
          <p:txBody>
            <a:bodyPr/>
            <a:lstStyle/>
            <a:p>
              <a:endParaRPr lang="en-GB"/>
            </a:p>
          </p:txBody>
        </p:sp>
      </p:grpSp>
      <p:grpSp>
        <p:nvGrpSpPr>
          <p:cNvPr id="5" name="Group 5">
            <a:extLst>
              <a:ext uri="{FF2B5EF4-FFF2-40B4-BE49-F238E27FC236}">
                <a16:creationId xmlns:a16="http://schemas.microsoft.com/office/drawing/2014/main" id="{97B61FA9-9E8B-4A14-4D10-CA3B282E5CD8}"/>
              </a:ext>
            </a:extLst>
          </p:cNvPr>
          <p:cNvGrpSpPr/>
          <p:nvPr/>
        </p:nvGrpSpPr>
        <p:grpSpPr>
          <a:xfrm rot="-5400000">
            <a:off x="7917174" y="7683612"/>
            <a:ext cx="2612571" cy="2612571"/>
            <a:chOff x="0" y="0"/>
            <a:chExt cx="1913890" cy="1913890"/>
          </a:xfrm>
        </p:grpSpPr>
        <p:sp>
          <p:nvSpPr>
            <p:cNvPr id="6" name="Freeform 6">
              <a:extLst>
                <a:ext uri="{FF2B5EF4-FFF2-40B4-BE49-F238E27FC236}">
                  <a16:creationId xmlns:a16="http://schemas.microsoft.com/office/drawing/2014/main" id="{186C1702-3475-8068-5C72-BADAD2FC37E8}"/>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D3A4CB"/>
            </a:solidFill>
          </p:spPr>
          <p:txBody>
            <a:bodyPr/>
            <a:lstStyle/>
            <a:p>
              <a:endParaRPr lang="en-GB"/>
            </a:p>
          </p:txBody>
        </p:sp>
      </p:grpSp>
      <p:grpSp>
        <p:nvGrpSpPr>
          <p:cNvPr id="7" name="Group 7">
            <a:extLst>
              <a:ext uri="{FF2B5EF4-FFF2-40B4-BE49-F238E27FC236}">
                <a16:creationId xmlns:a16="http://schemas.microsoft.com/office/drawing/2014/main" id="{97E066ED-A14A-162E-37A9-AB27A0DC7B1C}"/>
              </a:ext>
            </a:extLst>
          </p:cNvPr>
          <p:cNvGrpSpPr/>
          <p:nvPr/>
        </p:nvGrpSpPr>
        <p:grpSpPr>
          <a:xfrm rot="-5400000">
            <a:off x="10519312" y="7734864"/>
            <a:ext cx="2542456" cy="2552305"/>
            <a:chOff x="0" y="0"/>
            <a:chExt cx="6315375" cy="6339840"/>
          </a:xfrm>
        </p:grpSpPr>
        <p:sp>
          <p:nvSpPr>
            <p:cNvPr id="8" name="Freeform 8">
              <a:extLst>
                <a:ext uri="{FF2B5EF4-FFF2-40B4-BE49-F238E27FC236}">
                  <a16:creationId xmlns:a16="http://schemas.microsoft.com/office/drawing/2014/main" id="{A608ADA7-63A5-ED40-5BFC-B212FD4B4D3F}"/>
                </a:ext>
              </a:extLst>
            </p:cNvPr>
            <p:cNvSpPr/>
            <p:nvPr/>
          </p:nvSpPr>
          <p:spPr>
            <a:xfrm>
              <a:off x="0" y="0"/>
              <a:ext cx="6315375" cy="6339840"/>
            </a:xfrm>
            <a:custGeom>
              <a:avLst/>
              <a:gdLst/>
              <a:ahLst/>
              <a:cxnLst/>
              <a:rect l="l" t="t" r="r" b="b"/>
              <a:pathLst>
                <a:path w="6315375" h="6339840">
                  <a:moveTo>
                    <a:pt x="6315375" y="6339840"/>
                  </a:moveTo>
                  <a:lnTo>
                    <a:pt x="0" y="6339840"/>
                  </a:lnTo>
                  <a:lnTo>
                    <a:pt x="0" y="0"/>
                  </a:lnTo>
                  <a:lnTo>
                    <a:pt x="6315375" y="6339840"/>
                  </a:lnTo>
                  <a:close/>
                </a:path>
              </a:pathLst>
            </a:custGeom>
            <a:solidFill>
              <a:srgbClr val="7CA0AD"/>
            </a:solidFill>
          </p:spPr>
          <p:txBody>
            <a:bodyPr/>
            <a:lstStyle/>
            <a:p>
              <a:endParaRPr lang="en-GB"/>
            </a:p>
          </p:txBody>
        </p:sp>
      </p:grpSp>
      <p:grpSp>
        <p:nvGrpSpPr>
          <p:cNvPr id="9" name="Group 9">
            <a:extLst>
              <a:ext uri="{FF2B5EF4-FFF2-40B4-BE49-F238E27FC236}">
                <a16:creationId xmlns:a16="http://schemas.microsoft.com/office/drawing/2014/main" id="{E34FB89C-0F45-53F2-3258-56CE05717C50}"/>
              </a:ext>
            </a:extLst>
          </p:cNvPr>
          <p:cNvGrpSpPr/>
          <p:nvPr/>
        </p:nvGrpSpPr>
        <p:grpSpPr>
          <a:xfrm rot="-5400000">
            <a:off x="15672345" y="7731349"/>
            <a:ext cx="2575445" cy="2592324"/>
            <a:chOff x="0" y="0"/>
            <a:chExt cx="3433927" cy="3456432"/>
          </a:xfrm>
        </p:grpSpPr>
        <p:grpSp>
          <p:nvGrpSpPr>
            <p:cNvPr id="10" name="Group 10">
              <a:extLst>
                <a:ext uri="{FF2B5EF4-FFF2-40B4-BE49-F238E27FC236}">
                  <a16:creationId xmlns:a16="http://schemas.microsoft.com/office/drawing/2014/main" id="{DAF2DEC9-FBBB-6A1F-5ED8-2C23376412F5}"/>
                </a:ext>
              </a:extLst>
            </p:cNvPr>
            <p:cNvGrpSpPr/>
            <p:nvPr/>
          </p:nvGrpSpPr>
          <p:grpSpPr>
            <a:xfrm>
              <a:off x="0" y="22505"/>
              <a:ext cx="3432999" cy="3432999"/>
              <a:chOff x="0" y="0"/>
              <a:chExt cx="1913890" cy="1913890"/>
            </a:xfrm>
          </p:grpSpPr>
          <p:sp>
            <p:nvSpPr>
              <p:cNvPr id="11" name="Freeform 11">
                <a:extLst>
                  <a:ext uri="{FF2B5EF4-FFF2-40B4-BE49-F238E27FC236}">
                    <a16:creationId xmlns:a16="http://schemas.microsoft.com/office/drawing/2014/main" id="{A4FD4BAD-F6E6-E005-02DA-190E1D6433E2}"/>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000000">
                  <a:alpha val="0"/>
                </a:srgbClr>
              </a:solidFill>
            </p:spPr>
            <p:txBody>
              <a:bodyPr/>
              <a:lstStyle/>
              <a:p>
                <a:endParaRPr lang="en-GB"/>
              </a:p>
            </p:txBody>
          </p:sp>
        </p:grpSp>
        <p:grpSp>
          <p:nvGrpSpPr>
            <p:cNvPr id="12" name="Group 12">
              <a:extLst>
                <a:ext uri="{FF2B5EF4-FFF2-40B4-BE49-F238E27FC236}">
                  <a16:creationId xmlns:a16="http://schemas.microsoft.com/office/drawing/2014/main" id="{0CC7F57D-7164-F675-CE6B-3330636F2EA6}"/>
                </a:ext>
              </a:extLst>
            </p:cNvPr>
            <p:cNvGrpSpPr/>
            <p:nvPr/>
          </p:nvGrpSpPr>
          <p:grpSpPr>
            <a:xfrm>
              <a:off x="2391" y="2297405"/>
              <a:ext cx="1159955" cy="1158099"/>
              <a:chOff x="0" y="0"/>
              <a:chExt cx="6350000" cy="6339840"/>
            </a:xfrm>
          </p:grpSpPr>
          <p:sp>
            <p:nvSpPr>
              <p:cNvPr id="13" name="Freeform 13">
                <a:extLst>
                  <a:ext uri="{FF2B5EF4-FFF2-40B4-BE49-F238E27FC236}">
                    <a16:creationId xmlns:a16="http://schemas.microsoft.com/office/drawing/2014/main" id="{60087445-A30F-08F3-ED4C-F509A6F66743}"/>
                  </a:ext>
                </a:extLst>
              </p:cNvPr>
              <p:cNvSpPr/>
              <p:nvPr/>
            </p:nvSpPr>
            <p:spPr>
              <a:xfrm>
                <a:off x="0" y="0"/>
                <a:ext cx="6350000" cy="6339840"/>
              </a:xfrm>
              <a:custGeom>
                <a:avLst/>
                <a:gdLst/>
                <a:ahLst/>
                <a:cxnLst/>
                <a:rect l="l" t="t" r="r" b="b"/>
                <a:pathLst>
                  <a:path w="6350000" h="6339840">
                    <a:moveTo>
                      <a:pt x="6350000" y="6339840"/>
                    </a:moveTo>
                    <a:lnTo>
                      <a:pt x="0" y="6339840"/>
                    </a:lnTo>
                    <a:lnTo>
                      <a:pt x="0" y="0"/>
                    </a:lnTo>
                    <a:lnTo>
                      <a:pt x="6350000" y="6339840"/>
                    </a:lnTo>
                    <a:close/>
                  </a:path>
                </a:pathLst>
              </a:custGeom>
              <a:solidFill>
                <a:srgbClr val="7CA0AD"/>
              </a:solidFill>
            </p:spPr>
            <p:txBody>
              <a:bodyPr/>
              <a:lstStyle/>
              <a:p>
                <a:endParaRPr lang="en-GB"/>
              </a:p>
            </p:txBody>
          </p:sp>
        </p:grpSp>
        <p:grpSp>
          <p:nvGrpSpPr>
            <p:cNvPr id="14" name="Group 14">
              <a:extLst>
                <a:ext uri="{FF2B5EF4-FFF2-40B4-BE49-F238E27FC236}">
                  <a16:creationId xmlns:a16="http://schemas.microsoft.com/office/drawing/2014/main" id="{899088EB-5ABA-1C24-D84A-315462E4CA61}"/>
                </a:ext>
              </a:extLst>
            </p:cNvPr>
            <p:cNvGrpSpPr/>
            <p:nvPr/>
          </p:nvGrpSpPr>
          <p:grpSpPr>
            <a:xfrm rot="5400000">
              <a:off x="1163664" y="2297405"/>
              <a:ext cx="1159955" cy="1158099"/>
              <a:chOff x="0" y="0"/>
              <a:chExt cx="6350000" cy="6339840"/>
            </a:xfrm>
          </p:grpSpPr>
          <p:sp>
            <p:nvSpPr>
              <p:cNvPr id="15" name="Freeform 15">
                <a:extLst>
                  <a:ext uri="{FF2B5EF4-FFF2-40B4-BE49-F238E27FC236}">
                    <a16:creationId xmlns:a16="http://schemas.microsoft.com/office/drawing/2014/main" id="{86C67F97-72B7-B998-2980-EE5B0E813920}"/>
                  </a:ext>
                </a:extLst>
              </p:cNvPr>
              <p:cNvSpPr/>
              <p:nvPr/>
            </p:nvSpPr>
            <p:spPr>
              <a:xfrm>
                <a:off x="0" y="0"/>
                <a:ext cx="6350000" cy="6339840"/>
              </a:xfrm>
              <a:custGeom>
                <a:avLst/>
                <a:gdLst/>
                <a:ahLst/>
                <a:cxnLst/>
                <a:rect l="l" t="t" r="r" b="b"/>
                <a:pathLst>
                  <a:path w="6350000" h="6339840">
                    <a:moveTo>
                      <a:pt x="6350000" y="6339840"/>
                    </a:moveTo>
                    <a:lnTo>
                      <a:pt x="0" y="6339840"/>
                    </a:lnTo>
                    <a:lnTo>
                      <a:pt x="0" y="0"/>
                    </a:lnTo>
                    <a:lnTo>
                      <a:pt x="6350000" y="6339840"/>
                    </a:lnTo>
                    <a:close/>
                  </a:path>
                </a:pathLst>
              </a:custGeom>
              <a:solidFill>
                <a:srgbClr val="D3A4CB"/>
              </a:solidFill>
            </p:spPr>
            <p:txBody>
              <a:bodyPr/>
              <a:lstStyle/>
              <a:p>
                <a:endParaRPr lang="en-GB"/>
              </a:p>
            </p:txBody>
          </p:sp>
        </p:grpSp>
        <p:grpSp>
          <p:nvGrpSpPr>
            <p:cNvPr id="16" name="Group 16">
              <a:extLst>
                <a:ext uri="{FF2B5EF4-FFF2-40B4-BE49-F238E27FC236}">
                  <a16:creationId xmlns:a16="http://schemas.microsoft.com/office/drawing/2014/main" id="{D169519E-A296-CED2-B710-BB85A680583B}"/>
                </a:ext>
              </a:extLst>
            </p:cNvPr>
            <p:cNvGrpSpPr/>
            <p:nvPr/>
          </p:nvGrpSpPr>
          <p:grpSpPr>
            <a:xfrm>
              <a:off x="2273044" y="2297405"/>
              <a:ext cx="1159955" cy="1158099"/>
              <a:chOff x="0" y="0"/>
              <a:chExt cx="6350000" cy="6339840"/>
            </a:xfrm>
          </p:grpSpPr>
          <p:sp>
            <p:nvSpPr>
              <p:cNvPr id="17" name="Freeform 17">
                <a:extLst>
                  <a:ext uri="{FF2B5EF4-FFF2-40B4-BE49-F238E27FC236}">
                    <a16:creationId xmlns:a16="http://schemas.microsoft.com/office/drawing/2014/main" id="{DF78A72D-B04D-258A-733A-9D78A3D6F57B}"/>
                  </a:ext>
                </a:extLst>
              </p:cNvPr>
              <p:cNvSpPr/>
              <p:nvPr/>
            </p:nvSpPr>
            <p:spPr>
              <a:xfrm>
                <a:off x="0" y="0"/>
                <a:ext cx="6350000" cy="6339840"/>
              </a:xfrm>
              <a:custGeom>
                <a:avLst/>
                <a:gdLst/>
                <a:ahLst/>
                <a:cxnLst/>
                <a:rect l="l" t="t" r="r" b="b"/>
                <a:pathLst>
                  <a:path w="6350000" h="6339840">
                    <a:moveTo>
                      <a:pt x="6350000" y="6339840"/>
                    </a:moveTo>
                    <a:lnTo>
                      <a:pt x="0" y="6339840"/>
                    </a:lnTo>
                    <a:lnTo>
                      <a:pt x="0" y="0"/>
                    </a:lnTo>
                    <a:lnTo>
                      <a:pt x="6350000" y="6339840"/>
                    </a:lnTo>
                    <a:close/>
                  </a:path>
                </a:pathLst>
              </a:custGeom>
              <a:solidFill>
                <a:srgbClr val="7CA0AD"/>
              </a:solidFill>
            </p:spPr>
            <p:txBody>
              <a:bodyPr/>
              <a:lstStyle/>
              <a:p>
                <a:endParaRPr lang="en-GB"/>
              </a:p>
            </p:txBody>
          </p:sp>
        </p:grpSp>
        <p:grpSp>
          <p:nvGrpSpPr>
            <p:cNvPr id="18" name="Group 18">
              <a:extLst>
                <a:ext uri="{FF2B5EF4-FFF2-40B4-BE49-F238E27FC236}">
                  <a16:creationId xmlns:a16="http://schemas.microsoft.com/office/drawing/2014/main" id="{1F90EDE7-AA42-AFD6-0FCA-924E7A8AF2EF}"/>
                </a:ext>
              </a:extLst>
            </p:cNvPr>
            <p:cNvGrpSpPr/>
            <p:nvPr/>
          </p:nvGrpSpPr>
          <p:grpSpPr>
            <a:xfrm>
              <a:off x="3319" y="928"/>
              <a:ext cx="1159955" cy="1158099"/>
              <a:chOff x="0" y="0"/>
              <a:chExt cx="6350000" cy="6339840"/>
            </a:xfrm>
          </p:grpSpPr>
          <p:sp>
            <p:nvSpPr>
              <p:cNvPr id="19" name="Freeform 19">
                <a:extLst>
                  <a:ext uri="{FF2B5EF4-FFF2-40B4-BE49-F238E27FC236}">
                    <a16:creationId xmlns:a16="http://schemas.microsoft.com/office/drawing/2014/main" id="{41DC68AA-961A-D07B-64B9-EC2C3F181C6E}"/>
                  </a:ext>
                </a:extLst>
              </p:cNvPr>
              <p:cNvSpPr/>
              <p:nvPr/>
            </p:nvSpPr>
            <p:spPr>
              <a:xfrm>
                <a:off x="0" y="0"/>
                <a:ext cx="6350000" cy="6339840"/>
              </a:xfrm>
              <a:custGeom>
                <a:avLst/>
                <a:gdLst/>
                <a:ahLst/>
                <a:cxnLst/>
                <a:rect l="l" t="t" r="r" b="b"/>
                <a:pathLst>
                  <a:path w="6350000" h="6339840">
                    <a:moveTo>
                      <a:pt x="6350000" y="6339840"/>
                    </a:moveTo>
                    <a:lnTo>
                      <a:pt x="0" y="6339840"/>
                    </a:lnTo>
                    <a:lnTo>
                      <a:pt x="0" y="0"/>
                    </a:lnTo>
                    <a:lnTo>
                      <a:pt x="6350000" y="6339840"/>
                    </a:lnTo>
                    <a:close/>
                  </a:path>
                </a:pathLst>
              </a:custGeom>
              <a:solidFill>
                <a:srgbClr val="7CA0AD"/>
              </a:solidFill>
            </p:spPr>
            <p:txBody>
              <a:bodyPr/>
              <a:lstStyle/>
              <a:p>
                <a:endParaRPr lang="en-GB"/>
              </a:p>
            </p:txBody>
          </p:sp>
        </p:grpSp>
        <p:grpSp>
          <p:nvGrpSpPr>
            <p:cNvPr id="20" name="Group 20">
              <a:extLst>
                <a:ext uri="{FF2B5EF4-FFF2-40B4-BE49-F238E27FC236}">
                  <a16:creationId xmlns:a16="http://schemas.microsoft.com/office/drawing/2014/main" id="{2F6C4DC3-02DE-5B8F-8DA6-B45388E02DED}"/>
                </a:ext>
              </a:extLst>
            </p:cNvPr>
            <p:cNvGrpSpPr/>
            <p:nvPr/>
          </p:nvGrpSpPr>
          <p:grpSpPr>
            <a:xfrm rot="5400000">
              <a:off x="1164592" y="928"/>
              <a:ext cx="1159955" cy="1158099"/>
              <a:chOff x="0" y="0"/>
              <a:chExt cx="6350000" cy="6339840"/>
            </a:xfrm>
          </p:grpSpPr>
          <p:sp>
            <p:nvSpPr>
              <p:cNvPr id="21" name="Freeform 21">
                <a:extLst>
                  <a:ext uri="{FF2B5EF4-FFF2-40B4-BE49-F238E27FC236}">
                    <a16:creationId xmlns:a16="http://schemas.microsoft.com/office/drawing/2014/main" id="{611AB536-BD72-B33E-C170-B758CD70E07A}"/>
                  </a:ext>
                </a:extLst>
              </p:cNvPr>
              <p:cNvSpPr/>
              <p:nvPr/>
            </p:nvSpPr>
            <p:spPr>
              <a:xfrm>
                <a:off x="0" y="0"/>
                <a:ext cx="6350000" cy="6339840"/>
              </a:xfrm>
              <a:custGeom>
                <a:avLst/>
                <a:gdLst/>
                <a:ahLst/>
                <a:cxnLst/>
                <a:rect l="l" t="t" r="r" b="b"/>
                <a:pathLst>
                  <a:path w="6350000" h="6339840">
                    <a:moveTo>
                      <a:pt x="6350000" y="6339840"/>
                    </a:moveTo>
                    <a:lnTo>
                      <a:pt x="0" y="6339840"/>
                    </a:lnTo>
                    <a:lnTo>
                      <a:pt x="0" y="0"/>
                    </a:lnTo>
                    <a:lnTo>
                      <a:pt x="6350000" y="6339840"/>
                    </a:lnTo>
                    <a:close/>
                  </a:path>
                </a:pathLst>
              </a:custGeom>
              <a:solidFill>
                <a:srgbClr val="D4A36C"/>
              </a:solidFill>
            </p:spPr>
            <p:txBody>
              <a:bodyPr/>
              <a:lstStyle/>
              <a:p>
                <a:endParaRPr lang="en-GB"/>
              </a:p>
            </p:txBody>
          </p:sp>
        </p:grpSp>
        <p:grpSp>
          <p:nvGrpSpPr>
            <p:cNvPr id="22" name="Group 22">
              <a:extLst>
                <a:ext uri="{FF2B5EF4-FFF2-40B4-BE49-F238E27FC236}">
                  <a16:creationId xmlns:a16="http://schemas.microsoft.com/office/drawing/2014/main" id="{078B44C7-E039-E8FC-0728-7212EDD49D6A}"/>
                </a:ext>
              </a:extLst>
            </p:cNvPr>
            <p:cNvGrpSpPr/>
            <p:nvPr/>
          </p:nvGrpSpPr>
          <p:grpSpPr>
            <a:xfrm>
              <a:off x="2273972" y="928"/>
              <a:ext cx="1159955" cy="1158099"/>
              <a:chOff x="0" y="0"/>
              <a:chExt cx="6350000" cy="6339840"/>
            </a:xfrm>
          </p:grpSpPr>
          <p:sp>
            <p:nvSpPr>
              <p:cNvPr id="23" name="Freeform 23">
                <a:extLst>
                  <a:ext uri="{FF2B5EF4-FFF2-40B4-BE49-F238E27FC236}">
                    <a16:creationId xmlns:a16="http://schemas.microsoft.com/office/drawing/2014/main" id="{7B984B88-1127-FB17-6E00-5D1F19C96B52}"/>
                  </a:ext>
                </a:extLst>
              </p:cNvPr>
              <p:cNvSpPr/>
              <p:nvPr/>
            </p:nvSpPr>
            <p:spPr>
              <a:xfrm>
                <a:off x="0" y="0"/>
                <a:ext cx="6350000" cy="6339840"/>
              </a:xfrm>
              <a:custGeom>
                <a:avLst/>
                <a:gdLst/>
                <a:ahLst/>
                <a:cxnLst/>
                <a:rect l="l" t="t" r="r" b="b"/>
                <a:pathLst>
                  <a:path w="6350000" h="6339840">
                    <a:moveTo>
                      <a:pt x="6350000" y="6339840"/>
                    </a:moveTo>
                    <a:lnTo>
                      <a:pt x="0" y="6339840"/>
                    </a:lnTo>
                    <a:lnTo>
                      <a:pt x="0" y="0"/>
                    </a:lnTo>
                    <a:lnTo>
                      <a:pt x="6350000" y="6339840"/>
                    </a:lnTo>
                    <a:close/>
                  </a:path>
                </a:pathLst>
              </a:custGeom>
              <a:solidFill>
                <a:srgbClr val="D3A4CB"/>
              </a:solidFill>
            </p:spPr>
            <p:txBody>
              <a:bodyPr/>
              <a:lstStyle/>
              <a:p>
                <a:endParaRPr lang="en-GB"/>
              </a:p>
            </p:txBody>
          </p:sp>
        </p:grpSp>
        <p:grpSp>
          <p:nvGrpSpPr>
            <p:cNvPr id="24" name="Group 24">
              <a:extLst>
                <a:ext uri="{FF2B5EF4-FFF2-40B4-BE49-F238E27FC236}">
                  <a16:creationId xmlns:a16="http://schemas.microsoft.com/office/drawing/2014/main" id="{FC3A332F-9DBA-D0A4-D8D9-0210C5F6373E}"/>
                </a:ext>
              </a:extLst>
            </p:cNvPr>
            <p:cNvGrpSpPr/>
            <p:nvPr/>
          </p:nvGrpSpPr>
          <p:grpSpPr>
            <a:xfrm rot="-5400000">
              <a:off x="2391" y="1159955"/>
              <a:ext cx="1159955" cy="1158099"/>
              <a:chOff x="0" y="0"/>
              <a:chExt cx="6350000" cy="6339840"/>
            </a:xfrm>
          </p:grpSpPr>
          <p:sp>
            <p:nvSpPr>
              <p:cNvPr id="25" name="Freeform 25">
                <a:extLst>
                  <a:ext uri="{FF2B5EF4-FFF2-40B4-BE49-F238E27FC236}">
                    <a16:creationId xmlns:a16="http://schemas.microsoft.com/office/drawing/2014/main" id="{00588E0E-6743-1EEC-33B3-71F90F519B36}"/>
                  </a:ext>
                </a:extLst>
              </p:cNvPr>
              <p:cNvSpPr/>
              <p:nvPr/>
            </p:nvSpPr>
            <p:spPr>
              <a:xfrm>
                <a:off x="0" y="0"/>
                <a:ext cx="6350000" cy="6339840"/>
              </a:xfrm>
              <a:custGeom>
                <a:avLst/>
                <a:gdLst/>
                <a:ahLst/>
                <a:cxnLst/>
                <a:rect l="l" t="t" r="r" b="b"/>
                <a:pathLst>
                  <a:path w="6350000" h="6339840">
                    <a:moveTo>
                      <a:pt x="6350000" y="6339840"/>
                    </a:moveTo>
                    <a:lnTo>
                      <a:pt x="0" y="6339840"/>
                    </a:lnTo>
                    <a:lnTo>
                      <a:pt x="0" y="0"/>
                    </a:lnTo>
                    <a:lnTo>
                      <a:pt x="6350000" y="6339840"/>
                    </a:lnTo>
                    <a:close/>
                  </a:path>
                </a:pathLst>
              </a:custGeom>
              <a:solidFill>
                <a:srgbClr val="EA76A5"/>
              </a:solidFill>
            </p:spPr>
            <p:txBody>
              <a:bodyPr/>
              <a:lstStyle/>
              <a:p>
                <a:endParaRPr lang="en-GB"/>
              </a:p>
            </p:txBody>
          </p:sp>
        </p:grpSp>
        <p:grpSp>
          <p:nvGrpSpPr>
            <p:cNvPr id="26" name="Group 26">
              <a:extLst>
                <a:ext uri="{FF2B5EF4-FFF2-40B4-BE49-F238E27FC236}">
                  <a16:creationId xmlns:a16="http://schemas.microsoft.com/office/drawing/2014/main" id="{7D7750E3-889B-91AD-315F-1F77C7CF2CE3}"/>
                </a:ext>
              </a:extLst>
            </p:cNvPr>
            <p:cNvGrpSpPr/>
            <p:nvPr/>
          </p:nvGrpSpPr>
          <p:grpSpPr>
            <a:xfrm rot="-10800000">
              <a:off x="1163664" y="1159955"/>
              <a:ext cx="1159955" cy="1158099"/>
              <a:chOff x="0" y="0"/>
              <a:chExt cx="6350000" cy="6339840"/>
            </a:xfrm>
          </p:grpSpPr>
          <p:sp>
            <p:nvSpPr>
              <p:cNvPr id="27" name="Freeform 27">
                <a:extLst>
                  <a:ext uri="{FF2B5EF4-FFF2-40B4-BE49-F238E27FC236}">
                    <a16:creationId xmlns:a16="http://schemas.microsoft.com/office/drawing/2014/main" id="{5ED5176D-DBEC-5E5B-06E3-BDD9DC2CF35F}"/>
                  </a:ext>
                </a:extLst>
              </p:cNvPr>
              <p:cNvSpPr/>
              <p:nvPr/>
            </p:nvSpPr>
            <p:spPr>
              <a:xfrm>
                <a:off x="0" y="0"/>
                <a:ext cx="6350000" cy="6339840"/>
              </a:xfrm>
              <a:custGeom>
                <a:avLst/>
                <a:gdLst/>
                <a:ahLst/>
                <a:cxnLst/>
                <a:rect l="l" t="t" r="r" b="b"/>
                <a:pathLst>
                  <a:path w="6350000" h="6339840">
                    <a:moveTo>
                      <a:pt x="6350000" y="6339840"/>
                    </a:moveTo>
                    <a:lnTo>
                      <a:pt x="0" y="6339840"/>
                    </a:lnTo>
                    <a:lnTo>
                      <a:pt x="0" y="0"/>
                    </a:lnTo>
                    <a:lnTo>
                      <a:pt x="6350000" y="6339840"/>
                    </a:lnTo>
                    <a:close/>
                  </a:path>
                </a:pathLst>
              </a:custGeom>
              <a:solidFill>
                <a:srgbClr val="D4A36C"/>
              </a:solidFill>
            </p:spPr>
            <p:txBody>
              <a:bodyPr/>
              <a:lstStyle/>
              <a:p>
                <a:endParaRPr lang="en-GB"/>
              </a:p>
            </p:txBody>
          </p:sp>
        </p:grpSp>
        <p:grpSp>
          <p:nvGrpSpPr>
            <p:cNvPr id="28" name="Group 28">
              <a:extLst>
                <a:ext uri="{FF2B5EF4-FFF2-40B4-BE49-F238E27FC236}">
                  <a16:creationId xmlns:a16="http://schemas.microsoft.com/office/drawing/2014/main" id="{220C6667-CAEF-29AA-3C45-68573D9D22D2}"/>
                </a:ext>
              </a:extLst>
            </p:cNvPr>
            <p:cNvGrpSpPr/>
            <p:nvPr/>
          </p:nvGrpSpPr>
          <p:grpSpPr>
            <a:xfrm rot="-5400000">
              <a:off x="2273044" y="1159955"/>
              <a:ext cx="1159955" cy="1158099"/>
              <a:chOff x="0" y="0"/>
              <a:chExt cx="6350000" cy="6339840"/>
            </a:xfrm>
          </p:grpSpPr>
          <p:sp>
            <p:nvSpPr>
              <p:cNvPr id="29" name="Freeform 29">
                <a:extLst>
                  <a:ext uri="{FF2B5EF4-FFF2-40B4-BE49-F238E27FC236}">
                    <a16:creationId xmlns:a16="http://schemas.microsoft.com/office/drawing/2014/main" id="{3B1F5880-42A1-CD95-815F-B67F1909C8F9}"/>
                  </a:ext>
                </a:extLst>
              </p:cNvPr>
              <p:cNvSpPr/>
              <p:nvPr/>
            </p:nvSpPr>
            <p:spPr>
              <a:xfrm>
                <a:off x="0" y="0"/>
                <a:ext cx="6350000" cy="6339840"/>
              </a:xfrm>
              <a:custGeom>
                <a:avLst/>
                <a:gdLst/>
                <a:ahLst/>
                <a:cxnLst/>
                <a:rect l="l" t="t" r="r" b="b"/>
                <a:pathLst>
                  <a:path w="6350000" h="6339840">
                    <a:moveTo>
                      <a:pt x="6350000" y="6339840"/>
                    </a:moveTo>
                    <a:lnTo>
                      <a:pt x="0" y="6339840"/>
                    </a:lnTo>
                    <a:lnTo>
                      <a:pt x="0" y="0"/>
                    </a:lnTo>
                    <a:lnTo>
                      <a:pt x="6350000" y="6339840"/>
                    </a:lnTo>
                    <a:close/>
                  </a:path>
                </a:pathLst>
              </a:custGeom>
              <a:solidFill>
                <a:srgbClr val="EA76A5"/>
              </a:solidFill>
            </p:spPr>
            <p:txBody>
              <a:bodyPr/>
              <a:lstStyle/>
              <a:p>
                <a:endParaRPr lang="en-GB"/>
              </a:p>
            </p:txBody>
          </p:sp>
        </p:grpSp>
      </p:grpSp>
      <p:grpSp>
        <p:nvGrpSpPr>
          <p:cNvPr id="30" name="Group 30">
            <a:extLst>
              <a:ext uri="{FF2B5EF4-FFF2-40B4-BE49-F238E27FC236}">
                <a16:creationId xmlns:a16="http://schemas.microsoft.com/office/drawing/2014/main" id="{F73C47A0-023F-A1FC-95F3-AB9256B64DE9}"/>
              </a:ext>
            </a:extLst>
          </p:cNvPr>
          <p:cNvGrpSpPr/>
          <p:nvPr/>
        </p:nvGrpSpPr>
        <p:grpSpPr>
          <a:xfrm rot="-5400000">
            <a:off x="-124620" y="7655579"/>
            <a:ext cx="2793522" cy="2793522"/>
            <a:chOff x="0" y="0"/>
            <a:chExt cx="1913890" cy="1913890"/>
          </a:xfrm>
        </p:grpSpPr>
        <p:sp>
          <p:nvSpPr>
            <p:cNvPr id="31" name="Freeform 31">
              <a:extLst>
                <a:ext uri="{FF2B5EF4-FFF2-40B4-BE49-F238E27FC236}">
                  <a16:creationId xmlns:a16="http://schemas.microsoft.com/office/drawing/2014/main" id="{AC4587F2-DFC5-DE14-8CD6-CE09FDFB14C9}"/>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EA76A5"/>
            </a:solidFill>
          </p:spPr>
          <p:txBody>
            <a:bodyPr/>
            <a:lstStyle/>
            <a:p>
              <a:endParaRPr lang="en-GB"/>
            </a:p>
          </p:txBody>
        </p:sp>
      </p:grpSp>
      <p:grpSp>
        <p:nvGrpSpPr>
          <p:cNvPr id="32" name="Group 32">
            <a:extLst>
              <a:ext uri="{FF2B5EF4-FFF2-40B4-BE49-F238E27FC236}">
                <a16:creationId xmlns:a16="http://schemas.microsoft.com/office/drawing/2014/main" id="{DE56DC2E-FC93-C038-E436-231EBB2356D2}"/>
              </a:ext>
            </a:extLst>
          </p:cNvPr>
          <p:cNvGrpSpPr/>
          <p:nvPr/>
        </p:nvGrpSpPr>
        <p:grpSpPr>
          <a:xfrm rot="-5400000">
            <a:off x="5286910" y="7694217"/>
            <a:ext cx="2630264" cy="2630264"/>
            <a:chOff x="0" y="0"/>
            <a:chExt cx="1913890" cy="1913890"/>
          </a:xfrm>
        </p:grpSpPr>
        <p:sp>
          <p:nvSpPr>
            <p:cNvPr id="33" name="Freeform 33">
              <a:extLst>
                <a:ext uri="{FF2B5EF4-FFF2-40B4-BE49-F238E27FC236}">
                  <a16:creationId xmlns:a16="http://schemas.microsoft.com/office/drawing/2014/main" id="{17FEFEF0-37DA-84A3-992C-4531A8D53448}"/>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D4A36C"/>
            </a:solidFill>
          </p:spPr>
          <p:txBody>
            <a:bodyPr/>
            <a:lstStyle/>
            <a:p>
              <a:endParaRPr lang="en-GB"/>
            </a:p>
          </p:txBody>
        </p:sp>
      </p:grpSp>
      <p:grpSp>
        <p:nvGrpSpPr>
          <p:cNvPr id="34" name="Group 34">
            <a:extLst>
              <a:ext uri="{FF2B5EF4-FFF2-40B4-BE49-F238E27FC236}">
                <a16:creationId xmlns:a16="http://schemas.microsoft.com/office/drawing/2014/main" id="{30990D5D-4BFD-61E7-8672-E0EC31456FD9}"/>
              </a:ext>
            </a:extLst>
          </p:cNvPr>
          <p:cNvGrpSpPr/>
          <p:nvPr/>
        </p:nvGrpSpPr>
        <p:grpSpPr>
          <a:xfrm rot="-10800000">
            <a:off x="2662774" y="7694217"/>
            <a:ext cx="2630264" cy="2630264"/>
            <a:chOff x="0" y="0"/>
            <a:chExt cx="3507019" cy="3507019"/>
          </a:xfrm>
        </p:grpSpPr>
        <p:grpSp>
          <p:nvGrpSpPr>
            <p:cNvPr id="35" name="Group 35">
              <a:extLst>
                <a:ext uri="{FF2B5EF4-FFF2-40B4-BE49-F238E27FC236}">
                  <a16:creationId xmlns:a16="http://schemas.microsoft.com/office/drawing/2014/main" id="{B60B13C7-E7A9-4060-0C5F-5AC29C8E4320}"/>
                </a:ext>
              </a:extLst>
            </p:cNvPr>
            <p:cNvGrpSpPr/>
            <p:nvPr/>
          </p:nvGrpSpPr>
          <p:grpSpPr>
            <a:xfrm rot="5400000">
              <a:off x="2338012" y="1169006"/>
              <a:ext cx="1169006" cy="1169006"/>
              <a:chOff x="0" y="0"/>
              <a:chExt cx="1913890" cy="1913890"/>
            </a:xfrm>
          </p:grpSpPr>
          <p:sp>
            <p:nvSpPr>
              <p:cNvPr id="36" name="Freeform 36">
                <a:extLst>
                  <a:ext uri="{FF2B5EF4-FFF2-40B4-BE49-F238E27FC236}">
                    <a16:creationId xmlns:a16="http://schemas.microsoft.com/office/drawing/2014/main" id="{9BDCEF7C-A2C1-AAC5-457A-266EC121E923}"/>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D3A4CB"/>
              </a:solidFill>
            </p:spPr>
            <p:txBody>
              <a:bodyPr/>
              <a:lstStyle/>
              <a:p>
                <a:endParaRPr lang="en-GB"/>
              </a:p>
            </p:txBody>
          </p:sp>
        </p:grpSp>
        <p:grpSp>
          <p:nvGrpSpPr>
            <p:cNvPr id="37" name="Group 37">
              <a:extLst>
                <a:ext uri="{FF2B5EF4-FFF2-40B4-BE49-F238E27FC236}">
                  <a16:creationId xmlns:a16="http://schemas.microsoft.com/office/drawing/2014/main" id="{548D9693-3A40-A4CE-6C06-5D4679079757}"/>
                </a:ext>
              </a:extLst>
            </p:cNvPr>
            <p:cNvGrpSpPr/>
            <p:nvPr/>
          </p:nvGrpSpPr>
          <p:grpSpPr>
            <a:xfrm>
              <a:off x="1169006" y="0"/>
              <a:ext cx="1169006" cy="1169006"/>
              <a:chOff x="0" y="0"/>
              <a:chExt cx="1913890" cy="1913890"/>
            </a:xfrm>
          </p:grpSpPr>
          <p:sp>
            <p:nvSpPr>
              <p:cNvPr id="38" name="Freeform 38">
                <a:extLst>
                  <a:ext uri="{FF2B5EF4-FFF2-40B4-BE49-F238E27FC236}">
                    <a16:creationId xmlns:a16="http://schemas.microsoft.com/office/drawing/2014/main" id="{3AA85EDA-FBE7-D4DC-5A27-4548F265B6F6}"/>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7CA0AD"/>
              </a:solidFill>
            </p:spPr>
            <p:txBody>
              <a:bodyPr/>
              <a:lstStyle/>
              <a:p>
                <a:endParaRPr lang="en-GB"/>
              </a:p>
            </p:txBody>
          </p:sp>
        </p:grpSp>
        <p:grpSp>
          <p:nvGrpSpPr>
            <p:cNvPr id="39" name="Group 39">
              <a:extLst>
                <a:ext uri="{FF2B5EF4-FFF2-40B4-BE49-F238E27FC236}">
                  <a16:creationId xmlns:a16="http://schemas.microsoft.com/office/drawing/2014/main" id="{6796610C-ABA6-5BFF-41DB-63E73DB9D30D}"/>
                </a:ext>
              </a:extLst>
            </p:cNvPr>
            <p:cNvGrpSpPr/>
            <p:nvPr/>
          </p:nvGrpSpPr>
          <p:grpSpPr>
            <a:xfrm rot="5400000">
              <a:off x="0" y="1169006"/>
              <a:ext cx="1169006" cy="1169006"/>
              <a:chOff x="0" y="0"/>
              <a:chExt cx="1913890" cy="1913890"/>
            </a:xfrm>
          </p:grpSpPr>
          <p:sp>
            <p:nvSpPr>
              <p:cNvPr id="40" name="Freeform 40">
                <a:extLst>
                  <a:ext uri="{FF2B5EF4-FFF2-40B4-BE49-F238E27FC236}">
                    <a16:creationId xmlns:a16="http://schemas.microsoft.com/office/drawing/2014/main" id="{A83B87F7-FC82-6CA2-3B35-A9600CEB79B4}"/>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D4A36C"/>
              </a:solidFill>
            </p:spPr>
            <p:txBody>
              <a:bodyPr/>
              <a:lstStyle/>
              <a:p>
                <a:endParaRPr lang="en-GB"/>
              </a:p>
            </p:txBody>
          </p:sp>
        </p:grpSp>
        <p:grpSp>
          <p:nvGrpSpPr>
            <p:cNvPr id="41" name="Group 41">
              <a:extLst>
                <a:ext uri="{FF2B5EF4-FFF2-40B4-BE49-F238E27FC236}">
                  <a16:creationId xmlns:a16="http://schemas.microsoft.com/office/drawing/2014/main" id="{58F3BE04-7FDC-343F-98F1-1B162FFFAFC0}"/>
                </a:ext>
              </a:extLst>
            </p:cNvPr>
            <p:cNvGrpSpPr/>
            <p:nvPr/>
          </p:nvGrpSpPr>
          <p:grpSpPr>
            <a:xfrm>
              <a:off x="1169006" y="2338012"/>
              <a:ext cx="1169006" cy="1169006"/>
              <a:chOff x="0" y="0"/>
              <a:chExt cx="1913890" cy="1913890"/>
            </a:xfrm>
          </p:grpSpPr>
          <p:sp>
            <p:nvSpPr>
              <p:cNvPr id="42" name="Freeform 42">
                <a:extLst>
                  <a:ext uri="{FF2B5EF4-FFF2-40B4-BE49-F238E27FC236}">
                    <a16:creationId xmlns:a16="http://schemas.microsoft.com/office/drawing/2014/main" id="{4FD97FFC-AEF7-CD48-9D6F-EE37CFC8713D}"/>
                  </a:ext>
                </a:extLst>
              </p:cNvPr>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EA76A5"/>
              </a:solidFill>
            </p:spPr>
            <p:txBody>
              <a:bodyPr/>
              <a:lstStyle/>
              <a:p>
                <a:endParaRPr lang="en-GB"/>
              </a:p>
            </p:txBody>
          </p:sp>
        </p:grpSp>
      </p:grpSp>
      <p:sp>
        <p:nvSpPr>
          <p:cNvPr id="43" name="Freeform 43">
            <a:extLst>
              <a:ext uri="{FF2B5EF4-FFF2-40B4-BE49-F238E27FC236}">
                <a16:creationId xmlns:a16="http://schemas.microsoft.com/office/drawing/2014/main" id="{0D286B41-A7EB-BD4E-CACC-6A4FC8FD3A41}"/>
              </a:ext>
            </a:extLst>
          </p:cNvPr>
          <p:cNvSpPr/>
          <p:nvPr/>
        </p:nvSpPr>
        <p:spPr>
          <a:xfrm>
            <a:off x="17149474" y="9258300"/>
            <a:ext cx="714073" cy="717073"/>
          </a:xfrm>
          <a:custGeom>
            <a:avLst/>
            <a:gdLst/>
            <a:ahLst/>
            <a:cxnLst/>
            <a:rect l="l" t="t" r="r" b="b"/>
            <a:pathLst>
              <a:path w="714073" h="717073">
                <a:moveTo>
                  <a:pt x="0" y="0"/>
                </a:moveTo>
                <a:lnTo>
                  <a:pt x="714073" y="0"/>
                </a:lnTo>
                <a:lnTo>
                  <a:pt x="714073" y="717073"/>
                </a:lnTo>
                <a:lnTo>
                  <a:pt x="0" y="717073"/>
                </a:lnTo>
                <a:lnTo>
                  <a:pt x="0" y="0"/>
                </a:lnTo>
                <a:close/>
              </a:path>
            </a:pathLst>
          </a:custGeom>
          <a:blipFill>
            <a:blip r:embed="rId4"/>
            <a:stretch>
              <a:fillRect/>
            </a:stretch>
          </a:blipFill>
        </p:spPr>
        <p:txBody>
          <a:bodyPr/>
          <a:lstStyle/>
          <a:p>
            <a:endParaRPr lang="en-GB"/>
          </a:p>
        </p:txBody>
      </p:sp>
      <p:sp>
        <p:nvSpPr>
          <p:cNvPr id="44" name="TextBox 43">
            <a:extLst>
              <a:ext uri="{FF2B5EF4-FFF2-40B4-BE49-F238E27FC236}">
                <a16:creationId xmlns:a16="http://schemas.microsoft.com/office/drawing/2014/main" id="{91FDA7F9-AA47-BC7F-84CE-9205570A0E62}"/>
              </a:ext>
            </a:extLst>
          </p:cNvPr>
          <p:cNvSpPr txBox="1"/>
          <p:nvPr/>
        </p:nvSpPr>
        <p:spPr>
          <a:xfrm>
            <a:off x="-32467" y="24859"/>
            <a:ext cx="18288000" cy="1200329"/>
          </a:xfrm>
          <a:prstGeom prst="rect">
            <a:avLst/>
          </a:prstGeom>
          <a:noFill/>
        </p:spPr>
        <p:txBody>
          <a:bodyPr wrap="square" rtlCol="0">
            <a:spAutoFit/>
          </a:bodyPr>
          <a:lstStyle/>
          <a:p>
            <a:pPr algn="ctr"/>
            <a:r>
              <a:rPr lang="en-GB" sz="7200" dirty="0">
                <a:solidFill>
                  <a:srgbClr val="0070C0"/>
                </a:solidFill>
                <a:latin typeface="Georgia" panose="02040502050405020303" pitchFamily="18" charset="0"/>
              </a:rPr>
              <a:t>Trips</a:t>
            </a:r>
          </a:p>
        </p:txBody>
      </p:sp>
      <p:sp>
        <p:nvSpPr>
          <p:cNvPr id="45" name="TextBox 44">
            <a:extLst>
              <a:ext uri="{FF2B5EF4-FFF2-40B4-BE49-F238E27FC236}">
                <a16:creationId xmlns:a16="http://schemas.microsoft.com/office/drawing/2014/main" id="{BD34C19C-D889-0A36-CD73-ED7621FFF2DB}"/>
              </a:ext>
            </a:extLst>
          </p:cNvPr>
          <p:cNvSpPr txBox="1"/>
          <p:nvPr/>
        </p:nvSpPr>
        <p:spPr>
          <a:xfrm>
            <a:off x="2853489" y="1243877"/>
            <a:ext cx="12573000" cy="5830892"/>
          </a:xfrm>
          <a:prstGeom prst="rect">
            <a:avLst/>
          </a:prstGeom>
          <a:noFill/>
        </p:spPr>
        <p:txBody>
          <a:bodyPr wrap="square" lIns="91440" tIns="45720" rIns="91440" bIns="45720" rtlCol="0" anchor="t">
            <a:spAutoFit/>
          </a:bodyPr>
          <a:lstStyle/>
          <a:p>
            <a:pPr marL="457200" indent="-457200">
              <a:lnSpc>
                <a:spcPct val="150000"/>
              </a:lnSpc>
              <a:buFont typeface="Arial" panose="020B0604020202020204" pitchFamily="34" charset="0"/>
              <a:buChar char="•"/>
            </a:pPr>
            <a:r>
              <a:rPr lang="en-GB" sz="2800" dirty="0">
                <a:solidFill>
                  <a:srgbClr val="0070C0"/>
                </a:solidFill>
                <a:latin typeface="Georgia"/>
              </a:rPr>
              <a:t>We will have about 3 trips this year to support our learning. </a:t>
            </a:r>
          </a:p>
          <a:p>
            <a:pPr marL="457200" indent="-457200">
              <a:lnSpc>
                <a:spcPct val="150000"/>
              </a:lnSpc>
              <a:buFont typeface="Arial" panose="020B0604020202020204" pitchFamily="34" charset="0"/>
              <a:buChar char="•"/>
            </a:pPr>
            <a:endParaRPr lang="en-GB" sz="2800" dirty="0">
              <a:solidFill>
                <a:srgbClr val="0070C0"/>
              </a:solidFill>
              <a:latin typeface="Georgia"/>
            </a:endParaRPr>
          </a:p>
          <a:p>
            <a:pPr marL="457200" indent="-457200">
              <a:lnSpc>
                <a:spcPct val="150000"/>
              </a:lnSpc>
              <a:buFont typeface="Arial" panose="020B0604020202020204" pitchFamily="34" charset="0"/>
              <a:buChar char="•"/>
            </a:pPr>
            <a:r>
              <a:rPr lang="en-GB" sz="2800" dirty="0">
                <a:solidFill>
                  <a:srgbClr val="0070C0"/>
                </a:solidFill>
                <a:latin typeface="Georgia"/>
              </a:rPr>
              <a:t>This is as well as some visits to school and local trips </a:t>
            </a:r>
            <a:r>
              <a:rPr lang="en-GB" sz="2800" dirty="0" err="1">
                <a:solidFill>
                  <a:srgbClr val="0070C0"/>
                </a:solidFill>
                <a:latin typeface="Georgia"/>
              </a:rPr>
              <a:t>e.g</a:t>
            </a:r>
            <a:r>
              <a:rPr lang="en-GB" sz="2800" dirty="0">
                <a:solidFill>
                  <a:srgbClr val="0070C0"/>
                </a:solidFill>
                <a:latin typeface="Georgia"/>
              </a:rPr>
              <a:t> to Christchurch. </a:t>
            </a:r>
          </a:p>
          <a:p>
            <a:pPr marL="457200" indent="-457200">
              <a:lnSpc>
                <a:spcPct val="150000"/>
              </a:lnSpc>
              <a:buFont typeface="Arial" panose="020B0604020202020204" pitchFamily="34" charset="0"/>
              <a:buChar char="•"/>
            </a:pPr>
            <a:endParaRPr lang="en-GB" sz="2800" dirty="0">
              <a:solidFill>
                <a:srgbClr val="0070C0"/>
              </a:solidFill>
              <a:latin typeface="Georgia"/>
            </a:endParaRPr>
          </a:p>
          <a:p>
            <a:pPr marL="457200" indent="-457200">
              <a:lnSpc>
                <a:spcPct val="150000"/>
              </a:lnSpc>
              <a:buFont typeface="Arial" panose="020B0604020202020204" pitchFamily="34" charset="0"/>
              <a:buChar char="•"/>
            </a:pPr>
            <a:r>
              <a:rPr lang="en-GB" sz="2800" dirty="0">
                <a:solidFill>
                  <a:srgbClr val="0070C0"/>
                </a:solidFill>
                <a:latin typeface="Georgia"/>
              </a:rPr>
              <a:t> We will likely have trips to support Science, the arts </a:t>
            </a:r>
            <a:r>
              <a:rPr lang="en-GB" sz="2800" dirty="0" err="1">
                <a:solidFill>
                  <a:srgbClr val="0070C0"/>
                </a:solidFill>
                <a:latin typeface="Georgia"/>
              </a:rPr>
              <a:t>e.g</a:t>
            </a:r>
            <a:r>
              <a:rPr lang="en-GB" sz="2800" dirty="0">
                <a:solidFill>
                  <a:srgbClr val="0070C0"/>
                </a:solidFill>
                <a:latin typeface="Georgia"/>
              </a:rPr>
              <a:t> going to the theatre and then an RE trip </a:t>
            </a:r>
            <a:r>
              <a:rPr lang="en-GB" sz="2800" dirty="0" err="1">
                <a:solidFill>
                  <a:srgbClr val="0070C0"/>
                </a:solidFill>
                <a:latin typeface="Georgia"/>
              </a:rPr>
              <a:t>e.g</a:t>
            </a:r>
            <a:r>
              <a:rPr lang="en-GB" sz="2800" dirty="0">
                <a:solidFill>
                  <a:srgbClr val="0070C0"/>
                </a:solidFill>
                <a:latin typeface="Georgia"/>
              </a:rPr>
              <a:t> going to the Synagogue. </a:t>
            </a:r>
          </a:p>
          <a:p>
            <a:pPr marL="457200" indent="-457200">
              <a:lnSpc>
                <a:spcPct val="150000"/>
              </a:lnSpc>
              <a:buFont typeface="Arial" panose="020B0604020202020204" pitchFamily="34" charset="0"/>
              <a:buChar char="•"/>
            </a:pPr>
            <a:endParaRPr lang="en-GB" sz="2800" dirty="0">
              <a:solidFill>
                <a:srgbClr val="0070C0"/>
              </a:solidFill>
              <a:latin typeface="Georgia"/>
            </a:endParaRPr>
          </a:p>
          <a:p>
            <a:pPr marL="457200" indent="-457200">
              <a:lnSpc>
                <a:spcPct val="150000"/>
              </a:lnSpc>
              <a:buFont typeface="Arial" panose="020B0604020202020204" pitchFamily="34" charset="0"/>
              <a:buChar char="•"/>
            </a:pPr>
            <a:r>
              <a:rPr lang="en-GB" sz="2800" dirty="0">
                <a:solidFill>
                  <a:srgbClr val="0070C0"/>
                </a:solidFill>
                <a:latin typeface="Georgia"/>
              </a:rPr>
              <a:t>When these trips are confirmed we will put this in a homework letter with plenty of notice for you.</a:t>
            </a:r>
          </a:p>
        </p:txBody>
      </p:sp>
    </p:spTree>
    <p:extLst>
      <p:ext uri="{BB962C8B-B14F-4D97-AF65-F5344CB8AC3E}">
        <p14:creationId xmlns:p14="http://schemas.microsoft.com/office/powerpoint/2010/main" val="17085709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5">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5">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8911" y="-37822"/>
            <a:ext cx="2634482" cy="2612571"/>
            <a:chOff x="0" y="0"/>
            <a:chExt cx="1929941" cy="1913890"/>
          </a:xfrm>
        </p:grpSpPr>
        <p:sp>
          <p:nvSpPr>
            <p:cNvPr id="3" name="Freeform 3"/>
            <p:cNvSpPr/>
            <p:nvPr/>
          </p:nvSpPr>
          <p:spPr>
            <a:xfrm>
              <a:off x="0" y="0"/>
              <a:ext cx="1929941" cy="1913890"/>
            </a:xfrm>
            <a:custGeom>
              <a:avLst/>
              <a:gdLst/>
              <a:ahLst/>
              <a:cxnLst/>
              <a:rect l="l" t="t" r="r" b="b"/>
              <a:pathLst>
                <a:path w="1929941" h="1913890">
                  <a:moveTo>
                    <a:pt x="0" y="0"/>
                  </a:moveTo>
                  <a:lnTo>
                    <a:pt x="1929941" y="0"/>
                  </a:lnTo>
                  <a:lnTo>
                    <a:pt x="1929941" y="1913890"/>
                  </a:lnTo>
                  <a:lnTo>
                    <a:pt x="0" y="1913890"/>
                  </a:lnTo>
                  <a:close/>
                </a:path>
              </a:pathLst>
            </a:custGeom>
            <a:solidFill>
              <a:srgbClr val="D3A4CB"/>
            </a:solidFill>
          </p:spPr>
          <p:txBody>
            <a:bodyPr/>
            <a:lstStyle/>
            <a:p>
              <a:endParaRPr lang="en-GB"/>
            </a:p>
          </p:txBody>
        </p:sp>
      </p:grpSp>
      <p:grpSp>
        <p:nvGrpSpPr>
          <p:cNvPr id="4" name="Group 4"/>
          <p:cNvGrpSpPr/>
          <p:nvPr/>
        </p:nvGrpSpPr>
        <p:grpSpPr>
          <a:xfrm>
            <a:off x="2612571" y="-37822"/>
            <a:ext cx="2612571" cy="2612571"/>
            <a:chOff x="0" y="0"/>
            <a:chExt cx="1913890" cy="1913890"/>
          </a:xfrm>
        </p:grpSpPr>
        <p:sp>
          <p:nvSpPr>
            <p:cNvPr id="5" name="Freeform 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EA76A5"/>
            </a:solidFill>
          </p:spPr>
          <p:txBody>
            <a:bodyPr/>
            <a:lstStyle/>
            <a:p>
              <a:endParaRPr lang="en-GB"/>
            </a:p>
          </p:txBody>
        </p:sp>
      </p:grpSp>
      <p:grpSp>
        <p:nvGrpSpPr>
          <p:cNvPr id="6" name="Group 6"/>
          <p:cNvGrpSpPr/>
          <p:nvPr/>
        </p:nvGrpSpPr>
        <p:grpSpPr>
          <a:xfrm>
            <a:off x="13062857" y="-37822"/>
            <a:ext cx="2612571" cy="2612571"/>
            <a:chOff x="0" y="0"/>
            <a:chExt cx="1913890" cy="1913890"/>
          </a:xfrm>
        </p:grpSpPr>
        <p:sp>
          <p:nvSpPr>
            <p:cNvPr id="7" name="Freeform 7"/>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EA76A5"/>
            </a:solidFill>
          </p:spPr>
          <p:txBody>
            <a:bodyPr/>
            <a:lstStyle/>
            <a:p>
              <a:endParaRPr lang="en-GB"/>
            </a:p>
          </p:txBody>
        </p:sp>
      </p:grpSp>
      <p:grpSp>
        <p:nvGrpSpPr>
          <p:cNvPr id="8" name="Group 8"/>
          <p:cNvGrpSpPr/>
          <p:nvPr/>
        </p:nvGrpSpPr>
        <p:grpSpPr>
          <a:xfrm>
            <a:off x="13034560" y="7724369"/>
            <a:ext cx="2612571" cy="2612571"/>
            <a:chOff x="0" y="0"/>
            <a:chExt cx="1913890" cy="1913890"/>
          </a:xfrm>
        </p:grpSpPr>
        <p:sp>
          <p:nvSpPr>
            <p:cNvPr id="9" name="Freeform 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D4A36C"/>
            </a:solidFill>
          </p:spPr>
          <p:txBody>
            <a:bodyPr/>
            <a:lstStyle/>
            <a:p>
              <a:endParaRPr lang="en-GB"/>
            </a:p>
          </p:txBody>
        </p:sp>
      </p:grpSp>
      <p:grpSp>
        <p:nvGrpSpPr>
          <p:cNvPr id="10" name="Group 10"/>
          <p:cNvGrpSpPr/>
          <p:nvPr/>
        </p:nvGrpSpPr>
        <p:grpSpPr>
          <a:xfrm>
            <a:off x="10450286" y="-37822"/>
            <a:ext cx="2612571" cy="2612571"/>
            <a:chOff x="0" y="0"/>
            <a:chExt cx="1913890" cy="1913890"/>
          </a:xfrm>
        </p:grpSpPr>
        <p:sp>
          <p:nvSpPr>
            <p:cNvPr id="11" name="Freeform 1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D4A36C"/>
            </a:solidFill>
          </p:spPr>
          <p:txBody>
            <a:bodyPr/>
            <a:lstStyle/>
            <a:p>
              <a:endParaRPr lang="en-GB"/>
            </a:p>
          </p:txBody>
        </p:sp>
      </p:grpSp>
      <p:grpSp>
        <p:nvGrpSpPr>
          <p:cNvPr id="12" name="Group 12"/>
          <p:cNvGrpSpPr/>
          <p:nvPr/>
        </p:nvGrpSpPr>
        <p:grpSpPr>
          <a:xfrm>
            <a:off x="10438969" y="7724369"/>
            <a:ext cx="2612571" cy="2612571"/>
            <a:chOff x="0" y="0"/>
            <a:chExt cx="1913890" cy="1913890"/>
          </a:xfrm>
        </p:grpSpPr>
        <p:sp>
          <p:nvSpPr>
            <p:cNvPr id="13" name="Freeform 1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D3A4CB"/>
            </a:solidFill>
          </p:spPr>
          <p:txBody>
            <a:bodyPr/>
            <a:lstStyle/>
            <a:p>
              <a:endParaRPr lang="en-GB"/>
            </a:p>
          </p:txBody>
        </p:sp>
      </p:grpSp>
      <p:grpSp>
        <p:nvGrpSpPr>
          <p:cNvPr id="14" name="Group 14"/>
          <p:cNvGrpSpPr/>
          <p:nvPr/>
        </p:nvGrpSpPr>
        <p:grpSpPr>
          <a:xfrm>
            <a:off x="-18911" y="5164612"/>
            <a:ext cx="2574749" cy="2574749"/>
            <a:chOff x="0" y="0"/>
            <a:chExt cx="1913890" cy="1913890"/>
          </a:xfrm>
        </p:grpSpPr>
        <p:sp>
          <p:nvSpPr>
            <p:cNvPr id="15" name="Freeform 1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D4A36C"/>
            </a:solidFill>
          </p:spPr>
          <p:txBody>
            <a:bodyPr/>
            <a:lstStyle/>
            <a:p>
              <a:endParaRPr lang="en-GB"/>
            </a:p>
          </p:txBody>
        </p:sp>
      </p:grpSp>
      <p:sp>
        <p:nvSpPr>
          <p:cNvPr id="16" name="Freeform 16"/>
          <p:cNvSpPr/>
          <p:nvPr/>
        </p:nvSpPr>
        <p:spPr>
          <a:xfrm>
            <a:off x="15770679" y="2588898"/>
            <a:ext cx="2554602" cy="2554602"/>
          </a:xfrm>
          <a:custGeom>
            <a:avLst/>
            <a:gdLst/>
            <a:ahLst/>
            <a:cxnLst/>
            <a:rect l="l" t="t" r="r" b="b"/>
            <a:pathLst>
              <a:path w="2554602" h="2554602">
                <a:moveTo>
                  <a:pt x="0" y="0"/>
                </a:moveTo>
                <a:lnTo>
                  <a:pt x="2554601" y="0"/>
                </a:lnTo>
                <a:lnTo>
                  <a:pt x="2554601" y="2554602"/>
                </a:lnTo>
                <a:lnTo>
                  <a:pt x="0" y="2554602"/>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GB"/>
          </a:p>
        </p:txBody>
      </p:sp>
      <p:grpSp>
        <p:nvGrpSpPr>
          <p:cNvPr id="17" name="Group 17"/>
          <p:cNvGrpSpPr/>
          <p:nvPr/>
        </p:nvGrpSpPr>
        <p:grpSpPr>
          <a:xfrm>
            <a:off x="15647131" y="5125705"/>
            <a:ext cx="2640869" cy="2574749"/>
            <a:chOff x="0" y="0"/>
            <a:chExt cx="1963039" cy="1913890"/>
          </a:xfrm>
        </p:grpSpPr>
        <p:sp>
          <p:nvSpPr>
            <p:cNvPr id="18" name="Freeform 18"/>
            <p:cNvSpPr/>
            <p:nvPr/>
          </p:nvSpPr>
          <p:spPr>
            <a:xfrm>
              <a:off x="0" y="0"/>
              <a:ext cx="1963039" cy="1913890"/>
            </a:xfrm>
            <a:custGeom>
              <a:avLst/>
              <a:gdLst/>
              <a:ahLst/>
              <a:cxnLst/>
              <a:rect l="l" t="t" r="r" b="b"/>
              <a:pathLst>
                <a:path w="1963039" h="1913890">
                  <a:moveTo>
                    <a:pt x="0" y="0"/>
                  </a:moveTo>
                  <a:lnTo>
                    <a:pt x="1963039" y="0"/>
                  </a:lnTo>
                  <a:lnTo>
                    <a:pt x="1963039" y="1913890"/>
                  </a:lnTo>
                  <a:lnTo>
                    <a:pt x="0" y="1913890"/>
                  </a:lnTo>
                  <a:close/>
                </a:path>
              </a:pathLst>
            </a:custGeom>
            <a:solidFill>
              <a:srgbClr val="EA76A5"/>
            </a:solidFill>
          </p:spPr>
          <p:txBody>
            <a:bodyPr/>
            <a:lstStyle/>
            <a:p>
              <a:endParaRPr lang="en-GB"/>
            </a:p>
          </p:txBody>
        </p:sp>
      </p:grpSp>
      <p:grpSp>
        <p:nvGrpSpPr>
          <p:cNvPr id="19" name="Group 19"/>
          <p:cNvGrpSpPr/>
          <p:nvPr/>
        </p:nvGrpSpPr>
        <p:grpSpPr>
          <a:xfrm>
            <a:off x="5238529" y="7724369"/>
            <a:ext cx="2621829" cy="2612571"/>
            <a:chOff x="0" y="0"/>
            <a:chExt cx="1920672" cy="1913890"/>
          </a:xfrm>
        </p:grpSpPr>
        <p:sp>
          <p:nvSpPr>
            <p:cNvPr id="20" name="Freeform 20"/>
            <p:cNvSpPr/>
            <p:nvPr/>
          </p:nvSpPr>
          <p:spPr>
            <a:xfrm>
              <a:off x="0" y="0"/>
              <a:ext cx="1920672" cy="1913890"/>
            </a:xfrm>
            <a:custGeom>
              <a:avLst/>
              <a:gdLst/>
              <a:ahLst/>
              <a:cxnLst/>
              <a:rect l="l" t="t" r="r" b="b"/>
              <a:pathLst>
                <a:path w="1920672" h="1913890">
                  <a:moveTo>
                    <a:pt x="0" y="0"/>
                  </a:moveTo>
                  <a:lnTo>
                    <a:pt x="1920672" y="0"/>
                  </a:lnTo>
                  <a:lnTo>
                    <a:pt x="1920672" y="1913890"/>
                  </a:lnTo>
                  <a:lnTo>
                    <a:pt x="0" y="1913890"/>
                  </a:lnTo>
                  <a:close/>
                </a:path>
              </a:pathLst>
            </a:custGeom>
            <a:solidFill>
              <a:srgbClr val="7CA0AD"/>
            </a:solidFill>
          </p:spPr>
          <p:txBody>
            <a:bodyPr/>
            <a:lstStyle/>
            <a:p>
              <a:endParaRPr lang="en-GB"/>
            </a:p>
          </p:txBody>
        </p:sp>
      </p:grpSp>
      <p:grpSp>
        <p:nvGrpSpPr>
          <p:cNvPr id="21" name="Group 21"/>
          <p:cNvGrpSpPr/>
          <p:nvPr/>
        </p:nvGrpSpPr>
        <p:grpSpPr>
          <a:xfrm>
            <a:off x="5196846" y="-37822"/>
            <a:ext cx="2640869" cy="2612571"/>
            <a:chOff x="0" y="0"/>
            <a:chExt cx="1934620" cy="1913890"/>
          </a:xfrm>
        </p:grpSpPr>
        <p:sp>
          <p:nvSpPr>
            <p:cNvPr id="22" name="Freeform 22"/>
            <p:cNvSpPr/>
            <p:nvPr/>
          </p:nvSpPr>
          <p:spPr>
            <a:xfrm>
              <a:off x="0" y="0"/>
              <a:ext cx="1934620" cy="1913890"/>
            </a:xfrm>
            <a:custGeom>
              <a:avLst/>
              <a:gdLst/>
              <a:ahLst/>
              <a:cxnLst/>
              <a:rect l="l" t="t" r="r" b="b"/>
              <a:pathLst>
                <a:path w="1934620" h="1913890">
                  <a:moveTo>
                    <a:pt x="0" y="0"/>
                  </a:moveTo>
                  <a:lnTo>
                    <a:pt x="1934620" y="0"/>
                  </a:lnTo>
                  <a:lnTo>
                    <a:pt x="1934620" y="1913890"/>
                  </a:lnTo>
                  <a:lnTo>
                    <a:pt x="0" y="1913890"/>
                  </a:lnTo>
                  <a:close/>
                </a:path>
              </a:pathLst>
            </a:custGeom>
            <a:solidFill>
              <a:srgbClr val="7CA0AD"/>
            </a:solidFill>
          </p:spPr>
          <p:txBody>
            <a:bodyPr/>
            <a:lstStyle/>
            <a:p>
              <a:endParaRPr lang="en-GB"/>
            </a:p>
          </p:txBody>
        </p:sp>
      </p:grpSp>
      <p:grpSp>
        <p:nvGrpSpPr>
          <p:cNvPr id="23" name="Group 23"/>
          <p:cNvGrpSpPr/>
          <p:nvPr/>
        </p:nvGrpSpPr>
        <p:grpSpPr>
          <a:xfrm>
            <a:off x="7843378" y="7724369"/>
            <a:ext cx="2612571" cy="2612571"/>
            <a:chOff x="0" y="0"/>
            <a:chExt cx="1913890" cy="1913890"/>
          </a:xfrm>
        </p:grpSpPr>
        <p:sp>
          <p:nvSpPr>
            <p:cNvPr id="24" name="Freeform 24"/>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EA76A5"/>
            </a:solidFill>
          </p:spPr>
          <p:txBody>
            <a:bodyPr/>
            <a:lstStyle/>
            <a:p>
              <a:endParaRPr lang="en-GB"/>
            </a:p>
          </p:txBody>
        </p:sp>
      </p:grpSp>
      <p:grpSp>
        <p:nvGrpSpPr>
          <p:cNvPr id="25" name="Group 25"/>
          <p:cNvGrpSpPr/>
          <p:nvPr/>
        </p:nvGrpSpPr>
        <p:grpSpPr>
          <a:xfrm>
            <a:off x="15647131" y="-43909"/>
            <a:ext cx="2612571" cy="2612571"/>
            <a:chOff x="0" y="0"/>
            <a:chExt cx="1913890" cy="1913890"/>
          </a:xfrm>
        </p:grpSpPr>
        <p:sp>
          <p:nvSpPr>
            <p:cNvPr id="26" name="Freeform 26"/>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D3A4CB"/>
            </a:solidFill>
          </p:spPr>
          <p:txBody>
            <a:bodyPr/>
            <a:lstStyle/>
            <a:p>
              <a:endParaRPr lang="en-GB"/>
            </a:p>
          </p:txBody>
        </p:sp>
      </p:grpSp>
      <p:grpSp>
        <p:nvGrpSpPr>
          <p:cNvPr id="27" name="Group 27"/>
          <p:cNvGrpSpPr/>
          <p:nvPr/>
        </p:nvGrpSpPr>
        <p:grpSpPr>
          <a:xfrm>
            <a:off x="18911" y="2589863"/>
            <a:ext cx="2574749" cy="2574749"/>
            <a:chOff x="0" y="0"/>
            <a:chExt cx="3432999" cy="3432999"/>
          </a:xfrm>
        </p:grpSpPr>
        <p:grpSp>
          <p:nvGrpSpPr>
            <p:cNvPr id="28" name="Group 28"/>
            <p:cNvGrpSpPr/>
            <p:nvPr/>
          </p:nvGrpSpPr>
          <p:grpSpPr>
            <a:xfrm rot="5400000">
              <a:off x="2288666" y="1144333"/>
              <a:ext cx="1144333" cy="1144333"/>
              <a:chOff x="0" y="0"/>
              <a:chExt cx="1913890" cy="1913890"/>
            </a:xfrm>
          </p:grpSpPr>
          <p:sp>
            <p:nvSpPr>
              <p:cNvPr id="29" name="Freeform 29"/>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EA76A5"/>
              </a:solidFill>
            </p:spPr>
            <p:txBody>
              <a:bodyPr/>
              <a:lstStyle/>
              <a:p>
                <a:endParaRPr lang="en-GB"/>
              </a:p>
            </p:txBody>
          </p:sp>
        </p:grpSp>
        <p:grpSp>
          <p:nvGrpSpPr>
            <p:cNvPr id="30" name="Group 30"/>
            <p:cNvGrpSpPr/>
            <p:nvPr/>
          </p:nvGrpSpPr>
          <p:grpSpPr>
            <a:xfrm>
              <a:off x="1144333" y="0"/>
              <a:ext cx="1144333" cy="1144333"/>
              <a:chOff x="0" y="0"/>
              <a:chExt cx="1913890" cy="1913890"/>
            </a:xfrm>
          </p:grpSpPr>
          <p:sp>
            <p:nvSpPr>
              <p:cNvPr id="31" name="Freeform 31"/>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7CA0AD"/>
              </a:solidFill>
            </p:spPr>
            <p:txBody>
              <a:bodyPr/>
              <a:lstStyle/>
              <a:p>
                <a:endParaRPr lang="en-GB"/>
              </a:p>
            </p:txBody>
          </p:sp>
        </p:grpSp>
        <p:grpSp>
          <p:nvGrpSpPr>
            <p:cNvPr id="32" name="Group 32"/>
            <p:cNvGrpSpPr/>
            <p:nvPr/>
          </p:nvGrpSpPr>
          <p:grpSpPr>
            <a:xfrm rot="5400000">
              <a:off x="0" y="1144333"/>
              <a:ext cx="1144333" cy="1144333"/>
              <a:chOff x="0" y="0"/>
              <a:chExt cx="1913890" cy="1913890"/>
            </a:xfrm>
          </p:grpSpPr>
          <p:sp>
            <p:nvSpPr>
              <p:cNvPr id="33" name="Freeform 3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D4A36C"/>
              </a:solidFill>
            </p:spPr>
            <p:txBody>
              <a:bodyPr/>
              <a:lstStyle/>
              <a:p>
                <a:endParaRPr lang="en-GB"/>
              </a:p>
            </p:txBody>
          </p:sp>
        </p:grpSp>
        <p:grpSp>
          <p:nvGrpSpPr>
            <p:cNvPr id="34" name="Group 34"/>
            <p:cNvGrpSpPr/>
            <p:nvPr/>
          </p:nvGrpSpPr>
          <p:grpSpPr>
            <a:xfrm>
              <a:off x="1144333" y="2288666"/>
              <a:ext cx="1144333" cy="1144333"/>
              <a:chOff x="0" y="0"/>
              <a:chExt cx="1913890" cy="1913890"/>
            </a:xfrm>
          </p:grpSpPr>
          <p:sp>
            <p:nvSpPr>
              <p:cNvPr id="35" name="Freeform 35"/>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D3A4CB"/>
              </a:solidFill>
            </p:spPr>
            <p:txBody>
              <a:bodyPr/>
              <a:lstStyle/>
              <a:p>
                <a:endParaRPr lang="en-GB"/>
              </a:p>
            </p:txBody>
          </p:sp>
        </p:grpSp>
      </p:grpSp>
      <p:grpSp>
        <p:nvGrpSpPr>
          <p:cNvPr id="36" name="Group 36"/>
          <p:cNvGrpSpPr/>
          <p:nvPr/>
        </p:nvGrpSpPr>
        <p:grpSpPr>
          <a:xfrm>
            <a:off x="15647131" y="2571032"/>
            <a:ext cx="2556395" cy="2552305"/>
            <a:chOff x="0" y="0"/>
            <a:chExt cx="6350000" cy="6339840"/>
          </a:xfrm>
        </p:grpSpPr>
        <p:sp>
          <p:nvSpPr>
            <p:cNvPr id="37" name="Freeform 37"/>
            <p:cNvSpPr/>
            <p:nvPr/>
          </p:nvSpPr>
          <p:spPr>
            <a:xfrm>
              <a:off x="0" y="0"/>
              <a:ext cx="6350000" cy="6339840"/>
            </a:xfrm>
            <a:custGeom>
              <a:avLst/>
              <a:gdLst/>
              <a:ahLst/>
              <a:cxnLst/>
              <a:rect l="l" t="t" r="r" b="b"/>
              <a:pathLst>
                <a:path w="6350000" h="6339840">
                  <a:moveTo>
                    <a:pt x="6350000" y="6339840"/>
                  </a:moveTo>
                  <a:lnTo>
                    <a:pt x="0" y="6339840"/>
                  </a:lnTo>
                  <a:lnTo>
                    <a:pt x="0" y="0"/>
                  </a:lnTo>
                  <a:lnTo>
                    <a:pt x="6350000" y="6339840"/>
                  </a:lnTo>
                  <a:close/>
                </a:path>
              </a:pathLst>
            </a:custGeom>
            <a:solidFill>
              <a:srgbClr val="7CA0AD"/>
            </a:solidFill>
          </p:spPr>
          <p:txBody>
            <a:bodyPr/>
            <a:lstStyle/>
            <a:p>
              <a:endParaRPr lang="en-GB"/>
            </a:p>
          </p:txBody>
        </p:sp>
      </p:grpSp>
      <p:grpSp>
        <p:nvGrpSpPr>
          <p:cNvPr id="38" name="Group 38"/>
          <p:cNvGrpSpPr/>
          <p:nvPr/>
        </p:nvGrpSpPr>
        <p:grpSpPr>
          <a:xfrm rot="-10800000">
            <a:off x="2595591" y="7702823"/>
            <a:ext cx="2659919" cy="2655663"/>
            <a:chOff x="0" y="0"/>
            <a:chExt cx="6350000" cy="6339840"/>
          </a:xfrm>
        </p:grpSpPr>
        <p:sp>
          <p:nvSpPr>
            <p:cNvPr id="39" name="Freeform 39"/>
            <p:cNvSpPr/>
            <p:nvPr/>
          </p:nvSpPr>
          <p:spPr>
            <a:xfrm>
              <a:off x="0" y="0"/>
              <a:ext cx="6350000" cy="6339840"/>
            </a:xfrm>
            <a:custGeom>
              <a:avLst/>
              <a:gdLst/>
              <a:ahLst/>
              <a:cxnLst/>
              <a:rect l="l" t="t" r="r" b="b"/>
              <a:pathLst>
                <a:path w="6350000" h="6339840">
                  <a:moveTo>
                    <a:pt x="6350000" y="6339840"/>
                  </a:moveTo>
                  <a:lnTo>
                    <a:pt x="0" y="6339840"/>
                  </a:lnTo>
                  <a:lnTo>
                    <a:pt x="0" y="0"/>
                  </a:lnTo>
                  <a:lnTo>
                    <a:pt x="6350000" y="6339840"/>
                  </a:lnTo>
                  <a:close/>
                </a:path>
              </a:pathLst>
            </a:custGeom>
            <a:solidFill>
              <a:srgbClr val="EA76A5"/>
            </a:solidFill>
          </p:spPr>
          <p:txBody>
            <a:bodyPr/>
            <a:lstStyle/>
            <a:p>
              <a:endParaRPr lang="en-GB"/>
            </a:p>
          </p:txBody>
        </p:sp>
      </p:grpSp>
      <p:grpSp>
        <p:nvGrpSpPr>
          <p:cNvPr id="40" name="Group 40"/>
          <p:cNvGrpSpPr/>
          <p:nvPr/>
        </p:nvGrpSpPr>
        <p:grpSpPr>
          <a:xfrm>
            <a:off x="15647131" y="7702823"/>
            <a:ext cx="2575445" cy="2592324"/>
            <a:chOff x="0" y="0"/>
            <a:chExt cx="3433927" cy="3456432"/>
          </a:xfrm>
        </p:grpSpPr>
        <p:grpSp>
          <p:nvGrpSpPr>
            <p:cNvPr id="41" name="Group 41"/>
            <p:cNvGrpSpPr/>
            <p:nvPr/>
          </p:nvGrpSpPr>
          <p:grpSpPr>
            <a:xfrm>
              <a:off x="0" y="22505"/>
              <a:ext cx="3432999" cy="3432999"/>
              <a:chOff x="0" y="0"/>
              <a:chExt cx="1913890" cy="1913890"/>
            </a:xfrm>
          </p:grpSpPr>
          <p:sp>
            <p:nvSpPr>
              <p:cNvPr id="42" name="Freeform 42"/>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000000">
                  <a:alpha val="0"/>
                </a:srgbClr>
              </a:solidFill>
            </p:spPr>
            <p:txBody>
              <a:bodyPr/>
              <a:lstStyle/>
              <a:p>
                <a:endParaRPr lang="en-GB"/>
              </a:p>
            </p:txBody>
          </p:sp>
        </p:grpSp>
        <p:grpSp>
          <p:nvGrpSpPr>
            <p:cNvPr id="43" name="Group 43"/>
            <p:cNvGrpSpPr/>
            <p:nvPr/>
          </p:nvGrpSpPr>
          <p:grpSpPr>
            <a:xfrm>
              <a:off x="2391" y="2297405"/>
              <a:ext cx="1159955" cy="1158099"/>
              <a:chOff x="0" y="0"/>
              <a:chExt cx="6350000" cy="6339840"/>
            </a:xfrm>
          </p:grpSpPr>
          <p:sp>
            <p:nvSpPr>
              <p:cNvPr id="44" name="Freeform 44"/>
              <p:cNvSpPr/>
              <p:nvPr/>
            </p:nvSpPr>
            <p:spPr>
              <a:xfrm>
                <a:off x="0" y="0"/>
                <a:ext cx="6350000" cy="6339840"/>
              </a:xfrm>
              <a:custGeom>
                <a:avLst/>
                <a:gdLst/>
                <a:ahLst/>
                <a:cxnLst/>
                <a:rect l="l" t="t" r="r" b="b"/>
                <a:pathLst>
                  <a:path w="6350000" h="6339840">
                    <a:moveTo>
                      <a:pt x="6350000" y="6339840"/>
                    </a:moveTo>
                    <a:lnTo>
                      <a:pt x="0" y="6339840"/>
                    </a:lnTo>
                    <a:lnTo>
                      <a:pt x="0" y="0"/>
                    </a:lnTo>
                    <a:lnTo>
                      <a:pt x="6350000" y="6339840"/>
                    </a:lnTo>
                    <a:close/>
                  </a:path>
                </a:pathLst>
              </a:custGeom>
              <a:solidFill>
                <a:srgbClr val="7CA0AD"/>
              </a:solidFill>
            </p:spPr>
            <p:txBody>
              <a:bodyPr/>
              <a:lstStyle/>
              <a:p>
                <a:endParaRPr lang="en-GB"/>
              </a:p>
            </p:txBody>
          </p:sp>
        </p:grpSp>
        <p:grpSp>
          <p:nvGrpSpPr>
            <p:cNvPr id="45" name="Group 45"/>
            <p:cNvGrpSpPr/>
            <p:nvPr/>
          </p:nvGrpSpPr>
          <p:grpSpPr>
            <a:xfrm rot="5400000">
              <a:off x="1163664" y="2297405"/>
              <a:ext cx="1159955" cy="1158099"/>
              <a:chOff x="0" y="0"/>
              <a:chExt cx="6350000" cy="6339840"/>
            </a:xfrm>
          </p:grpSpPr>
          <p:sp>
            <p:nvSpPr>
              <p:cNvPr id="46" name="Freeform 46"/>
              <p:cNvSpPr/>
              <p:nvPr/>
            </p:nvSpPr>
            <p:spPr>
              <a:xfrm>
                <a:off x="0" y="0"/>
                <a:ext cx="6350000" cy="6339840"/>
              </a:xfrm>
              <a:custGeom>
                <a:avLst/>
                <a:gdLst/>
                <a:ahLst/>
                <a:cxnLst/>
                <a:rect l="l" t="t" r="r" b="b"/>
                <a:pathLst>
                  <a:path w="6350000" h="6339840">
                    <a:moveTo>
                      <a:pt x="6350000" y="6339840"/>
                    </a:moveTo>
                    <a:lnTo>
                      <a:pt x="0" y="6339840"/>
                    </a:lnTo>
                    <a:lnTo>
                      <a:pt x="0" y="0"/>
                    </a:lnTo>
                    <a:lnTo>
                      <a:pt x="6350000" y="6339840"/>
                    </a:lnTo>
                    <a:close/>
                  </a:path>
                </a:pathLst>
              </a:custGeom>
              <a:solidFill>
                <a:srgbClr val="EA76A5"/>
              </a:solidFill>
            </p:spPr>
            <p:txBody>
              <a:bodyPr/>
              <a:lstStyle/>
              <a:p>
                <a:endParaRPr lang="en-GB"/>
              </a:p>
            </p:txBody>
          </p:sp>
        </p:grpSp>
        <p:grpSp>
          <p:nvGrpSpPr>
            <p:cNvPr id="47" name="Group 47"/>
            <p:cNvGrpSpPr/>
            <p:nvPr/>
          </p:nvGrpSpPr>
          <p:grpSpPr>
            <a:xfrm>
              <a:off x="2273044" y="2297405"/>
              <a:ext cx="1159955" cy="1158099"/>
              <a:chOff x="0" y="0"/>
              <a:chExt cx="6350000" cy="6339840"/>
            </a:xfrm>
          </p:grpSpPr>
          <p:sp>
            <p:nvSpPr>
              <p:cNvPr id="48" name="Freeform 48"/>
              <p:cNvSpPr/>
              <p:nvPr/>
            </p:nvSpPr>
            <p:spPr>
              <a:xfrm>
                <a:off x="0" y="0"/>
                <a:ext cx="6350000" cy="6339840"/>
              </a:xfrm>
              <a:custGeom>
                <a:avLst/>
                <a:gdLst/>
                <a:ahLst/>
                <a:cxnLst/>
                <a:rect l="l" t="t" r="r" b="b"/>
                <a:pathLst>
                  <a:path w="6350000" h="6339840">
                    <a:moveTo>
                      <a:pt x="6350000" y="6339840"/>
                    </a:moveTo>
                    <a:lnTo>
                      <a:pt x="0" y="6339840"/>
                    </a:lnTo>
                    <a:lnTo>
                      <a:pt x="0" y="0"/>
                    </a:lnTo>
                    <a:lnTo>
                      <a:pt x="6350000" y="6339840"/>
                    </a:lnTo>
                    <a:close/>
                  </a:path>
                </a:pathLst>
              </a:custGeom>
              <a:solidFill>
                <a:srgbClr val="7CA0AD"/>
              </a:solidFill>
            </p:spPr>
            <p:txBody>
              <a:bodyPr/>
              <a:lstStyle/>
              <a:p>
                <a:endParaRPr lang="en-GB"/>
              </a:p>
            </p:txBody>
          </p:sp>
        </p:grpSp>
        <p:grpSp>
          <p:nvGrpSpPr>
            <p:cNvPr id="49" name="Group 49"/>
            <p:cNvGrpSpPr/>
            <p:nvPr/>
          </p:nvGrpSpPr>
          <p:grpSpPr>
            <a:xfrm>
              <a:off x="3319" y="928"/>
              <a:ext cx="1159955" cy="1158099"/>
              <a:chOff x="0" y="0"/>
              <a:chExt cx="6350000" cy="6339840"/>
            </a:xfrm>
          </p:grpSpPr>
          <p:sp>
            <p:nvSpPr>
              <p:cNvPr id="50" name="Freeform 50"/>
              <p:cNvSpPr/>
              <p:nvPr/>
            </p:nvSpPr>
            <p:spPr>
              <a:xfrm>
                <a:off x="0" y="0"/>
                <a:ext cx="6350000" cy="6339840"/>
              </a:xfrm>
              <a:custGeom>
                <a:avLst/>
                <a:gdLst/>
                <a:ahLst/>
                <a:cxnLst/>
                <a:rect l="l" t="t" r="r" b="b"/>
                <a:pathLst>
                  <a:path w="6350000" h="6339840">
                    <a:moveTo>
                      <a:pt x="6350000" y="6339840"/>
                    </a:moveTo>
                    <a:lnTo>
                      <a:pt x="0" y="6339840"/>
                    </a:lnTo>
                    <a:lnTo>
                      <a:pt x="0" y="0"/>
                    </a:lnTo>
                    <a:lnTo>
                      <a:pt x="6350000" y="6339840"/>
                    </a:lnTo>
                    <a:close/>
                  </a:path>
                </a:pathLst>
              </a:custGeom>
              <a:solidFill>
                <a:srgbClr val="7CA0AD"/>
              </a:solidFill>
            </p:spPr>
            <p:txBody>
              <a:bodyPr/>
              <a:lstStyle/>
              <a:p>
                <a:endParaRPr lang="en-GB"/>
              </a:p>
            </p:txBody>
          </p:sp>
        </p:grpSp>
        <p:grpSp>
          <p:nvGrpSpPr>
            <p:cNvPr id="51" name="Group 51"/>
            <p:cNvGrpSpPr/>
            <p:nvPr/>
          </p:nvGrpSpPr>
          <p:grpSpPr>
            <a:xfrm rot="5400000">
              <a:off x="1164592" y="928"/>
              <a:ext cx="1159955" cy="1158099"/>
              <a:chOff x="0" y="0"/>
              <a:chExt cx="6350000" cy="6339840"/>
            </a:xfrm>
          </p:grpSpPr>
          <p:sp>
            <p:nvSpPr>
              <p:cNvPr id="52" name="Freeform 52"/>
              <p:cNvSpPr/>
              <p:nvPr/>
            </p:nvSpPr>
            <p:spPr>
              <a:xfrm>
                <a:off x="0" y="0"/>
                <a:ext cx="6350000" cy="6339840"/>
              </a:xfrm>
              <a:custGeom>
                <a:avLst/>
                <a:gdLst/>
                <a:ahLst/>
                <a:cxnLst/>
                <a:rect l="l" t="t" r="r" b="b"/>
                <a:pathLst>
                  <a:path w="6350000" h="6339840">
                    <a:moveTo>
                      <a:pt x="6350000" y="6339840"/>
                    </a:moveTo>
                    <a:lnTo>
                      <a:pt x="0" y="6339840"/>
                    </a:lnTo>
                    <a:lnTo>
                      <a:pt x="0" y="0"/>
                    </a:lnTo>
                    <a:lnTo>
                      <a:pt x="6350000" y="6339840"/>
                    </a:lnTo>
                    <a:close/>
                  </a:path>
                </a:pathLst>
              </a:custGeom>
              <a:solidFill>
                <a:srgbClr val="D3A4CB"/>
              </a:solidFill>
            </p:spPr>
            <p:txBody>
              <a:bodyPr/>
              <a:lstStyle/>
              <a:p>
                <a:endParaRPr lang="en-GB"/>
              </a:p>
            </p:txBody>
          </p:sp>
        </p:grpSp>
        <p:grpSp>
          <p:nvGrpSpPr>
            <p:cNvPr id="53" name="Group 53"/>
            <p:cNvGrpSpPr/>
            <p:nvPr/>
          </p:nvGrpSpPr>
          <p:grpSpPr>
            <a:xfrm>
              <a:off x="2273972" y="928"/>
              <a:ext cx="1159955" cy="1158099"/>
              <a:chOff x="0" y="0"/>
              <a:chExt cx="6350000" cy="6339840"/>
            </a:xfrm>
          </p:grpSpPr>
          <p:sp>
            <p:nvSpPr>
              <p:cNvPr id="54" name="Freeform 54"/>
              <p:cNvSpPr/>
              <p:nvPr/>
            </p:nvSpPr>
            <p:spPr>
              <a:xfrm>
                <a:off x="0" y="0"/>
                <a:ext cx="6350000" cy="6339840"/>
              </a:xfrm>
              <a:custGeom>
                <a:avLst/>
                <a:gdLst/>
                <a:ahLst/>
                <a:cxnLst/>
                <a:rect l="l" t="t" r="r" b="b"/>
                <a:pathLst>
                  <a:path w="6350000" h="6339840">
                    <a:moveTo>
                      <a:pt x="6350000" y="6339840"/>
                    </a:moveTo>
                    <a:lnTo>
                      <a:pt x="0" y="6339840"/>
                    </a:lnTo>
                    <a:lnTo>
                      <a:pt x="0" y="0"/>
                    </a:lnTo>
                    <a:lnTo>
                      <a:pt x="6350000" y="6339840"/>
                    </a:lnTo>
                    <a:close/>
                  </a:path>
                </a:pathLst>
              </a:custGeom>
              <a:solidFill>
                <a:srgbClr val="EA76A5"/>
              </a:solidFill>
            </p:spPr>
            <p:txBody>
              <a:bodyPr/>
              <a:lstStyle/>
              <a:p>
                <a:endParaRPr lang="en-GB"/>
              </a:p>
            </p:txBody>
          </p:sp>
        </p:grpSp>
        <p:grpSp>
          <p:nvGrpSpPr>
            <p:cNvPr id="55" name="Group 55"/>
            <p:cNvGrpSpPr/>
            <p:nvPr/>
          </p:nvGrpSpPr>
          <p:grpSpPr>
            <a:xfrm rot="-5400000">
              <a:off x="2391" y="1159955"/>
              <a:ext cx="1159955" cy="1158099"/>
              <a:chOff x="0" y="0"/>
              <a:chExt cx="6350000" cy="6339840"/>
            </a:xfrm>
          </p:grpSpPr>
          <p:sp>
            <p:nvSpPr>
              <p:cNvPr id="56" name="Freeform 56"/>
              <p:cNvSpPr/>
              <p:nvPr/>
            </p:nvSpPr>
            <p:spPr>
              <a:xfrm>
                <a:off x="0" y="0"/>
                <a:ext cx="6350000" cy="6339840"/>
              </a:xfrm>
              <a:custGeom>
                <a:avLst/>
                <a:gdLst/>
                <a:ahLst/>
                <a:cxnLst/>
                <a:rect l="l" t="t" r="r" b="b"/>
                <a:pathLst>
                  <a:path w="6350000" h="6339840">
                    <a:moveTo>
                      <a:pt x="6350000" y="6339840"/>
                    </a:moveTo>
                    <a:lnTo>
                      <a:pt x="0" y="6339840"/>
                    </a:lnTo>
                    <a:lnTo>
                      <a:pt x="0" y="0"/>
                    </a:lnTo>
                    <a:lnTo>
                      <a:pt x="6350000" y="6339840"/>
                    </a:lnTo>
                    <a:close/>
                  </a:path>
                </a:pathLst>
              </a:custGeom>
              <a:solidFill>
                <a:srgbClr val="EA76A5"/>
              </a:solidFill>
            </p:spPr>
            <p:txBody>
              <a:bodyPr/>
              <a:lstStyle/>
              <a:p>
                <a:endParaRPr lang="en-GB"/>
              </a:p>
            </p:txBody>
          </p:sp>
        </p:grpSp>
        <p:grpSp>
          <p:nvGrpSpPr>
            <p:cNvPr id="57" name="Group 57"/>
            <p:cNvGrpSpPr/>
            <p:nvPr/>
          </p:nvGrpSpPr>
          <p:grpSpPr>
            <a:xfrm rot="-10800000">
              <a:off x="1163664" y="1159955"/>
              <a:ext cx="1159955" cy="1158099"/>
              <a:chOff x="0" y="0"/>
              <a:chExt cx="6350000" cy="6339840"/>
            </a:xfrm>
          </p:grpSpPr>
          <p:sp>
            <p:nvSpPr>
              <p:cNvPr id="58" name="Freeform 58"/>
              <p:cNvSpPr/>
              <p:nvPr/>
            </p:nvSpPr>
            <p:spPr>
              <a:xfrm>
                <a:off x="0" y="0"/>
                <a:ext cx="6350000" cy="6339840"/>
              </a:xfrm>
              <a:custGeom>
                <a:avLst/>
                <a:gdLst/>
                <a:ahLst/>
                <a:cxnLst/>
                <a:rect l="l" t="t" r="r" b="b"/>
                <a:pathLst>
                  <a:path w="6350000" h="6339840">
                    <a:moveTo>
                      <a:pt x="6350000" y="6339840"/>
                    </a:moveTo>
                    <a:lnTo>
                      <a:pt x="0" y="6339840"/>
                    </a:lnTo>
                    <a:lnTo>
                      <a:pt x="0" y="0"/>
                    </a:lnTo>
                    <a:lnTo>
                      <a:pt x="6350000" y="6339840"/>
                    </a:lnTo>
                    <a:close/>
                  </a:path>
                </a:pathLst>
              </a:custGeom>
              <a:solidFill>
                <a:srgbClr val="D4A36C"/>
              </a:solidFill>
            </p:spPr>
            <p:txBody>
              <a:bodyPr/>
              <a:lstStyle/>
              <a:p>
                <a:endParaRPr lang="en-GB"/>
              </a:p>
            </p:txBody>
          </p:sp>
        </p:grpSp>
        <p:grpSp>
          <p:nvGrpSpPr>
            <p:cNvPr id="59" name="Group 59"/>
            <p:cNvGrpSpPr/>
            <p:nvPr/>
          </p:nvGrpSpPr>
          <p:grpSpPr>
            <a:xfrm rot="-5400000">
              <a:off x="2273044" y="1159955"/>
              <a:ext cx="1159955" cy="1158099"/>
              <a:chOff x="0" y="0"/>
              <a:chExt cx="6350000" cy="6339840"/>
            </a:xfrm>
          </p:grpSpPr>
          <p:sp>
            <p:nvSpPr>
              <p:cNvPr id="60" name="Freeform 60"/>
              <p:cNvSpPr/>
              <p:nvPr/>
            </p:nvSpPr>
            <p:spPr>
              <a:xfrm>
                <a:off x="0" y="0"/>
                <a:ext cx="6350000" cy="6339840"/>
              </a:xfrm>
              <a:custGeom>
                <a:avLst/>
                <a:gdLst/>
                <a:ahLst/>
                <a:cxnLst/>
                <a:rect l="l" t="t" r="r" b="b"/>
                <a:pathLst>
                  <a:path w="6350000" h="6339840">
                    <a:moveTo>
                      <a:pt x="6350000" y="6339840"/>
                    </a:moveTo>
                    <a:lnTo>
                      <a:pt x="0" y="6339840"/>
                    </a:lnTo>
                    <a:lnTo>
                      <a:pt x="0" y="0"/>
                    </a:lnTo>
                    <a:lnTo>
                      <a:pt x="6350000" y="6339840"/>
                    </a:lnTo>
                    <a:close/>
                  </a:path>
                </a:pathLst>
              </a:custGeom>
              <a:solidFill>
                <a:srgbClr val="D3A4CB"/>
              </a:solidFill>
            </p:spPr>
            <p:txBody>
              <a:bodyPr/>
              <a:lstStyle/>
              <a:p>
                <a:endParaRPr lang="en-GB"/>
              </a:p>
            </p:txBody>
          </p:sp>
        </p:grpSp>
      </p:grpSp>
      <p:sp>
        <p:nvSpPr>
          <p:cNvPr id="61" name="Freeform 61"/>
          <p:cNvSpPr/>
          <p:nvPr/>
        </p:nvSpPr>
        <p:spPr>
          <a:xfrm>
            <a:off x="7837714" y="0"/>
            <a:ext cx="2612571" cy="2588898"/>
          </a:xfrm>
          <a:custGeom>
            <a:avLst/>
            <a:gdLst/>
            <a:ahLst/>
            <a:cxnLst/>
            <a:rect l="l" t="t" r="r" b="b"/>
            <a:pathLst>
              <a:path w="2612571" h="2588898">
                <a:moveTo>
                  <a:pt x="0" y="0"/>
                </a:moveTo>
                <a:lnTo>
                  <a:pt x="2612572" y="0"/>
                </a:lnTo>
                <a:lnTo>
                  <a:pt x="2612572" y="2588898"/>
                </a:lnTo>
                <a:lnTo>
                  <a:pt x="0" y="2588898"/>
                </a:lnTo>
                <a:lnTo>
                  <a:pt x="0" y="0"/>
                </a:lnTo>
                <a:close/>
              </a:path>
            </a:pathLst>
          </a:custGeom>
          <a:blipFill>
            <a:blip r:embed="rId4"/>
            <a:stretch>
              <a:fillRect l="-22111" r="-22111"/>
            </a:stretch>
          </a:blipFill>
        </p:spPr>
        <p:txBody>
          <a:bodyPr/>
          <a:lstStyle/>
          <a:p>
            <a:endParaRPr lang="en-GB"/>
          </a:p>
        </p:txBody>
      </p:sp>
      <p:sp>
        <p:nvSpPr>
          <p:cNvPr id="62" name="Freeform 62"/>
          <p:cNvSpPr/>
          <p:nvPr/>
        </p:nvSpPr>
        <p:spPr>
          <a:xfrm>
            <a:off x="0" y="7736205"/>
            <a:ext cx="2612571" cy="2588898"/>
          </a:xfrm>
          <a:custGeom>
            <a:avLst/>
            <a:gdLst/>
            <a:ahLst/>
            <a:cxnLst/>
            <a:rect l="l" t="t" r="r" b="b"/>
            <a:pathLst>
              <a:path w="2612571" h="2588898">
                <a:moveTo>
                  <a:pt x="0" y="0"/>
                </a:moveTo>
                <a:lnTo>
                  <a:pt x="2612571" y="0"/>
                </a:lnTo>
                <a:lnTo>
                  <a:pt x="2612571" y="2588899"/>
                </a:lnTo>
                <a:lnTo>
                  <a:pt x="0" y="2588899"/>
                </a:lnTo>
                <a:lnTo>
                  <a:pt x="0" y="0"/>
                </a:lnTo>
                <a:close/>
              </a:path>
            </a:pathLst>
          </a:custGeom>
          <a:blipFill>
            <a:blip r:embed="rId4"/>
            <a:stretch>
              <a:fillRect l="-22111" r="-22111"/>
            </a:stretch>
          </a:blipFill>
        </p:spPr>
        <p:txBody>
          <a:bodyPr/>
          <a:lstStyle/>
          <a:p>
            <a:endParaRPr lang="en-GB"/>
          </a:p>
        </p:txBody>
      </p:sp>
      <p:sp>
        <p:nvSpPr>
          <p:cNvPr id="63" name="Freeform 63"/>
          <p:cNvSpPr/>
          <p:nvPr/>
        </p:nvSpPr>
        <p:spPr>
          <a:xfrm>
            <a:off x="17149474" y="9258300"/>
            <a:ext cx="714073" cy="717073"/>
          </a:xfrm>
          <a:custGeom>
            <a:avLst/>
            <a:gdLst/>
            <a:ahLst/>
            <a:cxnLst/>
            <a:rect l="l" t="t" r="r" b="b"/>
            <a:pathLst>
              <a:path w="714073" h="717073">
                <a:moveTo>
                  <a:pt x="0" y="0"/>
                </a:moveTo>
                <a:lnTo>
                  <a:pt x="714073" y="0"/>
                </a:lnTo>
                <a:lnTo>
                  <a:pt x="714073" y="717073"/>
                </a:lnTo>
                <a:lnTo>
                  <a:pt x="0" y="717073"/>
                </a:lnTo>
                <a:lnTo>
                  <a:pt x="0" y="0"/>
                </a:lnTo>
                <a:close/>
              </a:path>
            </a:pathLst>
          </a:custGeom>
          <a:blipFill>
            <a:blip r:embed="rId5"/>
            <a:stretch>
              <a:fillRect/>
            </a:stretch>
          </a:blipFill>
        </p:spPr>
        <p:txBody>
          <a:bodyPr/>
          <a:lstStyle/>
          <a:p>
            <a:endParaRPr lang="en-GB"/>
          </a:p>
        </p:txBody>
      </p:sp>
      <p:sp>
        <p:nvSpPr>
          <p:cNvPr id="64" name="TextBox 63">
            <a:extLst>
              <a:ext uri="{FF2B5EF4-FFF2-40B4-BE49-F238E27FC236}">
                <a16:creationId xmlns:a16="http://schemas.microsoft.com/office/drawing/2014/main" id="{0FC6F3B3-8BDC-203D-635E-694FE7634E47}"/>
              </a:ext>
            </a:extLst>
          </p:cNvPr>
          <p:cNvSpPr txBox="1"/>
          <p:nvPr/>
        </p:nvSpPr>
        <p:spPr>
          <a:xfrm>
            <a:off x="2640869" y="2538014"/>
            <a:ext cx="13034560" cy="5170646"/>
          </a:xfrm>
          <a:prstGeom prst="rect">
            <a:avLst/>
          </a:prstGeom>
          <a:noFill/>
        </p:spPr>
        <p:txBody>
          <a:bodyPr wrap="square" rtlCol="0">
            <a:spAutoFit/>
          </a:bodyPr>
          <a:lstStyle/>
          <a:p>
            <a:pPr algn="ctr"/>
            <a:r>
              <a:rPr lang="en-GB" sz="6600" dirty="0">
                <a:solidFill>
                  <a:srgbClr val="0070C0"/>
                </a:solidFill>
                <a:latin typeface="Georgia" panose="02040502050405020303" pitchFamily="18" charset="0"/>
              </a:rPr>
              <a:t>Our PE is on a THURSDAY afternoon.</a:t>
            </a:r>
          </a:p>
          <a:p>
            <a:pPr algn="ctr"/>
            <a:r>
              <a:rPr lang="en-GB" sz="6600" dirty="0">
                <a:solidFill>
                  <a:srgbClr val="0070C0"/>
                </a:solidFill>
                <a:latin typeface="Georgia" panose="02040502050405020303" pitchFamily="18" charset="0"/>
              </a:rPr>
              <a:t>This year we are asking for all children to come into school in their PE kit on PE days.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D4A36C"/>
        </a:solidFill>
        <a:effectLst/>
      </p:bgPr>
    </p:bg>
    <p:spTree>
      <p:nvGrpSpPr>
        <p:cNvPr id="1" name=""/>
        <p:cNvGrpSpPr/>
        <p:nvPr/>
      </p:nvGrpSpPr>
      <p:grpSpPr>
        <a:xfrm>
          <a:off x="0" y="0"/>
          <a:ext cx="0" cy="0"/>
          <a:chOff x="0" y="0"/>
          <a:chExt cx="0" cy="0"/>
        </a:xfrm>
      </p:grpSpPr>
      <p:grpSp>
        <p:nvGrpSpPr>
          <p:cNvPr id="2" name="Group 2"/>
          <p:cNvGrpSpPr/>
          <p:nvPr/>
        </p:nvGrpSpPr>
        <p:grpSpPr>
          <a:xfrm>
            <a:off x="-152400" y="-908248"/>
            <a:ext cx="18288000" cy="2874217"/>
            <a:chOff x="0" y="0"/>
            <a:chExt cx="6186311" cy="972266"/>
          </a:xfrm>
        </p:grpSpPr>
        <p:sp>
          <p:nvSpPr>
            <p:cNvPr id="3" name="Freeform 3"/>
            <p:cNvSpPr/>
            <p:nvPr/>
          </p:nvSpPr>
          <p:spPr>
            <a:xfrm>
              <a:off x="0" y="0"/>
              <a:ext cx="6186311" cy="972266"/>
            </a:xfrm>
            <a:custGeom>
              <a:avLst/>
              <a:gdLst/>
              <a:ahLst/>
              <a:cxnLst/>
              <a:rect l="l" t="t" r="r" b="b"/>
              <a:pathLst>
                <a:path w="6186311" h="972266">
                  <a:moveTo>
                    <a:pt x="0" y="0"/>
                  </a:moveTo>
                  <a:lnTo>
                    <a:pt x="6186311" y="0"/>
                  </a:lnTo>
                  <a:lnTo>
                    <a:pt x="6186311" y="972266"/>
                  </a:lnTo>
                  <a:lnTo>
                    <a:pt x="0" y="972266"/>
                  </a:lnTo>
                  <a:close/>
                </a:path>
              </a:pathLst>
            </a:custGeom>
            <a:solidFill>
              <a:srgbClr val="FEFEFD"/>
            </a:solidFill>
          </p:spPr>
          <p:txBody>
            <a:bodyPr anchor="ctr"/>
            <a:lstStyle/>
            <a:p>
              <a:pPr algn="ctr"/>
              <a:r>
                <a:rPr lang="en-GB" sz="8800" dirty="0">
                  <a:solidFill>
                    <a:srgbClr val="0070C0"/>
                  </a:solidFill>
                  <a:latin typeface="Georgia" panose="02040502050405020303" pitchFamily="18" charset="0"/>
                </a:rPr>
                <a:t>School Uniform</a:t>
              </a:r>
            </a:p>
          </p:txBody>
        </p:sp>
      </p:grpSp>
      <p:grpSp>
        <p:nvGrpSpPr>
          <p:cNvPr id="4" name="Group 4"/>
          <p:cNvGrpSpPr/>
          <p:nvPr/>
        </p:nvGrpSpPr>
        <p:grpSpPr>
          <a:xfrm>
            <a:off x="0" y="2874217"/>
            <a:ext cx="9144000" cy="7412783"/>
            <a:chOff x="0" y="0"/>
            <a:chExt cx="3093156" cy="2507534"/>
          </a:xfrm>
        </p:grpSpPr>
        <p:sp>
          <p:nvSpPr>
            <p:cNvPr id="5" name="Freeform 5"/>
            <p:cNvSpPr/>
            <p:nvPr/>
          </p:nvSpPr>
          <p:spPr>
            <a:xfrm>
              <a:off x="0" y="0"/>
              <a:ext cx="3093156" cy="2507534"/>
            </a:xfrm>
            <a:custGeom>
              <a:avLst/>
              <a:gdLst/>
              <a:ahLst/>
              <a:cxnLst/>
              <a:rect l="l" t="t" r="r" b="b"/>
              <a:pathLst>
                <a:path w="3093156" h="2507534">
                  <a:moveTo>
                    <a:pt x="0" y="0"/>
                  </a:moveTo>
                  <a:lnTo>
                    <a:pt x="3093156" y="0"/>
                  </a:lnTo>
                  <a:lnTo>
                    <a:pt x="3093156" y="2507534"/>
                  </a:lnTo>
                  <a:lnTo>
                    <a:pt x="0" y="2507534"/>
                  </a:lnTo>
                  <a:close/>
                </a:path>
              </a:pathLst>
            </a:custGeom>
            <a:solidFill>
              <a:srgbClr val="7CA0AD"/>
            </a:solidFill>
          </p:spPr>
          <p:txBody>
            <a:bodyPr/>
            <a:lstStyle/>
            <a:p>
              <a:pPr marL="180000"/>
              <a:r>
                <a:rPr lang="en-GB" sz="3600" u="sng" dirty="0">
                  <a:latin typeface="Georgia" panose="02040502050405020303" pitchFamily="18" charset="0"/>
                </a:rPr>
                <a:t>Uniform</a:t>
              </a:r>
            </a:p>
            <a:p>
              <a:pPr marL="637200" indent="-457200">
                <a:buFont typeface="Arial" panose="020B0604020202020204" pitchFamily="34" charset="0"/>
                <a:buChar char="•"/>
              </a:pPr>
              <a:r>
                <a:rPr lang="en-GB" sz="3200" dirty="0">
                  <a:latin typeface="Georgia" panose="02040502050405020303" pitchFamily="18" charset="0"/>
                </a:rPr>
                <a:t>Grey pinafore dress, skirt, shorts or trousers </a:t>
              </a:r>
            </a:p>
            <a:p>
              <a:pPr marL="637200" indent="-457200">
                <a:buFont typeface="Arial" panose="020B0604020202020204" pitchFamily="34" charset="0"/>
                <a:buChar char="•"/>
              </a:pPr>
              <a:r>
                <a:rPr lang="en-GB" sz="3200" dirty="0">
                  <a:latin typeface="Georgia" panose="02040502050405020303" pitchFamily="18" charset="0"/>
                </a:rPr>
                <a:t>Yellow polo shirt, with the school logo</a:t>
              </a:r>
            </a:p>
            <a:p>
              <a:pPr marL="637200" indent="-457200">
                <a:buFont typeface="Arial" panose="020B0604020202020204" pitchFamily="34" charset="0"/>
                <a:buChar char="•"/>
              </a:pPr>
              <a:r>
                <a:rPr lang="en-GB" sz="3200" dirty="0">
                  <a:latin typeface="Georgia" panose="02040502050405020303" pitchFamily="18" charset="0"/>
                </a:rPr>
                <a:t>Royal blue cardigan or royal blue sweatshirt, with the school logo</a:t>
              </a:r>
            </a:p>
            <a:p>
              <a:pPr marL="637200" indent="-457200">
                <a:buFont typeface="Arial" panose="020B0604020202020204" pitchFamily="34" charset="0"/>
                <a:buChar char="•"/>
              </a:pPr>
              <a:r>
                <a:rPr lang="en-GB" sz="3200" dirty="0">
                  <a:latin typeface="Georgia" panose="02040502050405020303" pitchFamily="18" charset="0"/>
                </a:rPr>
                <a:t>White/grey socks or tights</a:t>
              </a:r>
            </a:p>
            <a:p>
              <a:pPr marL="637200" indent="-457200">
                <a:buFont typeface="Arial" panose="020B0604020202020204" pitchFamily="34" charset="0"/>
                <a:buChar char="•"/>
              </a:pPr>
              <a:r>
                <a:rPr lang="en-GB" sz="3200" dirty="0">
                  <a:latin typeface="Georgia" panose="02040502050405020303" pitchFamily="18" charset="0"/>
                </a:rPr>
                <a:t>Black, brown or blue school shoes</a:t>
              </a:r>
            </a:p>
            <a:p>
              <a:pPr marL="637200" indent="-457200">
                <a:buFont typeface="Arial" panose="020B0604020202020204" pitchFamily="34" charset="0"/>
                <a:buChar char="•"/>
              </a:pPr>
              <a:r>
                <a:rPr lang="en-GB" sz="3200" dirty="0">
                  <a:latin typeface="Georgia" panose="02040502050405020303" pitchFamily="18" charset="0"/>
                </a:rPr>
                <a:t>In the summer, blue/white checked dress</a:t>
              </a:r>
            </a:p>
            <a:p>
              <a:pPr marL="637200" indent="-457200">
                <a:buFont typeface="Arial" panose="020B0604020202020204" pitchFamily="34" charset="0"/>
                <a:buChar char="•"/>
              </a:pPr>
              <a:r>
                <a:rPr lang="en-GB" sz="3200" dirty="0">
                  <a:latin typeface="Georgia" panose="02040502050405020303" pitchFamily="18" charset="0"/>
                </a:rPr>
                <a:t>Long hair should be tied back with small black, blue, brown, navy or white hair fastenings. </a:t>
              </a:r>
            </a:p>
            <a:p>
              <a:pPr marL="637200" indent="-457200">
                <a:buFont typeface="Arial" panose="020B0604020202020204" pitchFamily="34" charset="0"/>
                <a:buChar char="•"/>
              </a:pPr>
              <a:r>
                <a:rPr lang="en-GB" sz="3200" dirty="0">
                  <a:latin typeface="Georgia" panose="02040502050405020303" pitchFamily="18" charset="0"/>
                </a:rPr>
                <a:t>Pierced ears are allowed but we ask that this is done in school holidays so children do not miss their P.E. lesson. Children should only wear studs please. </a:t>
              </a:r>
            </a:p>
            <a:p>
              <a:pPr marL="180000"/>
              <a:endParaRPr lang="en-GB" sz="3200" dirty="0">
                <a:latin typeface="Georgia" panose="02040502050405020303" pitchFamily="18" charset="0"/>
              </a:endParaRPr>
            </a:p>
          </p:txBody>
        </p:sp>
      </p:grpSp>
      <p:sp>
        <p:nvSpPr>
          <p:cNvPr id="6" name="Freeform 6"/>
          <p:cNvSpPr/>
          <p:nvPr/>
        </p:nvSpPr>
        <p:spPr>
          <a:xfrm>
            <a:off x="17149474" y="9258300"/>
            <a:ext cx="714073" cy="717073"/>
          </a:xfrm>
          <a:custGeom>
            <a:avLst/>
            <a:gdLst/>
            <a:ahLst/>
            <a:cxnLst/>
            <a:rect l="l" t="t" r="r" b="b"/>
            <a:pathLst>
              <a:path w="714073" h="717073">
                <a:moveTo>
                  <a:pt x="0" y="0"/>
                </a:moveTo>
                <a:lnTo>
                  <a:pt x="714073" y="0"/>
                </a:lnTo>
                <a:lnTo>
                  <a:pt x="714073" y="717073"/>
                </a:lnTo>
                <a:lnTo>
                  <a:pt x="0" y="717073"/>
                </a:lnTo>
                <a:lnTo>
                  <a:pt x="0" y="0"/>
                </a:lnTo>
                <a:close/>
              </a:path>
            </a:pathLst>
          </a:custGeom>
          <a:blipFill>
            <a:blip r:embed="rId3"/>
            <a:stretch>
              <a:fillRect/>
            </a:stretch>
          </a:blipFill>
        </p:spPr>
        <p:txBody>
          <a:bodyPr/>
          <a:lstStyle/>
          <a:p>
            <a:endParaRPr lang="en-GB"/>
          </a:p>
        </p:txBody>
      </p:sp>
      <p:sp>
        <p:nvSpPr>
          <p:cNvPr id="7" name="TextBox 6">
            <a:extLst>
              <a:ext uri="{FF2B5EF4-FFF2-40B4-BE49-F238E27FC236}">
                <a16:creationId xmlns:a16="http://schemas.microsoft.com/office/drawing/2014/main" id="{E051C192-C508-5CB6-34A6-EEF20AE521E9}"/>
              </a:ext>
            </a:extLst>
          </p:cNvPr>
          <p:cNvSpPr txBox="1"/>
          <p:nvPr/>
        </p:nvSpPr>
        <p:spPr>
          <a:xfrm>
            <a:off x="9144000" y="2868774"/>
            <a:ext cx="9601200" cy="5078313"/>
          </a:xfrm>
          <a:prstGeom prst="rect">
            <a:avLst/>
          </a:prstGeom>
          <a:noFill/>
        </p:spPr>
        <p:txBody>
          <a:bodyPr wrap="square" rtlCol="0">
            <a:spAutoFit/>
          </a:bodyPr>
          <a:lstStyle/>
          <a:p>
            <a:r>
              <a:rPr lang="en-GB" sz="3600" u="sng" dirty="0">
                <a:latin typeface="Georgia" panose="02040502050405020303" pitchFamily="18" charset="0"/>
              </a:rPr>
              <a:t>PE Kit</a:t>
            </a:r>
          </a:p>
          <a:p>
            <a:pPr marL="457200" indent="-457200">
              <a:buFont typeface="Arial" panose="020B0604020202020204" pitchFamily="34" charset="0"/>
              <a:buChar char="•"/>
            </a:pPr>
            <a:r>
              <a:rPr lang="en-GB" sz="3200" dirty="0">
                <a:latin typeface="Georgia" panose="02040502050405020303" pitchFamily="18" charset="0"/>
              </a:rPr>
              <a:t>Yellow T-shirt, with Nutfield Church Primary School logo</a:t>
            </a:r>
          </a:p>
          <a:p>
            <a:pPr marL="457200" indent="-457200">
              <a:buFont typeface="Arial" panose="020B0604020202020204" pitchFamily="34" charset="0"/>
              <a:buChar char="•"/>
            </a:pPr>
            <a:r>
              <a:rPr lang="en-GB" sz="3200" dirty="0">
                <a:latin typeface="Georgia" panose="02040502050405020303" pitchFamily="18" charset="0"/>
              </a:rPr>
              <a:t>Royal blue shorts</a:t>
            </a:r>
          </a:p>
          <a:p>
            <a:pPr marL="457200" indent="-457200">
              <a:buFont typeface="Arial" panose="020B0604020202020204" pitchFamily="34" charset="0"/>
              <a:buChar char="•"/>
            </a:pPr>
            <a:r>
              <a:rPr lang="en-GB" sz="3200" dirty="0">
                <a:latin typeface="Georgia" panose="02040502050405020303" pitchFamily="18" charset="0"/>
              </a:rPr>
              <a:t>Plimsolls or trainers (football boots for clubs)</a:t>
            </a:r>
          </a:p>
          <a:p>
            <a:pPr marL="457200" indent="-457200">
              <a:buFont typeface="Arial" panose="020B0604020202020204" pitchFamily="34" charset="0"/>
              <a:buChar char="•"/>
            </a:pPr>
            <a:r>
              <a:rPr lang="en-GB" sz="3200" dirty="0">
                <a:latin typeface="Georgia" panose="02040502050405020303" pitchFamily="18" charset="0"/>
              </a:rPr>
              <a:t>During the winter, children are encouraged to wear navy jogging bottoms and a P.E jumper. Please try to keep to school colours. </a:t>
            </a:r>
          </a:p>
          <a:p>
            <a:pPr marL="457200" indent="-457200">
              <a:buFont typeface="Arial" panose="020B0604020202020204" pitchFamily="34" charset="0"/>
              <a:buChar char="•"/>
            </a:pPr>
            <a:r>
              <a:rPr lang="en-GB" sz="3200" dirty="0">
                <a:latin typeface="Georgia" panose="02040502050405020303" pitchFamily="18" charset="0"/>
              </a:rPr>
              <a:t>Drawstring P.E. bag with Nutfield Church Primary School logo</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EFEFD"/>
        </a:solidFill>
        <a:effectLst/>
      </p:bgPr>
    </p:bg>
    <p:spTree>
      <p:nvGrpSpPr>
        <p:cNvPr id="1" name=""/>
        <p:cNvGrpSpPr/>
        <p:nvPr/>
      </p:nvGrpSpPr>
      <p:grpSpPr>
        <a:xfrm>
          <a:off x="0" y="0"/>
          <a:ext cx="0" cy="0"/>
          <a:chOff x="0" y="0"/>
          <a:chExt cx="0" cy="0"/>
        </a:xfrm>
      </p:grpSpPr>
      <p:grpSp>
        <p:nvGrpSpPr>
          <p:cNvPr id="2" name="Group 2"/>
          <p:cNvGrpSpPr/>
          <p:nvPr/>
        </p:nvGrpSpPr>
        <p:grpSpPr>
          <a:xfrm>
            <a:off x="-9525" y="3159967"/>
            <a:ext cx="6099175" cy="7412783"/>
            <a:chOff x="0" y="0"/>
            <a:chExt cx="1955443" cy="2376596"/>
          </a:xfrm>
        </p:grpSpPr>
        <p:sp>
          <p:nvSpPr>
            <p:cNvPr id="3" name="Freeform 3"/>
            <p:cNvSpPr/>
            <p:nvPr/>
          </p:nvSpPr>
          <p:spPr>
            <a:xfrm>
              <a:off x="0" y="0"/>
              <a:ext cx="1955443" cy="2376596"/>
            </a:xfrm>
            <a:custGeom>
              <a:avLst/>
              <a:gdLst/>
              <a:ahLst/>
              <a:cxnLst/>
              <a:rect l="l" t="t" r="r" b="b"/>
              <a:pathLst>
                <a:path w="1955443" h="2376596">
                  <a:moveTo>
                    <a:pt x="0" y="0"/>
                  </a:moveTo>
                  <a:lnTo>
                    <a:pt x="1955443" y="0"/>
                  </a:lnTo>
                  <a:lnTo>
                    <a:pt x="1955443" y="2376596"/>
                  </a:lnTo>
                  <a:lnTo>
                    <a:pt x="0" y="2376596"/>
                  </a:lnTo>
                  <a:close/>
                </a:path>
              </a:pathLst>
            </a:custGeom>
            <a:solidFill>
              <a:srgbClr val="D4A36C"/>
            </a:solidFill>
          </p:spPr>
          <p:txBody>
            <a:bodyPr/>
            <a:lstStyle/>
            <a:p>
              <a:pPr algn="ctr">
                <a:lnSpc>
                  <a:spcPct val="150000"/>
                </a:lnSpc>
              </a:pPr>
              <a:r>
                <a:rPr lang="en-GB" sz="5400" u="sng" dirty="0">
                  <a:latin typeface="Georgia" panose="02040502050405020303" pitchFamily="18" charset="0"/>
                </a:rPr>
                <a:t>Snacks</a:t>
              </a:r>
            </a:p>
            <a:p>
              <a:pPr algn="ctr"/>
              <a:r>
                <a:rPr lang="en-GB" sz="3600" dirty="0">
                  <a:latin typeface="Georgia" panose="02040502050405020303" pitchFamily="18" charset="0"/>
                </a:rPr>
                <a:t>Children are allowed to bring in fruit/veg snacks with them for break time.</a:t>
              </a:r>
            </a:p>
            <a:p>
              <a:pPr algn="ctr"/>
              <a:endParaRPr lang="en-GB" sz="3600" dirty="0">
                <a:latin typeface="Georgia" panose="02040502050405020303" pitchFamily="18" charset="0"/>
              </a:endParaRPr>
            </a:p>
            <a:p>
              <a:pPr algn="ctr"/>
              <a:r>
                <a:rPr lang="en-GB" sz="3600" dirty="0">
                  <a:latin typeface="Georgia" panose="02040502050405020303" pitchFamily="18" charset="0"/>
                </a:rPr>
                <a:t>No Nuts please!</a:t>
              </a:r>
            </a:p>
          </p:txBody>
        </p:sp>
      </p:grpSp>
      <p:grpSp>
        <p:nvGrpSpPr>
          <p:cNvPr id="4" name="Group 4"/>
          <p:cNvGrpSpPr/>
          <p:nvPr/>
        </p:nvGrpSpPr>
        <p:grpSpPr>
          <a:xfrm>
            <a:off x="6089650" y="3159967"/>
            <a:ext cx="6099175" cy="7412783"/>
            <a:chOff x="0" y="0"/>
            <a:chExt cx="1955443" cy="2376596"/>
          </a:xfrm>
        </p:grpSpPr>
        <p:sp>
          <p:nvSpPr>
            <p:cNvPr id="5" name="Freeform 5"/>
            <p:cNvSpPr/>
            <p:nvPr/>
          </p:nvSpPr>
          <p:spPr>
            <a:xfrm>
              <a:off x="0" y="0"/>
              <a:ext cx="1955443" cy="2376596"/>
            </a:xfrm>
            <a:custGeom>
              <a:avLst/>
              <a:gdLst/>
              <a:ahLst/>
              <a:cxnLst/>
              <a:rect l="l" t="t" r="r" b="b"/>
              <a:pathLst>
                <a:path w="1955443" h="2376596">
                  <a:moveTo>
                    <a:pt x="0" y="0"/>
                  </a:moveTo>
                  <a:lnTo>
                    <a:pt x="1955443" y="0"/>
                  </a:lnTo>
                  <a:lnTo>
                    <a:pt x="1955443" y="2376596"/>
                  </a:lnTo>
                  <a:lnTo>
                    <a:pt x="0" y="2376596"/>
                  </a:lnTo>
                  <a:close/>
                </a:path>
              </a:pathLst>
            </a:custGeom>
            <a:solidFill>
              <a:srgbClr val="EA76A5"/>
            </a:solidFill>
          </p:spPr>
          <p:txBody>
            <a:bodyPr/>
            <a:lstStyle/>
            <a:p>
              <a:pPr algn="ctr">
                <a:lnSpc>
                  <a:spcPct val="150000"/>
                </a:lnSpc>
              </a:pPr>
              <a:r>
                <a:rPr lang="en-GB" sz="5400" u="sng" dirty="0">
                  <a:latin typeface="Georgia" panose="02040502050405020303" pitchFamily="18" charset="0"/>
                </a:rPr>
                <a:t>Water Bottles </a:t>
              </a:r>
            </a:p>
            <a:p>
              <a:pPr algn="ctr"/>
              <a:r>
                <a:rPr lang="en-GB" sz="3600" dirty="0">
                  <a:latin typeface="Georgia" panose="02040502050405020303" pitchFamily="18" charset="0"/>
                </a:rPr>
                <a:t>All children are required to have a named water bottle in the classroom</a:t>
              </a:r>
              <a:r>
                <a:rPr lang="en-GB" sz="2800" dirty="0">
                  <a:latin typeface="Georgia" panose="02040502050405020303" pitchFamily="18" charset="0"/>
                </a:rPr>
                <a:t>.</a:t>
              </a:r>
            </a:p>
          </p:txBody>
        </p:sp>
      </p:grpSp>
      <p:grpSp>
        <p:nvGrpSpPr>
          <p:cNvPr id="6" name="Group 6"/>
          <p:cNvGrpSpPr/>
          <p:nvPr/>
        </p:nvGrpSpPr>
        <p:grpSpPr>
          <a:xfrm>
            <a:off x="12188825" y="3159966"/>
            <a:ext cx="6099175" cy="7412783"/>
            <a:chOff x="0" y="0"/>
            <a:chExt cx="1955443" cy="2376596"/>
          </a:xfrm>
        </p:grpSpPr>
        <p:sp>
          <p:nvSpPr>
            <p:cNvPr id="7" name="Freeform 7"/>
            <p:cNvSpPr/>
            <p:nvPr/>
          </p:nvSpPr>
          <p:spPr>
            <a:xfrm>
              <a:off x="0" y="0"/>
              <a:ext cx="1955443" cy="2376596"/>
            </a:xfrm>
            <a:custGeom>
              <a:avLst/>
              <a:gdLst/>
              <a:ahLst/>
              <a:cxnLst/>
              <a:rect l="l" t="t" r="r" b="b"/>
              <a:pathLst>
                <a:path w="1955443" h="2376596">
                  <a:moveTo>
                    <a:pt x="0" y="0"/>
                  </a:moveTo>
                  <a:lnTo>
                    <a:pt x="1955443" y="0"/>
                  </a:lnTo>
                  <a:lnTo>
                    <a:pt x="1955443" y="2376596"/>
                  </a:lnTo>
                  <a:lnTo>
                    <a:pt x="0" y="2376596"/>
                  </a:lnTo>
                  <a:close/>
                </a:path>
              </a:pathLst>
            </a:custGeom>
            <a:solidFill>
              <a:srgbClr val="7CA0AD"/>
            </a:solidFill>
          </p:spPr>
          <p:txBody>
            <a:bodyPr/>
            <a:lstStyle/>
            <a:p>
              <a:pPr algn="ctr">
                <a:lnSpc>
                  <a:spcPct val="150000"/>
                </a:lnSpc>
              </a:pPr>
              <a:r>
                <a:rPr lang="en-GB" sz="5400" u="sng" dirty="0">
                  <a:latin typeface="Georgia" panose="02040502050405020303" pitchFamily="18" charset="0"/>
                </a:rPr>
                <a:t>Absences </a:t>
              </a:r>
              <a:endParaRPr lang="en-GB" sz="4800" u="sng" dirty="0">
                <a:latin typeface="Georgia" panose="02040502050405020303" pitchFamily="18" charset="0"/>
              </a:endParaRPr>
            </a:p>
            <a:p>
              <a:pPr algn="ctr"/>
              <a:r>
                <a:rPr lang="en-GB" sz="3600" dirty="0">
                  <a:latin typeface="Georgia" panose="02040502050405020303" pitchFamily="18" charset="0"/>
                </a:rPr>
                <a:t>Please telephone the Office to let us know if your child is unwell and will not be attending school.</a:t>
              </a:r>
            </a:p>
            <a:p>
              <a:pPr algn="ctr"/>
              <a:endParaRPr lang="en-GB" sz="2800" dirty="0">
                <a:latin typeface="Georgia" panose="02040502050405020303" pitchFamily="18" charset="0"/>
              </a:endParaRPr>
            </a:p>
          </p:txBody>
        </p:sp>
      </p:grpSp>
      <p:sp>
        <p:nvSpPr>
          <p:cNvPr id="8" name="Freeform 8"/>
          <p:cNvSpPr/>
          <p:nvPr/>
        </p:nvSpPr>
        <p:spPr>
          <a:xfrm>
            <a:off x="17149474" y="9258300"/>
            <a:ext cx="714073" cy="717073"/>
          </a:xfrm>
          <a:custGeom>
            <a:avLst/>
            <a:gdLst/>
            <a:ahLst/>
            <a:cxnLst/>
            <a:rect l="l" t="t" r="r" b="b"/>
            <a:pathLst>
              <a:path w="714073" h="717073">
                <a:moveTo>
                  <a:pt x="0" y="0"/>
                </a:moveTo>
                <a:lnTo>
                  <a:pt x="714073" y="0"/>
                </a:lnTo>
                <a:lnTo>
                  <a:pt x="714073" y="717073"/>
                </a:lnTo>
                <a:lnTo>
                  <a:pt x="0" y="717073"/>
                </a:lnTo>
                <a:lnTo>
                  <a:pt x="0" y="0"/>
                </a:lnTo>
                <a:close/>
              </a:path>
            </a:pathLst>
          </a:custGeom>
          <a:blipFill>
            <a:blip r:embed="rId2"/>
            <a:stretch>
              <a:fillRect/>
            </a:stretch>
          </a:blipFill>
        </p:spPr>
        <p:txBody>
          <a:bodyPr/>
          <a:lstStyle/>
          <a:p>
            <a:pPr algn="ctr"/>
            <a:endParaRPr lang="en-GB" sz="2800">
              <a:latin typeface="Georgia" panose="02040502050405020303" pitchFamily="18" charset="0"/>
            </a:endParaRPr>
          </a:p>
        </p:txBody>
      </p:sp>
      <p:sp>
        <p:nvSpPr>
          <p:cNvPr id="9" name="TextBox 8">
            <a:extLst>
              <a:ext uri="{FF2B5EF4-FFF2-40B4-BE49-F238E27FC236}">
                <a16:creationId xmlns:a16="http://schemas.microsoft.com/office/drawing/2014/main" id="{36031046-35EF-E496-D948-E4422540A3D9}"/>
              </a:ext>
            </a:extLst>
          </p:cNvPr>
          <p:cNvSpPr txBox="1"/>
          <p:nvPr/>
        </p:nvSpPr>
        <p:spPr>
          <a:xfrm>
            <a:off x="1671637" y="800100"/>
            <a:ext cx="14935200" cy="1446550"/>
          </a:xfrm>
          <a:prstGeom prst="rect">
            <a:avLst/>
          </a:prstGeom>
          <a:noFill/>
        </p:spPr>
        <p:txBody>
          <a:bodyPr wrap="square" rtlCol="0">
            <a:spAutoFit/>
          </a:bodyPr>
          <a:lstStyle/>
          <a:p>
            <a:pPr algn="ctr"/>
            <a:r>
              <a:rPr lang="en-GB" sz="8800" dirty="0">
                <a:solidFill>
                  <a:srgbClr val="0070C0"/>
                </a:solidFill>
                <a:latin typeface="Georgia" panose="02040502050405020303" pitchFamily="18" charset="0"/>
              </a:rPr>
              <a:t>Other Reminders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CC4D"/>
        </a:solidFill>
        <a:effectLst/>
      </p:bgPr>
    </p:bg>
    <p:spTree>
      <p:nvGrpSpPr>
        <p:cNvPr id="1" name=""/>
        <p:cNvGrpSpPr/>
        <p:nvPr/>
      </p:nvGrpSpPr>
      <p:grpSpPr>
        <a:xfrm>
          <a:off x="0" y="0"/>
          <a:ext cx="0" cy="0"/>
          <a:chOff x="0" y="0"/>
          <a:chExt cx="0" cy="0"/>
        </a:xfrm>
      </p:grpSpPr>
      <p:grpSp>
        <p:nvGrpSpPr>
          <p:cNvPr id="2" name="Group 2"/>
          <p:cNvGrpSpPr/>
          <p:nvPr/>
        </p:nvGrpSpPr>
        <p:grpSpPr>
          <a:xfrm>
            <a:off x="0" y="2874217"/>
            <a:ext cx="14060091" cy="7412783"/>
            <a:chOff x="0" y="0"/>
            <a:chExt cx="4756129" cy="2507534"/>
          </a:xfrm>
        </p:grpSpPr>
        <p:sp>
          <p:nvSpPr>
            <p:cNvPr id="3" name="Freeform 3"/>
            <p:cNvSpPr/>
            <p:nvPr/>
          </p:nvSpPr>
          <p:spPr>
            <a:xfrm>
              <a:off x="0" y="0"/>
              <a:ext cx="4756129" cy="2507534"/>
            </a:xfrm>
            <a:custGeom>
              <a:avLst/>
              <a:gdLst/>
              <a:ahLst/>
              <a:cxnLst/>
              <a:rect l="l" t="t" r="r" b="b"/>
              <a:pathLst>
                <a:path w="4756129" h="2507534">
                  <a:moveTo>
                    <a:pt x="0" y="0"/>
                  </a:moveTo>
                  <a:lnTo>
                    <a:pt x="4756129" y="0"/>
                  </a:lnTo>
                  <a:lnTo>
                    <a:pt x="4756129" y="2507534"/>
                  </a:lnTo>
                  <a:lnTo>
                    <a:pt x="0" y="2507534"/>
                  </a:lnTo>
                  <a:close/>
                </a:path>
              </a:pathLst>
            </a:custGeom>
            <a:solidFill>
              <a:srgbClr val="EA76A5"/>
            </a:solidFill>
          </p:spPr>
          <p:txBody>
            <a:bodyPr/>
            <a:lstStyle/>
            <a:p>
              <a:pPr marL="180000"/>
              <a:r>
                <a:rPr lang="en-GB" sz="3600" dirty="0">
                  <a:latin typeface="Georgia" panose="02040502050405020303" pitchFamily="18" charset="0"/>
                </a:rPr>
                <a:t>Homework letters will be sent home every Friday with tasks for children to complete before Wednesday.</a:t>
              </a:r>
            </a:p>
            <a:p>
              <a:pPr marL="180000"/>
              <a:r>
                <a:rPr lang="en-GB" sz="3600" dirty="0">
                  <a:latin typeface="Georgia" panose="02040502050405020303" pitchFamily="18" charset="0"/>
                </a:rPr>
                <a:t>The majority of the tasks will be set on Purple Mash and will support their learning.</a:t>
              </a:r>
            </a:p>
            <a:p>
              <a:pPr marL="180000"/>
              <a:endParaRPr lang="en-GB" sz="3600" dirty="0">
                <a:latin typeface="Georgia" panose="02040502050405020303" pitchFamily="18" charset="0"/>
              </a:endParaRPr>
            </a:p>
            <a:p>
              <a:pPr marL="180000"/>
              <a:r>
                <a:rPr lang="en-GB" sz="3600" dirty="0">
                  <a:latin typeface="Georgia" panose="02040502050405020303" pitchFamily="18" charset="0"/>
                </a:rPr>
                <a:t>Purple Mash logins will be sent home today and stuck inside the children’s reading records.</a:t>
              </a:r>
            </a:p>
            <a:p>
              <a:pPr marL="180000"/>
              <a:endParaRPr lang="en-GB" sz="3600" dirty="0">
                <a:latin typeface="Georgia" panose="02040502050405020303" pitchFamily="18" charset="0"/>
              </a:endParaRPr>
            </a:p>
            <a:p>
              <a:pPr marL="180000"/>
              <a:r>
                <a:rPr lang="en-GB" sz="3600" dirty="0">
                  <a:latin typeface="Georgia" panose="02040502050405020303" pitchFamily="18" charset="0"/>
                </a:rPr>
                <a:t>We would like all children to read at home daily.</a:t>
              </a:r>
            </a:p>
            <a:p>
              <a:pPr marL="180000"/>
              <a:r>
                <a:rPr lang="en-GB" sz="3600" dirty="0">
                  <a:latin typeface="Georgia" panose="02040502050405020303" pitchFamily="18" charset="0"/>
                </a:rPr>
                <a:t>This only has to be for around 10 minutes and is a great addition to the bedtime routine. Please remember to log it in their reading record.</a:t>
              </a:r>
            </a:p>
            <a:p>
              <a:pPr marL="180000"/>
              <a:endParaRPr lang="en-GB" dirty="0">
                <a:latin typeface="Georgia" panose="02040502050405020303" pitchFamily="18" charset="0"/>
              </a:endParaRPr>
            </a:p>
          </p:txBody>
        </p:sp>
      </p:grpSp>
      <p:grpSp>
        <p:nvGrpSpPr>
          <p:cNvPr id="4" name="Group 4"/>
          <p:cNvGrpSpPr/>
          <p:nvPr/>
        </p:nvGrpSpPr>
        <p:grpSpPr>
          <a:xfrm>
            <a:off x="14060091" y="2874217"/>
            <a:ext cx="4227909" cy="7412783"/>
            <a:chOff x="0" y="0"/>
            <a:chExt cx="1430182" cy="2507534"/>
          </a:xfrm>
        </p:grpSpPr>
        <p:sp>
          <p:nvSpPr>
            <p:cNvPr id="5" name="Freeform 5"/>
            <p:cNvSpPr/>
            <p:nvPr/>
          </p:nvSpPr>
          <p:spPr>
            <a:xfrm>
              <a:off x="0" y="0"/>
              <a:ext cx="1430182" cy="2507534"/>
            </a:xfrm>
            <a:custGeom>
              <a:avLst/>
              <a:gdLst/>
              <a:ahLst/>
              <a:cxnLst/>
              <a:rect l="l" t="t" r="r" b="b"/>
              <a:pathLst>
                <a:path w="1430182" h="2507534">
                  <a:moveTo>
                    <a:pt x="0" y="0"/>
                  </a:moveTo>
                  <a:lnTo>
                    <a:pt x="1430182" y="0"/>
                  </a:lnTo>
                  <a:lnTo>
                    <a:pt x="1430182" y="2507534"/>
                  </a:lnTo>
                  <a:lnTo>
                    <a:pt x="0" y="2507534"/>
                  </a:lnTo>
                  <a:close/>
                </a:path>
              </a:pathLst>
            </a:custGeom>
            <a:solidFill>
              <a:srgbClr val="D4A36C"/>
            </a:solidFill>
          </p:spPr>
          <p:txBody>
            <a:bodyPr/>
            <a:lstStyle/>
            <a:p>
              <a:pPr marL="180000"/>
              <a:r>
                <a:rPr lang="en-GB" sz="3600" dirty="0">
                  <a:latin typeface="Georgia" panose="02040502050405020303" pitchFamily="18" charset="0"/>
                </a:rPr>
                <a:t>Talk to your child about what they are learning at school; the best way of remembering something is to </a:t>
              </a:r>
            </a:p>
            <a:p>
              <a:pPr marL="180000"/>
              <a:r>
                <a:rPr lang="en-GB" sz="3600" dirty="0">
                  <a:latin typeface="Georgia" panose="02040502050405020303" pitchFamily="18" charset="0"/>
                </a:rPr>
                <a:t>tell someone about it!</a:t>
              </a:r>
            </a:p>
            <a:p>
              <a:pPr marL="180000"/>
              <a:endParaRPr lang="en-GB" sz="3600" dirty="0">
                <a:latin typeface="Georgia" panose="02040502050405020303" pitchFamily="18" charset="0"/>
              </a:endParaRPr>
            </a:p>
          </p:txBody>
        </p:sp>
      </p:grpSp>
      <p:grpSp>
        <p:nvGrpSpPr>
          <p:cNvPr id="6" name="Group 6"/>
          <p:cNvGrpSpPr/>
          <p:nvPr/>
        </p:nvGrpSpPr>
        <p:grpSpPr>
          <a:xfrm>
            <a:off x="0" y="0"/>
            <a:ext cx="18288000" cy="2874217"/>
            <a:chOff x="0" y="0"/>
            <a:chExt cx="6186311" cy="972266"/>
          </a:xfrm>
        </p:grpSpPr>
        <p:sp>
          <p:nvSpPr>
            <p:cNvPr id="7" name="Freeform 7"/>
            <p:cNvSpPr/>
            <p:nvPr/>
          </p:nvSpPr>
          <p:spPr>
            <a:xfrm>
              <a:off x="0" y="0"/>
              <a:ext cx="6186311" cy="972266"/>
            </a:xfrm>
            <a:custGeom>
              <a:avLst/>
              <a:gdLst/>
              <a:ahLst/>
              <a:cxnLst/>
              <a:rect l="l" t="t" r="r" b="b"/>
              <a:pathLst>
                <a:path w="6186311" h="972266">
                  <a:moveTo>
                    <a:pt x="0" y="0"/>
                  </a:moveTo>
                  <a:lnTo>
                    <a:pt x="6186311" y="0"/>
                  </a:lnTo>
                  <a:lnTo>
                    <a:pt x="6186311" y="972266"/>
                  </a:lnTo>
                  <a:lnTo>
                    <a:pt x="0" y="972266"/>
                  </a:lnTo>
                  <a:close/>
                </a:path>
              </a:pathLst>
            </a:custGeom>
            <a:solidFill>
              <a:srgbClr val="FCFCFC"/>
            </a:solidFill>
          </p:spPr>
          <p:txBody>
            <a:bodyPr anchor="ctr"/>
            <a:lstStyle/>
            <a:p>
              <a:pPr algn="ctr"/>
              <a:r>
                <a:rPr lang="en-GB" sz="8800" dirty="0">
                  <a:solidFill>
                    <a:srgbClr val="0070C0"/>
                  </a:solidFill>
                  <a:latin typeface="Georgia" panose="02040502050405020303" pitchFamily="18" charset="0"/>
                </a:rPr>
                <a:t>Homework</a:t>
              </a:r>
            </a:p>
          </p:txBody>
        </p:sp>
      </p:grpSp>
      <p:sp>
        <p:nvSpPr>
          <p:cNvPr id="8" name="Freeform 8"/>
          <p:cNvSpPr/>
          <p:nvPr/>
        </p:nvSpPr>
        <p:spPr>
          <a:xfrm>
            <a:off x="17149474" y="9258300"/>
            <a:ext cx="714073" cy="717073"/>
          </a:xfrm>
          <a:custGeom>
            <a:avLst/>
            <a:gdLst/>
            <a:ahLst/>
            <a:cxnLst/>
            <a:rect l="l" t="t" r="r" b="b"/>
            <a:pathLst>
              <a:path w="714073" h="717073">
                <a:moveTo>
                  <a:pt x="0" y="0"/>
                </a:moveTo>
                <a:lnTo>
                  <a:pt x="714073" y="0"/>
                </a:lnTo>
                <a:lnTo>
                  <a:pt x="714073" y="717073"/>
                </a:lnTo>
                <a:lnTo>
                  <a:pt x="0" y="717073"/>
                </a:lnTo>
                <a:lnTo>
                  <a:pt x="0" y="0"/>
                </a:lnTo>
                <a:close/>
              </a:path>
            </a:pathLst>
          </a:custGeom>
          <a:blipFill>
            <a:blip r:embed="rId2"/>
            <a:stretch>
              <a:fillRect/>
            </a:stretch>
          </a:blipFill>
        </p:spPr>
        <p:txBody>
          <a:bodyPr/>
          <a:lstStyle/>
          <a:p>
            <a:endParaRPr lang="en-GB"/>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t="-11074" b="-11074"/>
            </a:stretch>
          </a:blipFill>
        </p:spPr>
        <p:txBody>
          <a:bodyPr/>
          <a:lstStyle/>
          <a:p>
            <a:endParaRPr lang="en-GB"/>
          </a:p>
        </p:txBody>
      </p:sp>
      <p:grpSp>
        <p:nvGrpSpPr>
          <p:cNvPr id="3" name="Group 3"/>
          <p:cNvGrpSpPr/>
          <p:nvPr/>
        </p:nvGrpSpPr>
        <p:grpSpPr>
          <a:xfrm>
            <a:off x="1603202" y="3869133"/>
            <a:ext cx="4788693" cy="3566150"/>
            <a:chOff x="0" y="0"/>
            <a:chExt cx="1619879" cy="1206327"/>
          </a:xfrm>
        </p:grpSpPr>
        <p:sp>
          <p:nvSpPr>
            <p:cNvPr id="4" name="Freeform 4"/>
            <p:cNvSpPr/>
            <p:nvPr/>
          </p:nvSpPr>
          <p:spPr>
            <a:xfrm>
              <a:off x="0" y="0"/>
              <a:ext cx="1619879" cy="1206327"/>
            </a:xfrm>
            <a:custGeom>
              <a:avLst/>
              <a:gdLst/>
              <a:ahLst/>
              <a:cxnLst/>
              <a:rect l="l" t="t" r="r" b="b"/>
              <a:pathLst>
                <a:path w="1619879" h="1206327">
                  <a:moveTo>
                    <a:pt x="0" y="0"/>
                  </a:moveTo>
                  <a:lnTo>
                    <a:pt x="1619879" y="0"/>
                  </a:lnTo>
                  <a:lnTo>
                    <a:pt x="1619879" y="1206327"/>
                  </a:lnTo>
                  <a:lnTo>
                    <a:pt x="0" y="1206327"/>
                  </a:lnTo>
                  <a:close/>
                </a:path>
              </a:pathLst>
            </a:custGeom>
            <a:solidFill>
              <a:srgbClr val="FCFCFC"/>
            </a:solidFill>
          </p:spPr>
          <p:txBody>
            <a:bodyPr anchor="ctr"/>
            <a:lstStyle/>
            <a:p>
              <a:pPr algn="ctr"/>
              <a:endParaRPr lang="en-GB" sz="3600" b="1" dirty="0">
                <a:latin typeface="Georgia" panose="02040502050405020303" pitchFamily="18" charset="0"/>
              </a:endParaRPr>
            </a:p>
          </p:txBody>
        </p:sp>
      </p:grpSp>
      <p:grpSp>
        <p:nvGrpSpPr>
          <p:cNvPr id="5" name="Group 5"/>
          <p:cNvGrpSpPr/>
          <p:nvPr/>
        </p:nvGrpSpPr>
        <p:grpSpPr>
          <a:xfrm>
            <a:off x="6749653" y="3869133"/>
            <a:ext cx="4788693" cy="3566150"/>
            <a:chOff x="0" y="0"/>
            <a:chExt cx="1619879" cy="1206327"/>
          </a:xfrm>
        </p:grpSpPr>
        <p:sp>
          <p:nvSpPr>
            <p:cNvPr id="6" name="Freeform 6"/>
            <p:cNvSpPr/>
            <p:nvPr/>
          </p:nvSpPr>
          <p:spPr>
            <a:xfrm>
              <a:off x="0" y="0"/>
              <a:ext cx="1619879" cy="1206327"/>
            </a:xfrm>
            <a:custGeom>
              <a:avLst/>
              <a:gdLst/>
              <a:ahLst/>
              <a:cxnLst/>
              <a:rect l="l" t="t" r="r" b="b"/>
              <a:pathLst>
                <a:path w="1619879" h="1206327">
                  <a:moveTo>
                    <a:pt x="0" y="0"/>
                  </a:moveTo>
                  <a:lnTo>
                    <a:pt x="1619879" y="0"/>
                  </a:lnTo>
                  <a:lnTo>
                    <a:pt x="1619879" y="1206327"/>
                  </a:lnTo>
                  <a:lnTo>
                    <a:pt x="0" y="1206327"/>
                  </a:lnTo>
                  <a:close/>
                </a:path>
              </a:pathLst>
            </a:custGeom>
            <a:solidFill>
              <a:srgbClr val="FCFCFC"/>
            </a:solidFill>
          </p:spPr>
          <p:txBody>
            <a:bodyPr anchor="ctr"/>
            <a:lstStyle/>
            <a:p>
              <a:pPr algn="ctr"/>
              <a:endParaRPr lang="en-GB" sz="3600" dirty="0">
                <a:latin typeface="Georgia" panose="02040502050405020303" pitchFamily="18" charset="0"/>
              </a:endParaRPr>
            </a:p>
          </p:txBody>
        </p:sp>
      </p:grpSp>
      <p:grpSp>
        <p:nvGrpSpPr>
          <p:cNvPr id="7" name="Group 7"/>
          <p:cNvGrpSpPr/>
          <p:nvPr/>
        </p:nvGrpSpPr>
        <p:grpSpPr>
          <a:xfrm>
            <a:off x="12360781" y="3869133"/>
            <a:ext cx="4788693" cy="3566150"/>
            <a:chOff x="0" y="0"/>
            <a:chExt cx="1619879" cy="1206327"/>
          </a:xfrm>
        </p:grpSpPr>
        <p:sp>
          <p:nvSpPr>
            <p:cNvPr id="8" name="Freeform 8"/>
            <p:cNvSpPr/>
            <p:nvPr/>
          </p:nvSpPr>
          <p:spPr>
            <a:xfrm>
              <a:off x="0" y="0"/>
              <a:ext cx="1619879" cy="1206327"/>
            </a:xfrm>
            <a:custGeom>
              <a:avLst/>
              <a:gdLst/>
              <a:ahLst/>
              <a:cxnLst/>
              <a:rect l="l" t="t" r="r" b="b"/>
              <a:pathLst>
                <a:path w="1619879" h="1206327">
                  <a:moveTo>
                    <a:pt x="0" y="0"/>
                  </a:moveTo>
                  <a:lnTo>
                    <a:pt x="1619879" y="0"/>
                  </a:lnTo>
                  <a:lnTo>
                    <a:pt x="1619879" y="1206327"/>
                  </a:lnTo>
                  <a:lnTo>
                    <a:pt x="0" y="1206327"/>
                  </a:lnTo>
                  <a:close/>
                </a:path>
              </a:pathLst>
            </a:custGeom>
            <a:solidFill>
              <a:srgbClr val="FCFCFC"/>
            </a:solidFill>
          </p:spPr>
          <p:txBody>
            <a:bodyPr anchor="ctr"/>
            <a:lstStyle/>
            <a:p>
              <a:pPr algn="ctr"/>
              <a:r>
                <a:rPr lang="en-GB" sz="3600" dirty="0">
                  <a:latin typeface="Georgia" panose="02040502050405020303" pitchFamily="18" charset="0"/>
                </a:rPr>
                <a:t>9</a:t>
              </a:r>
              <a:r>
                <a:rPr lang="en-GB" sz="3600" baseline="30000" dirty="0">
                  <a:latin typeface="Georgia" panose="02040502050405020303" pitchFamily="18" charset="0"/>
                </a:rPr>
                <a:t>th</a:t>
              </a:r>
              <a:r>
                <a:rPr lang="en-GB" sz="3600" dirty="0">
                  <a:latin typeface="Georgia" panose="02040502050405020303" pitchFamily="18" charset="0"/>
                </a:rPr>
                <a:t> December Nativity performance </a:t>
              </a:r>
            </a:p>
          </p:txBody>
        </p:sp>
      </p:grpSp>
      <p:sp>
        <p:nvSpPr>
          <p:cNvPr id="9" name="Freeform 9"/>
          <p:cNvSpPr/>
          <p:nvPr/>
        </p:nvSpPr>
        <p:spPr>
          <a:xfrm>
            <a:off x="3217973" y="3064177"/>
            <a:ext cx="1559152" cy="967815"/>
          </a:xfrm>
          <a:custGeom>
            <a:avLst/>
            <a:gdLst/>
            <a:ahLst/>
            <a:cxnLst/>
            <a:rect l="l" t="t" r="r" b="b"/>
            <a:pathLst>
              <a:path w="1559152" h="967815">
                <a:moveTo>
                  <a:pt x="0" y="0"/>
                </a:moveTo>
                <a:lnTo>
                  <a:pt x="1559153" y="0"/>
                </a:lnTo>
                <a:lnTo>
                  <a:pt x="1559153" y="967816"/>
                </a:lnTo>
                <a:lnTo>
                  <a:pt x="0" y="96781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GB"/>
          </a:p>
        </p:txBody>
      </p:sp>
      <p:sp>
        <p:nvSpPr>
          <p:cNvPr id="10" name="Freeform 10"/>
          <p:cNvSpPr/>
          <p:nvPr/>
        </p:nvSpPr>
        <p:spPr>
          <a:xfrm>
            <a:off x="8364424" y="3064177"/>
            <a:ext cx="1559152" cy="967815"/>
          </a:xfrm>
          <a:custGeom>
            <a:avLst/>
            <a:gdLst/>
            <a:ahLst/>
            <a:cxnLst/>
            <a:rect l="l" t="t" r="r" b="b"/>
            <a:pathLst>
              <a:path w="1559152" h="967815">
                <a:moveTo>
                  <a:pt x="0" y="0"/>
                </a:moveTo>
                <a:lnTo>
                  <a:pt x="1559152" y="0"/>
                </a:lnTo>
                <a:lnTo>
                  <a:pt x="1559152" y="967816"/>
                </a:lnTo>
                <a:lnTo>
                  <a:pt x="0" y="96781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GB"/>
          </a:p>
        </p:txBody>
      </p:sp>
      <p:sp>
        <p:nvSpPr>
          <p:cNvPr id="11" name="Freeform 11"/>
          <p:cNvSpPr/>
          <p:nvPr/>
        </p:nvSpPr>
        <p:spPr>
          <a:xfrm>
            <a:off x="13975551" y="3056557"/>
            <a:ext cx="1559152" cy="967815"/>
          </a:xfrm>
          <a:custGeom>
            <a:avLst/>
            <a:gdLst/>
            <a:ahLst/>
            <a:cxnLst/>
            <a:rect l="l" t="t" r="r" b="b"/>
            <a:pathLst>
              <a:path w="1559152" h="967815">
                <a:moveTo>
                  <a:pt x="0" y="0"/>
                </a:moveTo>
                <a:lnTo>
                  <a:pt x="1559153" y="0"/>
                </a:lnTo>
                <a:lnTo>
                  <a:pt x="1559153" y="967816"/>
                </a:lnTo>
                <a:lnTo>
                  <a:pt x="0" y="96781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GB"/>
          </a:p>
        </p:txBody>
      </p:sp>
      <p:sp>
        <p:nvSpPr>
          <p:cNvPr id="12" name="Freeform 12"/>
          <p:cNvSpPr/>
          <p:nvPr/>
        </p:nvSpPr>
        <p:spPr>
          <a:xfrm>
            <a:off x="17149474" y="9258300"/>
            <a:ext cx="714073" cy="717073"/>
          </a:xfrm>
          <a:custGeom>
            <a:avLst/>
            <a:gdLst/>
            <a:ahLst/>
            <a:cxnLst/>
            <a:rect l="l" t="t" r="r" b="b"/>
            <a:pathLst>
              <a:path w="714073" h="717073">
                <a:moveTo>
                  <a:pt x="0" y="0"/>
                </a:moveTo>
                <a:lnTo>
                  <a:pt x="714073" y="0"/>
                </a:lnTo>
                <a:lnTo>
                  <a:pt x="714073" y="717073"/>
                </a:lnTo>
                <a:lnTo>
                  <a:pt x="0" y="717073"/>
                </a:lnTo>
                <a:lnTo>
                  <a:pt x="0" y="0"/>
                </a:lnTo>
                <a:close/>
              </a:path>
            </a:pathLst>
          </a:custGeom>
          <a:blipFill>
            <a:blip r:embed="rId6"/>
            <a:stretch>
              <a:fillRect/>
            </a:stretch>
          </a:blipFill>
        </p:spPr>
        <p:txBody>
          <a:bodyPr/>
          <a:lstStyle/>
          <a:p>
            <a:endParaRPr lang="en-GB"/>
          </a:p>
        </p:txBody>
      </p:sp>
      <p:sp>
        <p:nvSpPr>
          <p:cNvPr id="14" name="TextBox 13">
            <a:extLst>
              <a:ext uri="{FF2B5EF4-FFF2-40B4-BE49-F238E27FC236}">
                <a16:creationId xmlns:a16="http://schemas.microsoft.com/office/drawing/2014/main" id="{80BDE6CA-4C4B-25E7-8AFC-B1A6C278C5A8}"/>
              </a:ext>
            </a:extLst>
          </p:cNvPr>
          <p:cNvSpPr txBox="1"/>
          <p:nvPr/>
        </p:nvSpPr>
        <p:spPr>
          <a:xfrm>
            <a:off x="2368035" y="4519830"/>
            <a:ext cx="3259026" cy="1815882"/>
          </a:xfrm>
          <a:prstGeom prst="rect">
            <a:avLst/>
          </a:prstGeom>
          <a:noFill/>
        </p:spPr>
        <p:txBody>
          <a:bodyPr wrap="square">
            <a:spAutoFit/>
          </a:bodyPr>
          <a:lstStyle/>
          <a:p>
            <a:pPr algn="ctr"/>
            <a:r>
              <a:rPr lang="en-GB" sz="2800" b="0" i="0" dirty="0">
                <a:solidFill>
                  <a:schemeClr val="tx1"/>
                </a:solidFill>
                <a:effectLst/>
                <a:latin typeface="Georgia" panose="02040502050405020303" pitchFamily="18" charset="0"/>
              </a:rPr>
              <a:t>Year One Phonics training – 3.30pm – 4.15pm – Classroom</a:t>
            </a:r>
            <a:endParaRPr lang="en-GB" sz="2800" dirty="0">
              <a:latin typeface="Georgia" panose="02040502050405020303" pitchFamily="18" charset="0"/>
            </a:endParaRPr>
          </a:p>
        </p:txBody>
      </p:sp>
      <p:sp>
        <p:nvSpPr>
          <p:cNvPr id="16" name="TextBox 15">
            <a:extLst>
              <a:ext uri="{FF2B5EF4-FFF2-40B4-BE49-F238E27FC236}">
                <a16:creationId xmlns:a16="http://schemas.microsoft.com/office/drawing/2014/main" id="{95199373-D276-7F42-AEAE-8A7BC1FD3C8C}"/>
              </a:ext>
            </a:extLst>
          </p:cNvPr>
          <p:cNvSpPr txBox="1"/>
          <p:nvPr/>
        </p:nvSpPr>
        <p:spPr>
          <a:xfrm>
            <a:off x="7514486" y="4439127"/>
            <a:ext cx="3259026" cy="1815882"/>
          </a:xfrm>
          <a:prstGeom prst="rect">
            <a:avLst/>
          </a:prstGeom>
          <a:noFill/>
        </p:spPr>
        <p:txBody>
          <a:bodyPr wrap="square">
            <a:spAutoFit/>
          </a:bodyPr>
          <a:lstStyle/>
          <a:p>
            <a:pPr algn="ctr"/>
            <a:endParaRPr lang="en-GB" sz="2800" dirty="0">
              <a:latin typeface="Georgia" panose="02040502050405020303" pitchFamily="18" charset="0"/>
            </a:endParaRPr>
          </a:p>
          <a:p>
            <a:pPr algn="ctr"/>
            <a:r>
              <a:rPr lang="en-GB" sz="2800" dirty="0">
                <a:latin typeface="Georgia" panose="02040502050405020303" pitchFamily="18" charset="0"/>
              </a:rPr>
              <a:t>Monday 23</a:t>
            </a:r>
            <a:r>
              <a:rPr lang="en-GB" sz="2800" baseline="30000" dirty="0">
                <a:latin typeface="Georgia" panose="02040502050405020303" pitchFamily="18" charset="0"/>
              </a:rPr>
              <a:t>rd</a:t>
            </a:r>
            <a:r>
              <a:rPr lang="en-GB" sz="2800" dirty="0">
                <a:latin typeface="Georgia" panose="02040502050405020303" pitchFamily="18" charset="0"/>
              </a:rPr>
              <a:t> November – 25</a:t>
            </a:r>
            <a:r>
              <a:rPr lang="en-GB" sz="2800" baseline="30000" dirty="0">
                <a:latin typeface="Georgia" panose="02040502050405020303" pitchFamily="18" charset="0"/>
              </a:rPr>
              <a:t>th</a:t>
            </a:r>
            <a:r>
              <a:rPr lang="en-GB" sz="2800" dirty="0">
                <a:latin typeface="Georgia" panose="02040502050405020303" pitchFamily="18" charset="0"/>
              </a:rPr>
              <a:t> November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2005"/>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t="-11074" b="-11074"/>
            </a:stretch>
          </a:blipFill>
        </p:spPr>
        <p:txBody>
          <a:bodyPr/>
          <a:lstStyle/>
          <a:p>
            <a:endParaRPr lang="en-GB"/>
          </a:p>
        </p:txBody>
      </p:sp>
      <p:grpSp>
        <p:nvGrpSpPr>
          <p:cNvPr id="3" name="Group 3"/>
          <p:cNvGrpSpPr/>
          <p:nvPr/>
        </p:nvGrpSpPr>
        <p:grpSpPr>
          <a:xfrm>
            <a:off x="4682279" y="2820883"/>
            <a:ext cx="11814629" cy="1526472"/>
            <a:chOff x="0" y="0"/>
            <a:chExt cx="3996554" cy="516362"/>
          </a:xfrm>
        </p:grpSpPr>
        <p:sp>
          <p:nvSpPr>
            <p:cNvPr id="4" name="Freeform 4"/>
            <p:cNvSpPr/>
            <p:nvPr/>
          </p:nvSpPr>
          <p:spPr>
            <a:xfrm>
              <a:off x="0" y="0"/>
              <a:ext cx="3996553" cy="516362"/>
            </a:xfrm>
            <a:custGeom>
              <a:avLst/>
              <a:gdLst/>
              <a:ahLst/>
              <a:cxnLst/>
              <a:rect l="l" t="t" r="r" b="b"/>
              <a:pathLst>
                <a:path w="3996553" h="516362">
                  <a:moveTo>
                    <a:pt x="0" y="0"/>
                  </a:moveTo>
                  <a:lnTo>
                    <a:pt x="3996553" y="0"/>
                  </a:lnTo>
                  <a:lnTo>
                    <a:pt x="3996553" y="516362"/>
                  </a:lnTo>
                  <a:lnTo>
                    <a:pt x="0" y="516362"/>
                  </a:lnTo>
                  <a:close/>
                </a:path>
              </a:pathLst>
            </a:custGeom>
            <a:solidFill>
              <a:srgbClr val="FCFCFC"/>
            </a:solidFill>
          </p:spPr>
          <p:txBody>
            <a:bodyPr anchor="ctr"/>
            <a:lstStyle/>
            <a:p>
              <a:r>
                <a:rPr lang="en-GB" sz="3200" dirty="0">
                  <a:solidFill>
                    <a:srgbClr val="0070C0"/>
                  </a:solidFill>
                  <a:latin typeface="Georgia" panose="02040502050405020303" pitchFamily="18" charset="0"/>
                </a:rPr>
                <a:t>Collect the handouts from your child’s table. </a:t>
              </a:r>
            </a:p>
          </p:txBody>
        </p:sp>
      </p:grpSp>
      <p:grpSp>
        <p:nvGrpSpPr>
          <p:cNvPr id="5" name="Group 5"/>
          <p:cNvGrpSpPr/>
          <p:nvPr/>
        </p:nvGrpSpPr>
        <p:grpSpPr>
          <a:xfrm>
            <a:off x="1791092" y="2820883"/>
            <a:ext cx="2444109" cy="1526472"/>
            <a:chOff x="0" y="0"/>
            <a:chExt cx="826773" cy="516362"/>
          </a:xfrm>
        </p:grpSpPr>
        <p:sp>
          <p:nvSpPr>
            <p:cNvPr id="6" name="Freeform 6"/>
            <p:cNvSpPr/>
            <p:nvPr/>
          </p:nvSpPr>
          <p:spPr>
            <a:xfrm>
              <a:off x="0" y="0"/>
              <a:ext cx="826772" cy="516362"/>
            </a:xfrm>
            <a:custGeom>
              <a:avLst/>
              <a:gdLst/>
              <a:ahLst/>
              <a:cxnLst/>
              <a:rect l="l" t="t" r="r" b="b"/>
              <a:pathLst>
                <a:path w="826772" h="516362">
                  <a:moveTo>
                    <a:pt x="0" y="0"/>
                  </a:moveTo>
                  <a:lnTo>
                    <a:pt x="826772" y="0"/>
                  </a:lnTo>
                  <a:lnTo>
                    <a:pt x="826772" y="516362"/>
                  </a:lnTo>
                  <a:lnTo>
                    <a:pt x="0" y="516362"/>
                  </a:lnTo>
                  <a:close/>
                </a:path>
              </a:pathLst>
            </a:custGeom>
            <a:solidFill>
              <a:srgbClr val="D4A36C"/>
            </a:solidFill>
          </p:spPr>
          <p:txBody>
            <a:bodyPr/>
            <a:lstStyle/>
            <a:p>
              <a:endParaRPr lang="en-GB"/>
            </a:p>
          </p:txBody>
        </p:sp>
      </p:grpSp>
      <p:grpSp>
        <p:nvGrpSpPr>
          <p:cNvPr id="7" name="Group 7"/>
          <p:cNvGrpSpPr/>
          <p:nvPr/>
        </p:nvGrpSpPr>
        <p:grpSpPr>
          <a:xfrm>
            <a:off x="4682279" y="4696334"/>
            <a:ext cx="11814629" cy="1526472"/>
            <a:chOff x="0" y="0"/>
            <a:chExt cx="3996554" cy="516362"/>
          </a:xfrm>
        </p:grpSpPr>
        <p:sp>
          <p:nvSpPr>
            <p:cNvPr id="8" name="Freeform 8"/>
            <p:cNvSpPr/>
            <p:nvPr/>
          </p:nvSpPr>
          <p:spPr>
            <a:xfrm>
              <a:off x="0" y="0"/>
              <a:ext cx="3996553" cy="516362"/>
            </a:xfrm>
            <a:custGeom>
              <a:avLst/>
              <a:gdLst/>
              <a:ahLst/>
              <a:cxnLst/>
              <a:rect l="l" t="t" r="r" b="b"/>
              <a:pathLst>
                <a:path w="3996553" h="516362">
                  <a:moveTo>
                    <a:pt x="0" y="0"/>
                  </a:moveTo>
                  <a:lnTo>
                    <a:pt x="3996553" y="0"/>
                  </a:lnTo>
                  <a:lnTo>
                    <a:pt x="3996553" y="516362"/>
                  </a:lnTo>
                  <a:lnTo>
                    <a:pt x="0" y="516362"/>
                  </a:lnTo>
                  <a:close/>
                </a:path>
              </a:pathLst>
            </a:custGeom>
            <a:solidFill>
              <a:srgbClr val="FCFCFC"/>
            </a:solidFill>
          </p:spPr>
          <p:txBody>
            <a:bodyPr anchor="ctr"/>
            <a:lstStyle/>
            <a:p>
              <a:r>
                <a:rPr lang="en-GB" sz="3200" dirty="0">
                  <a:solidFill>
                    <a:srgbClr val="0070C0"/>
                  </a:solidFill>
                  <a:latin typeface="Georgia" panose="02040502050405020303" pitchFamily="18" charset="0"/>
                </a:rPr>
                <a:t>Feel free to have a look around your child’s new learning space.</a:t>
              </a:r>
            </a:p>
          </p:txBody>
        </p:sp>
      </p:grpSp>
      <p:grpSp>
        <p:nvGrpSpPr>
          <p:cNvPr id="9" name="Group 9"/>
          <p:cNvGrpSpPr/>
          <p:nvPr/>
        </p:nvGrpSpPr>
        <p:grpSpPr>
          <a:xfrm>
            <a:off x="1791092" y="4696334"/>
            <a:ext cx="2444109" cy="1526472"/>
            <a:chOff x="0" y="0"/>
            <a:chExt cx="826773" cy="516362"/>
          </a:xfrm>
        </p:grpSpPr>
        <p:sp>
          <p:nvSpPr>
            <p:cNvPr id="10" name="Freeform 10"/>
            <p:cNvSpPr/>
            <p:nvPr/>
          </p:nvSpPr>
          <p:spPr>
            <a:xfrm>
              <a:off x="0" y="0"/>
              <a:ext cx="826772" cy="516362"/>
            </a:xfrm>
            <a:custGeom>
              <a:avLst/>
              <a:gdLst/>
              <a:ahLst/>
              <a:cxnLst/>
              <a:rect l="l" t="t" r="r" b="b"/>
              <a:pathLst>
                <a:path w="826772" h="516362">
                  <a:moveTo>
                    <a:pt x="0" y="0"/>
                  </a:moveTo>
                  <a:lnTo>
                    <a:pt x="826772" y="0"/>
                  </a:lnTo>
                  <a:lnTo>
                    <a:pt x="826772" y="516362"/>
                  </a:lnTo>
                  <a:lnTo>
                    <a:pt x="0" y="516362"/>
                  </a:lnTo>
                  <a:close/>
                </a:path>
              </a:pathLst>
            </a:custGeom>
            <a:solidFill>
              <a:srgbClr val="7CA0AD"/>
            </a:solidFill>
          </p:spPr>
          <p:txBody>
            <a:bodyPr/>
            <a:lstStyle/>
            <a:p>
              <a:endParaRPr lang="en-GB"/>
            </a:p>
          </p:txBody>
        </p:sp>
      </p:grpSp>
      <p:grpSp>
        <p:nvGrpSpPr>
          <p:cNvPr id="11" name="Group 11"/>
          <p:cNvGrpSpPr/>
          <p:nvPr/>
        </p:nvGrpSpPr>
        <p:grpSpPr>
          <a:xfrm>
            <a:off x="4706342" y="6571785"/>
            <a:ext cx="11814629" cy="1526472"/>
            <a:chOff x="0" y="0"/>
            <a:chExt cx="3996554" cy="516362"/>
          </a:xfrm>
        </p:grpSpPr>
        <p:sp>
          <p:nvSpPr>
            <p:cNvPr id="12" name="Freeform 12"/>
            <p:cNvSpPr/>
            <p:nvPr/>
          </p:nvSpPr>
          <p:spPr>
            <a:xfrm>
              <a:off x="0" y="0"/>
              <a:ext cx="3996553" cy="516362"/>
            </a:xfrm>
            <a:custGeom>
              <a:avLst/>
              <a:gdLst/>
              <a:ahLst/>
              <a:cxnLst/>
              <a:rect l="l" t="t" r="r" b="b"/>
              <a:pathLst>
                <a:path w="3996553" h="516362">
                  <a:moveTo>
                    <a:pt x="0" y="0"/>
                  </a:moveTo>
                  <a:lnTo>
                    <a:pt x="3996553" y="0"/>
                  </a:lnTo>
                  <a:lnTo>
                    <a:pt x="3996553" y="516362"/>
                  </a:lnTo>
                  <a:lnTo>
                    <a:pt x="0" y="516362"/>
                  </a:lnTo>
                  <a:close/>
                </a:path>
              </a:pathLst>
            </a:custGeom>
            <a:solidFill>
              <a:srgbClr val="FCFCFC"/>
            </a:solidFill>
          </p:spPr>
          <p:txBody>
            <a:bodyPr anchor="ctr"/>
            <a:lstStyle/>
            <a:p>
              <a:r>
                <a:rPr lang="en-GB" sz="3200" dirty="0">
                  <a:solidFill>
                    <a:srgbClr val="0070C0"/>
                  </a:solidFill>
                  <a:latin typeface="Georgia" panose="02040502050405020303" pitchFamily="18" charset="0"/>
                </a:rPr>
                <a:t>Come and introduce yourself to me!</a:t>
              </a:r>
            </a:p>
          </p:txBody>
        </p:sp>
      </p:grpSp>
      <p:grpSp>
        <p:nvGrpSpPr>
          <p:cNvPr id="13" name="Group 13"/>
          <p:cNvGrpSpPr/>
          <p:nvPr/>
        </p:nvGrpSpPr>
        <p:grpSpPr>
          <a:xfrm>
            <a:off x="1791092" y="6571785"/>
            <a:ext cx="2444109" cy="1526472"/>
            <a:chOff x="0" y="0"/>
            <a:chExt cx="826773" cy="516362"/>
          </a:xfrm>
        </p:grpSpPr>
        <p:sp>
          <p:nvSpPr>
            <p:cNvPr id="14" name="Freeform 14"/>
            <p:cNvSpPr/>
            <p:nvPr/>
          </p:nvSpPr>
          <p:spPr>
            <a:xfrm>
              <a:off x="0" y="0"/>
              <a:ext cx="826772" cy="516362"/>
            </a:xfrm>
            <a:custGeom>
              <a:avLst/>
              <a:gdLst/>
              <a:ahLst/>
              <a:cxnLst/>
              <a:rect l="l" t="t" r="r" b="b"/>
              <a:pathLst>
                <a:path w="826772" h="516362">
                  <a:moveTo>
                    <a:pt x="0" y="0"/>
                  </a:moveTo>
                  <a:lnTo>
                    <a:pt x="826772" y="0"/>
                  </a:lnTo>
                  <a:lnTo>
                    <a:pt x="826772" y="516362"/>
                  </a:lnTo>
                  <a:lnTo>
                    <a:pt x="0" y="516362"/>
                  </a:lnTo>
                  <a:close/>
                </a:path>
              </a:pathLst>
            </a:custGeom>
            <a:solidFill>
              <a:srgbClr val="EA76A5"/>
            </a:solidFill>
          </p:spPr>
          <p:txBody>
            <a:bodyPr/>
            <a:lstStyle/>
            <a:p>
              <a:endParaRPr lang="en-GB"/>
            </a:p>
          </p:txBody>
        </p:sp>
      </p:grpSp>
      <p:sp>
        <p:nvSpPr>
          <p:cNvPr id="15" name="Freeform 15"/>
          <p:cNvSpPr/>
          <p:nvPr/>
        </p:nvSpPr>
        <p:spPr>
          <a:xfrm>
            <a:off x="17149474" y="9258300"/>
            <a:ext cx="714073" cy="717073"/>
          </a:xfrm>
          <a:custGeom>
            <a:avLst/>
            <a:gdLst/>
            <a:ahLst/>
            <a:cxnLst/>
            <a:rect l="l" t="t" r="r" b="b"/>
            <a:pathLst>
              <a:path w="714073" h="717073">
                <a:moveTo>
                  <a:pt x="0" y="0"/>
                </a:moveTo>
                <a:lnTo>
                  <a:pt x="714073" y="0"/>
                </a:lnTo>
                <a:lnTo>
                  <a:pt x="714073" y="717073"/>
                </a:lnTo>
                <a:lnTo>
                  <a:pt x="0" y="717073"/>
                </a:lnTo>
                <a:lnTo>
                  <a:pt x="0" y="0"/>
                </a:lnTo>
                <a:close/>
              </a:path>
            </a:pathLst>
          </a:custGeom>
          <a:blipFill>
            <a:blip r:embed="rId4"/>
            <a:stretch>
              <a:fillRect/>
            </a:stretch>
          </a:blipFill>
        </p:spPr>
        <p:txBody>
          <a:bodyPr/>
          <a:lstStyle/>
          <a:p>
            <a:endParaRPr lang="en-GB"/>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t="-11074" b="-11074"/>
            </a:stretch>
          </a:blipFill>
        </p:spPr>
        <p:txBody>
          <a:bodyPr/>
          <a:lstStyle/>
          <a:p>
            <a:endParaRPr lang="en-GB" dirty="0"/>
          </a:p>
        </p:txBody>
      </p:sp>
      <p:grpSp>
        <p:nvGrpSpPr>
          <p:cNvPr id="3" name="Group 3"/>
          <p:cNvGrpSpPr/>
          <p:nvPr/>
        </p:nvGrpSpPr>
        <p:grpSpPr>
          <a:xfrm>
            <a:off x="441511" y="746324"/>
            <a:ext cx="17440619" cy="2018674"/>
            <a:chOff x="0" y="0"/>
            <a:chExt cx="5899666" cy="682860"/>
          </a:xfrm>
        </p:grpSpPr>
        <p:sp>
          <p:nvSpPr>
            <p:cNvPr id="4" name="Freeform 4"/>
            <p:cNvSpPr/>
            <p:nvPr/>
          </p:nvSpPr>
          <p:spPr>
            <a:xfrm>
              <a:off x="0" y="0"/>
              <a:ext cx="5899666" cy="682860"/>
            </a:xfrm>
            <a:custGeom>
              <a:avLst/>
              <a:gdLst/>
              <a:ahLst/>
              <a:cxnLst/>
              <a:rect l="l" t="t" r="r" b="b"/>
              <a:pathLst>
                <a:path w="5899666" h="682860">
                  <a:moveTo>
                    <a:pt x="0" y="0"/>
                  </a:moveTo>
                  <a:lnTo>
                    <a:pt x="5899666" y="0"/>
                  </a:lnTo>
                  <a:lnTo>
                    <a:pt x="5899666" y="682860"/>
                  </a:lnTo>
                  <a:lnTo>
                    <a:pt x="0" y="682860"/>
                  </a:lnTo>
                  <a:close/>
                </a:path>
              </a:pathLst>
            </a:custGeom>
            <a:solidFill>
              <a:srgbClr val="FCFCFC"/>
            </a:solidFill>
          </p:spPr>
          <p:txBody>
            <a:bodyPr anchor="ctr"/>
            <a:lstStyle/>
            <a:p>
              <a:pPr algn="ctr"/>
              <a:r>
                <a:rPr lang="en-GB" sz="8800" dirty="0">
                  <a:solidFill>
                    <a:srgbClr val="0070C0"/>
                  </a:solidFill>
                  <a:latin typeface="Georgia" panose="02040502050405020303" pitchFamily="18" charset="0"/>
                </a:rPr>
                <a:t>Any Questions? </a:t>
              </a:r>
            </a:p>
          </p:txBody>
        </p:sp>
      </p:grpSp>
      <p:sp>
        <p:nvSpPr>
          <p:cNvPr id="5" name="Freeform 5"/>
          <p:cNvSpPr/>
          <p:nvPr/>
        </p:nvSpPr>
        <p:spPr>
          <a:xfrm>
            <a:off x="17149474" y="9258300"/>
            <a:ext cx="714073" cy="717073"/>
          </a:xfrm>
          <a:custGeom>
            <a:avLst/>
            <a:gdLst/>
            <a:ahLst/>
            <a:cxnLst/>
            <a:rect l="l" t="t" r="r" b="b"/>
            <a:pathLst>
              <a:path w="714073" h="717073">
                <a:moveTo>
                  <a:pt x="0" y="0"/>
                </a:moveTo>
                <a:lnTo>
                  <a:pt x="714073" y="0"/>
                </a:lnTo>
                <a:lnTo>
                  <a:pt x="714073" y="717073"/>
                </a:lnTo>
                <a:lnTo>
                  <a:pt x="0" y="717073"/>
                </a:lnTo>
                <a:lnTo>
                  <a:pt x="0" y="0"/>
                </a:lnTo>
                <a:close/>
              </a:path>
            </a:pathLst>
          </a:custGeom>
          <a:blipFill>
            <a:blip r:embed="rId4"/>
            <a:stretch>
              <a:fillRect/>
            </a:stretch>
          </a:blipFill>
        </p:spPr>
        <p:txBody>
          <a:bodyPr/>
          <a:lstStyle/>
          <a:p>
            <a:endParaRPr lang="en-GB"/>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3266</TotalTime>
  <Words>1497</Words>
  <Application>Microsoft Office PowerPoint</Application>
  <PresentationFormat>Custom</PresentationFormat>
  <Paragraphs>142</Paragraphs>
  <Slides>24</Slides>
  <Notes>7</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24</vt:i4>
      </vt:variant>
    </vt:vector>
  </HeadingPairs>
  <TitlesOfParts>
    <vt:vector size="30" baseType="lpstr">
      <vt:lpstr>Georgia</vt:lpstr>
      <vt:lpstr>Aptos</vt:lpstr>
      <vt:lpstr>Wingdings</vt:lpstr>
      <vt:lpstr>Arial</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Colour Infusion Lesson Slides</dc:title>
  <dc:creator>Emily Pyle</dc:creator>
  <cp:lastModifiedBy>Emily Pyle</cp:lastModifiedBy>
  <cp:revision>40</cp:revision>
  <dcterms:created xsi:type="dcterms:W3CDTF">2006-08-16T00:00:00Z</dcterms:created>
  <dcterms:modified xsi:type="dcterms:W3CDTF">2026-09-09T07:24:26Z</dcterms:modified>
  <dc:identifier>DAF2xBxCAvw</dc:identifier>
</cp:coreProperties>
</file>