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7" r:id="rId1"/>
  </p:sldMasterIdLst>
  <p:notesMasterIdLst>
    <p:notesMasterId r:id="rId42"/>
  </p:notesMasterIdLst>
  <p:handoutMasterIdLst>
    <p:handoutMasterId r:id="rId43"/>
  </p:handoutMasterIdLst>
  <p:sldIdLst>
    <p:sldId id="257" r:id="rId2"/>
    <p:sldId id="282" r:id="rId3"/>
    <p:sldId id="346" r:id="rId4"/>
    <p:sldId id="349" r:id="rId5"/>
    <p:sldId id="347" r:id="rId6"/>
    <p:sldId id="350" r:id="rId7"/>
    <p:sldId id="288" r:id="rId8"/>
    <p:sldId id="261" r:id="rId9"/>
    <p:sldId id="330" r:id="rId10"/>
    <p:sldId id="285" r:id="rId11"/>
    <p:sldId id="334" r:id="rId12"/>
    <p:sldId id="270" r:id="rId13"/>
    <p:sldId id="335" r:id="rId14"/>
    <p:sldId id="293" r:id="rId15"/>
    <p:sldId id="264" r:id="rId16"/>
    <p:sldId id="266" r:id="rId17"/>
    <p:sldId id="274" r:id="rId18"/>
    <p:sldId id="268" r:id="rId19"/>
    <p:sldId id="265" r:id="rId20"/>
    <p:sldId id="298" r:id="rId21"/>
    <p:sldId id="311" r:id="rId22"/>
    <p:sldId id="331" r:id="rId23"/>
    <p:sldId id="262" r:id="rId24"/>
    <p:sldId id="273" r:id="rId25"/>
    <p:sldId id="307" r:id="rId26"/>
    <p:sldId id="345" r:id="rId27"/>
    <p:sldId id="284" r:id="rId28"/>
    <p:sldId id="336" r:id="rId29"/>
    <p:sldId id="338" r:id="rId30"/>
    <p:sldId id="339" r:id="rId31"/>
    <p:sldId id="340" r:id="rId32"/>
    <p:sldId id="341" r:id="rId33"/>
    <p:sldId id="342" r:id="rId34"/>
    <p:sldId id="343" r:id="rId35"/>
    <p:sldId id="344" r:id="rId36"/>
    <p:sldId id="348" r:id="rId37"/>
    <p:sldId id="315" r:id="rId38"/>
    <p:sldId id="258" r:id="rId39"/>
    <p:sldId id="278" r:id="rId40"/>
    <p:sldId id="320" r:id="rId41"/>
  </p:sldIdLst>
  <p:sldSz cx="12192000" cy="6858000"/>
  <p:notesSz cx="9926638" cy="67976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81FF"/>
    <a:srgbClr val="FF7E79"/>
    <a:srgbClr val="D883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61" autoAdjust="0"/>
    <p:restoredTop sz="81051"/>
  </p:normalViewPr>
  <p:slideViewPr>
    <p:cSldViewPr snapToGrid="0" snapToObjects="1">
      <p:cViewPr varScale="1">
        <p:scale>
          <a:sx n="81" d="100"/>
          <a:sy n="81" d="100"/>
        </p:scale>
        <p:origin x="542" y="53"/>
      </p:cViewPr>
      <p:guideLst/>
    </p:cSldViewPr>
  </p:slideViewPr>
  <p:notesTextViewPr>
    <p:cViewPr>
      <p:scale>
        <a:sx n="110" d="100"/>
        <a:sy n="11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0"/>
            <a:ext cx="4301543" cy="34106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5622806" y="0"/>
            <a:ext cx="4301543" cy="341064"/>
          </a:xfrm>
          <a:prstGeom prst="rect">
            <a:avLst/>
          </a:prstGeom>
        </p:spPr>
        <p:txBody>
          <a:bodyPr vert="horz" lIns="91440" tIns="45720" rIns="91440" bIns="45720" rtlCol="0"/>
          <a:lstStyle>
            <a:lvl1pPr algn="r">
              <a:defRPr sz="1200"/>
            </a:lvl1pPr>
          </a:lstStyle>
          <a:p>
            <a:fld id="{9088F0F6-42E2-4E00-9B48-AD349C874872}" type="datetimeFigureOut">
              <a:rPr lang="en-GB" smtClean="0"/>
              <a:t>11/09/2026</a:t>
            </a:fld>
            <a:endParaRPr lang="en-GB"/>
          </a:p>
        </p:txBody>
      </p:sp>
      <p:sp>
        <p:nvSpPr>
          <p:cNvPr id="4" name="Footer Placeholder 3"/>
          <p:cNvSpPr>
            <a:spLocks noGrp="1"/>
          </p:cNvSpPr>
          <p:nvPr>
            <p:ph type="ftr" sz="quarter" idx="2"/>
          </p:nvPr>
        </p:nvSpPr>
        <p:spPr>
          <a:xfrm>
            <a:off x="5" y="6456614"/>
            <a:ext cx="4301543" cy="34106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5622806" y="6456614"/>
            <a:ext cx="4301543" cy="341064"/>
          </a:xfrm>
          <a:prstGeom prst="rect">
            <a:avLst/>
          </a:prstGeom>
        </p:spPr>
        <p:txBody>
          <a:bodyPr vert="horz" lIns="91440" tIns="45720" rIns="91440" bIns="45720" rtlCol="0" anchor="b"/>
          <a:lstStyle>
            <a:lvl1pPr algn="r">
              <a:defRPr sz="1200"/>
            </a:lvl1pPr>
          </a:lstStyle>
          <a:p>
            <a:fld id="{9B6AA6A7-6C15-4168-A713-B0F81BA3A0C2}" type="slidenum">
              <a:rPr lang="en-GB" smtClean="0"/>
              <a:t>‹#›</a:t>
            </a:fld>
            <a:endParaRPr lang="en-GB"/>
          </a:p>
        </p:txBody>
      </p:sp>
    </p:spTree>
    <p:extLst>
      <p:ext uri="{BB962C8B-B14F-4D97-AF65-F5344CB8AC3E}">
        <p14:creationId xmlns:p14="http://schemas.microsoft.com/office/powerpoint/2010/main" val="12040791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5" y="0"/>
            <a:ext cx="4301543" cy="34106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622806" y="0"/>
            <a:ext cx="4301543" cy="341064"/>
          </a:xfrm>
          <a:prstGeom prst="rect">
            <a:avLst/>
          </a:prstGeom>
        </p:spPr>
        <p:txBody>
          <a:bodyPr vert="horz" lIns="91440" tIns="45720" rIns="91440" bIns="45720" rtlCol="0"/>
          <a:lstStyle>
            <a:lvl1pPr algn="r">
              <a:defRPr sz="1200"/>
            </a:lvl1pPr>
          </a:lstStyle>
          <a:p>
            <a:fld id="{80143920-F191-8144-97DF-26603D585516}" type="datetimeFigureOut">
              <a:rPr lang="en-US" smtClean="0"/>
              <a:t>9/11/2026</a:t>
            </a:fld>
            <a:endParaRPr lang="en-US"/>
          </a:p>
        </p:txBody>
      </p:sp>
      <p:sp>
        <p:nvSpPr>
          <p:cNvPr id="4" name="Slide Image Placeholder 3"/>
          <p:cNvSpPr>
            <a:spLocks noGrp="1" noRot="1" noChangeAspect="1"/>
          </p:cNvSpPr>
          <p:nvPr>
            <p:ph type="sldImg" idx="2"/>
          </p:nvPr>
        </p:nvSpPr>
        <p:spPr>
          <a:xfrm>
            <a:off x="2925763" y="850900"/>
            <a:ext cx="4075112" cy="22923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92665" y="3271381"/>
            <a:ext cx="7941310" cy="267658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5" y="6456614"/>
            <a:ext cx="4301543" cy="34106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622806" y="6456614"/>
            <a:ext cx="4301543" cy="341064"/>
          </a:xfrm>
          <a:prstGeom prst="rect">
            <a:avLst/>
          </a:prstGeom>
        </p:spPr>
        <p:txBody>
          <a:bodyPr vert="horz" lIns="91440" tIns="45720" rIns="91440" bIns="45720" rtlCol="0" anchor="b"/>
          <a:lstStyle>
            <a:lvl1pPr algn="r">
              <a:defRPr sz="1200"/>
            </a:lvl1pPr>
          </a:lstStyle>
          <a:p>
            <a:fld id="{2C161E7E-8C28-854E-B7A8-6061738ED3D5}" type="slidenum">
              <a:rPr lang="en-US" smtClean="0"/>
              <a:t>‹#›</a:t>
            </a:fld>
            <a:endParaRPr lang="en-US"/>
          </a:p>
        </p:txBody>
      </p:sp>
    </p:spTree>
    <p:extLst>
      <p:ext uri="{BB962C8B-B14F-4D97-AF65-F5344CB8AC3E}">
        <p14:creationId xmlns:p14="http://schemas.microsoft.com/office/powerpoint/2010/main" val="81562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a:t>
            </a:fld>
            <a:endParaRPr lang="en-US"/>
          </a:p>
        </p:txBody>
      </p:sp>
    </p:spTree>
    <p:extLst>
      <p:ext uri="{BB962C8B-B14F-4D97-AF65-F5344CB8AC3E}">
        <p14:creationId xmlns:p14="http://schemas.microsoft.com/office/powerpoint/2010/main" val="317360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a:t>
            </a:fld>
            <a:endParaRPr lang="en-US"/>
          </a:p>
        </p:txBody>
      </p:sp>
    </p:spTree>
    <p:extLst>
      <p:ext uri="{BB962C8B-B14F-4D97-AF65-F5344CB8AC3E}">
        <p14:creationId xmlns:p14="http://schemas.microsoft.com/office/powerpoint/2010/main" val="18737624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3</a:t>
            </a:fld>
            <a:endParaRPr lang="en-US"/>
          </a:p>
        </p:txBody>
      </p:sp>
    </p:spTree>
    <p:extLst>
      <p:ext uri="{BB962C8B-B14F-4D97-AF65-F5344CB8AC3E}">
        <p14:creationId xmlns:p14="http://schemas.microsoft.com/office/powerpoint/2010/main" val="14627467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161E7E-8C28-854E-B7A8-6061738ED3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94641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161E7E-8C28-854E-B7A8-6061738ED3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16607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C161E7E-8C28-854E-B7A8-6061738ED3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79430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7</a:t>
            </a:fld>
            <a:endParaRPr lang="en-US"/>
          </a:p>
        </p:txBody>
      </p:sp>
    </p:spTree>
    <p:extLst>
      <p:ext uri="{BB962C8B-B14F-4D97-AF65-F5344CB8AC3E}">
        <p14:creationId xmlns:p14="http://schemas.microsoft.com/office/powerpoint/2010/main" val="3434106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English lessons will centre around a variety of high quality texts, which will enable the children to explore a vast range of genres and concepts. We</a:t>
            </a:r>
            <a:r>
              <a:rPr lang="en-GB" sz="1200" kern="1200" baseline="0" dirty="0">
                <a:solidFill>
                  <a:schemeClr val="tx1"/>
                </a:solidFill>
                <a:effectLst/>
                <a:latin typeface="+mn-lt"/>
                <a:ea typeface="+mn-ea"/>
                <a:cs typeface="+mn-cs"/>
              </a:rPr>
              <a:t> study a different book every half term.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I must stress that you don</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t go and buy or read the books once it is revealed what they are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the scheme of work revolves around mystery and as a class we work through the book to enable the children to be creative as possible. For example, until Monday, we had only read 1 paragraph of The Pied Piper.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to reading and writing, English will be taught through a range of different medias (drama, art and role play)</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There will be many an opportunity for the children to perform! The</a:t>
            </a:r>
            <a:r>
              <a:rPr lang="en-GB" sz="1200" kern="1200" baseline="0" dirty="0">
                <a:solidFill>
                  <a:schemeClr val="tx1"/>
                </a:solidFill>
                <a:effectLst/>
                <a:latin typeface="+mn-lt"/>
                <a:ea typeface="+mn-ea"/>
                <a:cs typeface="+mn-cs"/>
              </a:rPr>
              <a:t> picture is of the children being told their was a rat running under their feet.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there will also be a focus on grammar and punctuation and applying this to reading and writing, this will be done during English lessons and through Guided Reading sessions.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8</a:t>
            </a:fld>
            <a:endParaRPr lang="en-US"/>
          </a:p>
        </p:txBody>
      </p:sp>
    </p:spTree>
    <p:extLst>
      <p:ext uri="{BB962C8B-B14F-4D97-AF65-F5344CB8AC3E}">
        <p14:creationId xmlns:p14="http://schemas.microsoft.com/office/powerpoint/2010/main" val="450981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English lessons will centre around a variety of high quality texts, which will enable the children to explore a vast range of genres and concepts. We</a:t>
            </a:r>
            <a:r>
              <a:rPr lang="en-GB" sz="1200" kern="1200" baseline="0" dirty="0">
                <a:solidFill>
                  <a:schemeClr val="tx1"/>
                </a:solidFill>
                <a:effectLst/>
                <a:latin typeface="+mn-lt"/>
                <a:ea typeface="+mn-ea"/>
                <a:cs typeface="+mn-cs"/>
              </a:rPr>
              <a:t> study a different book every half term.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I must stress that you don</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t go and buy or read the books once it is revealed what they are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the scheme of work revolves around mystery and as a class we work through the book to enable the children to be creative as possible. For example, until Monday, we had only read 1 paragraph of The Pied Piper.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to reading and writing, English will be taught through a range of different medias (drama, art and role play)</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There will be many an opportunity for the children to perform! The</a:t>
            </a:r>
            <a:r>
              <a:rPr lang="en-GB" sz="1200" kern="1200" baseline="0" dirty="0">
                <a:solidFill>
                  <a:schemeClr val="tx1"/>
                </a:solidFill>
                <a:effectLst/>
                <a:latin typeface="+mn-lt"/>
                <a:ea typeface="+mn-ea"/>
                <a:cs typeface="+mn-cs"/>
              </a:rPr>
              <a:t> picture is of the children being told their was a rat running under their feet.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there will also be a focus on grammar and punctuation and applying this to reading and writing, this will be done during English lessons and through Guided Reading sessions.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9</a:t>
            </a:fld>
            <a:endParaRPr lang="en-US"/>
          </a:p>
        </p:txBody>
      </p:sp>
    </p:spTree>
    <p:extLst>
      <p:ext uri="{BB962C8B-B14F-4D97-AF65-F5344CB8AC3E}">
        <p14:creationId xmlns:p14="http://schemas.microsoft.com/office/powerpoint/2010/main" val="19860554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English lessons will centre around a variety of high quality texts, which will enable the children to explore a vast range of genres and concepts. We</a:t>
            </a:r>
            <a:r>
              <a:rPr lang="en-GB" sz="1200" kern="1200" baseline="0" dirty="0">
                <a:solidFill>
                  <a:schemeClr val="tx1"/>
                </a:solidFill>
                <a:effectLst/>
                <a:latin typeface="+mn-lt"/>
                <a:ea typeface="+mn-ea"/>
                <a:cs typeface="+mn-cs"/>
              </a:rPr>
              <a:t> study a different book every half term.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I must stress that you don</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t go and buy or read the books once it is revealed what they are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the scheme of work revolves around mystery and as a class we work through the book to enable the children to be creative as possible. For example, until Monday, we had only read 1 paragraph of The Pied Piper.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to reading and writing, English will be taught through a range of different medias (drama, art and role play)</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There will be many an opportunity for the children to perform! The</a:t>
            </a:r>
            <a:r>
              <a:rPr lang="en-GB" sz="1200" kern="1200" baseline="0" dirty="0">
                <a:solidFill>
                  <a:schemeClr val="tx1"/>
                </a:solidFill>
                <a:effectLst/>
                <a:latin typeface="+mn-lt"/>
                <a:ea typeface="+mn-ea"/>
                <a:cs typeface="+mn-cs"/>
              </a:rPr>
              <a:t> picture is of the children being told their was a rat running under their feet.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there will also be a focus on grammar and punctuation and applying this to reading and writing, this will be done during English lessons and through Guided Reading sessions.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10</a:t>
            </a:fld>
            <a:endParaRPr lang="en-US"/>
          </a:p>
        </p:txBody>
      </p:sp>
    </p:spTree>
    <p:extLst>
      <p:ext uri="{BB962C8B-B14F-4D97-AF65-F5344CB8AC3E}">
        <p14:creationId xmlns:p14="http://schemas.microsoft.com/office/powerpoint/2010/main" val="26987240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Our English lessons will centre around a variety of high quality texts, which will enable the children to explore a vast range of genres and concepts. We</a:t>
            </a:r>
            <a:r>
              <a:rPr lang="en-GB" sz="1200" kern="1200" baseline="0" dirty="0">
                <a:solidFill>
                  <a:schemeClr val="tx1"/>
                </a:solidFill>
                <a:effectLst/>
                <a:latin typeface="+mn-lt"/>
                <a:ea typeface="+mn-ea"/>
                <a:cs typeface="+mn-cs"/>
              </a:rPr>
              <a:t> study a different book every half term.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I must stress that you don</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t go and buy or read the books once it is revealed what they are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the scheme of work revolves around mystery and as a class we work through the book to enable the children to be creative as possible. For example, until Monday, we had only read 1 paragraph of The Pied Piper.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to reading and writing, English will be taught through a range of different medias (drama, art and role play)</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There will be many an opportunity for the children to perform! The</a:t>
            </a:r>
            <a:r>
              <a:rPr lang="en-GB" sz="1200" kern="1200" baseline="0" dirty="0">
                <a:solidFill>
                  <a:schemeClr val="tx1"/>
                </a:solidFill>
                <a:effectLst/>
                <a:latin typeface="+mn-lt"/>
                <a:ea typeface="+mn-ea"/>
                <a:cs typeface="+mn-cs"/>
              </a:rPr>
              <a:t> picture is of the children being told their was a rat running under their feet.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In addition, there will also be a focus on grammar and punctuation and applying this to reading and writing, this will be done during English lessons and through Guided Reading sessions.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11</a:t>
            </a:fld>
            <a:endParaRPr lang="en-US"/>
          </a:p>
        </p:txBody>
      </p:sp>
    </p:spTree>
    <p:extLst>
      <p:ext uri="{BB962C8B-B14F-4D97-AF65-F5344CB8AC3E}">
        <p14:creationId xmlns:p14="http://schemas.microsoft.com/office/powerpoint/2010/main" val="3933195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This term, our focus will be improving our confidence with spelling and using a wider range of vocabulary to ensure that our writing is the best it can be!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Every week, a set of spellings will be sent home</a:t>
            </a:r>
            <a:r>
              <a:rPr lang="en-GB" sz="1200" kern="1200" baseline="0" dirty="0">
                <a:solidFill>
                  <a:schemeClr val="tx1"/>
                </a:solidFill>
                <a:effectLst/>
                <a:latin typeface="+mn-lt"/>
                <a:ea typeface="+mn-ea"/>
                <a:cs typeface="+mn-cs"/>
              </a:rPr>
              <a:t> and tested on a Friday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These</a:t>
            </a:r>
            <a:r>
              <a:rPr lang="en-GB" sz="1200" kern="1200" baseline="0" dirty="0">
                <a:solidFill>
                  <a:schemeClr val="tx1"/>
                </a:solidFill>
                <a:effectLst/>
                <a:latin typeface="+mn-lt"/>
                <a:ea typeface="+mn-ea"/>
                <a:cs typeface="+mn-cs"/>
              </a:rPr>
              <a:t> spellings with either be from the 200 high frequency words, words from the Year3/4 curriculum or words that we are using during our topics. </a:t>
            </a:r>
          </a:p>
          <a:p>
            <a:r>
              <a:rPr lang="en-GB" sz="1200" kern="1200" baseline="0" dirty="0">
                <a:solidFill>
                  <a:schemeClr val="tx1"/>
                </a:solidFill>
                <a:effectLst/>
                <a:latin typeface="+mn-lt"/>
                <a:ea typeface="+mn-ea"/>
                <a:cs typeface="+mn-cs"/>
              </a:rPr>
              <a:t>The Year3/4 curriculum list all contain words the children need to be able to spell by the end of Y4, so do not worry too much if the children are struggling with these, there are 2 years for them to learn </a:t>
            </a:r>
            <a:r>
              <a:rPr lang="mr-IN" sz="1200" kern="1200" baseline="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but its nice to get a head start.  </a:t>
            </a:r>
          </a:p>
          <a:p>
            <a:r>
              <a:rPr lang="en-GB" sz="1200" kern="1200" baseline="0" dirty="0">
                <a:solidFill>
                  <a:schemeClr val="tx1"/>
                </a:solidFill>
                <a:effectLst/>
                <a:latin typeface="+mn-lt"/>
                <a:ea typeface="+mn-ea"/>
                <a:cs typeface="+mn-cs"/>
              </a:rPr>
              <a:t>More importantly though is the </a:t>
            </a:r>
            <a:r>
              <a:rPr lang="en-GB" sz="1200" kern="1200" baseline="0" dirty="0" err="1">
                <a:solidFill>
                  <a:schemeClr val="tx1"/>
                </a:solidFill>
                <a:effectLst/>
                <a:latin typeface="+mn-lt"/>
                <a:ea typeface="+mn-ea"/>
                <a:cs typeface="+mn-cs"/>
              </a:rPr>
              <a:t>childrens</a:t>
            </a:r>
            <a:r>
              <a:rPr lang="en-GB" sz="1200" kern="1200" baseline="0" dirty="0">
                <a:solidFill>
                  <a:schemeClr val="tx1"/>
                </a:solidFill>
                <a:effectLst/>
                <a:latin typeface="+mn-lt"/>
                <a:ea typeface="+mn-ea"/>
                <a:cs typeface="+mn-cs"/>
              </a:rPr>
              <a:t> ability to spell these words during writing activities and especially when it comes to being fluent in writing. </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We are also having a big push on handwriting this year. By the end of the year the children need to be using horizontal and diagonal strokes to join letters, we are having handwriting practise in our guided reading </a:t>
            </a:r>
            <a:r>
              <a:rPr lang="en-GB" sz="1200" kern="1200" baseline="0" dirty="0" err="1">
                <a:solidFill>
                  <a:schemeClr val="tx1"/>
                </a:solidFill>
                <a:effectLst/>
                <a:latin typeface="+mn-lt"/>
                <a:ea typeface="+mn-ea"/>
                <a:cs typeface="+mn-cs"/>
              </a:rPr>
              <a:t>sesions</a:t>
            </a:r>
            <a:r>
              <a:rPr lang="en-GB" sz="1200" kern="1200" baseline="0" dirty="0">
                <a:solidFill>
                  <a:schemeClr val="tx1"/>
                </a:solidFill>
                <a:effectLst/>
                <a:latin typeface="+mn-lt"/>
                <a:ea typeface="+mn-ea"/>
                <a:cs typeface="+mn-cs"/>
              </a:rPr>
              <a:t> and 2/3 times during the week. </a:t>
            </a:r>
          </a:p>
          <a:p>
            <a:endParaRPr lang="en-GB" sz="1200" kern="1200" baseline="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12</a:t>
            </a:fld>
            <a:endParaRPr lang="en-US"/>
          </a:p>
        </p:txBody>
      </p:sp>
    </p:spTree>
    <p:extLst>
      <p:ext uri="{BB962C8B-B14F-4D97-AF65-F5344CB8AC3E}">
        <p14:creationId xmlns:p14="http://schemas.microsoft.com/office/powerpoint/2010/main" val="1535938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start the term by extending our knowledge and recapping place value and our number bonds. </a:t>
            </a:r>
            <a:r>
              <a:rPr lang="en-GB" dirty="0"/>
              <a:t>Understanding place</a:t>
            </a:r>
            <a:r>
              <a:rPr lang="en-GB" baseline="0" dirty="0"/>
              <a:t> value </a:t>
            </a:r>
            <a:r>
              <a:rPr lang="mr-IN" baseline="0" dirty="0"/>
              <a:t>–</a:t>
            </a:r>
            <a:r>
              <a:rPr lang="en-GB" baseline="0" dirty="0"/>
              <a:t> the value of each digit in a number.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These are a key mathematical skill and plays an extremely important role in helping the children to understand and progress in other areas of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also be focusing on adding and subtracting numbers up to 200 mentally and using the inverse to check our answers.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Through the year, the children will continue to recap their 2, 5 and 10 times tables and will begin to learn their 3, 4 and 8 times tables. Please practise these at home. A multiplication grid will be stuck into the children’s homework books for their use.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New curriculum means there is a focus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on applying the knowledge and methods taught during maths lessons, using word problems, challenges and setting up role plays; the children will be able to apply their learning to real life examples and explain how they know an answer is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Fractions </a:t>
            </a:r>
            <a:r>
              <a:rPr lang="mr-IN" sz="1200"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looking at fractions are part of a number,</a:t>
            </a:r>
            <a:r>
              <a:rPr lang="en-GB" sz="1200" kern="1200" baseline="0" dirty="0">
                <a:solidFill>
                  <a:schemeClr val="tx1"/>
                </a:solidFill>
                <a:effectLst/>
                <a:latin typeface="+mn-lt"/>
                <a:ea typeface="+mn-ea"/>
                <a:cs typeface="+mn-cs"/>
              </a:rPr>
              <a:t> adding and subtracting fractions and ordering fractions. </a:t>
            </a:r>
            <a:br>
              <a:rPr lang="en-GB" dirty="0"/>
            </a:br>
            <a:endParaRPr lang="en-GB" dirty="0"/>
          </a:p>
          <a:p>
            <a:endParaRPr lang="en-GB" dirty="0"/>
          </a:p>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14</a:t>
            </a:fld>
            <a:endParaRPr lang="en-US"/>
          </a:p>
        </p:txBody>
      </p:sp>
    </p:spTree>
    <p:extLst>
      <p:ext uri="{BB962C8B-B14F-4D97-AF65-F5344CB8AC3E}">
        <p14:creationId xmlns:p14="http://schemas.microsoft.com/office/powerpoint/2010/main" val="30217142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start the term by extending our knowledge and recapping place value and our number bonds. </a:t>
            </a:r>
            <a:r>
              <a:rPr lang="en-GB" dirty="0"/>
              <a:t>Understanding place</a:t>
            </a:r>
            <a:r>
              <a:rPr lang="en-GB" baseline="0" dirty="0"/>
              <a:t> value </a:t>
            </a:r>
            <a:r>
              <a:rPr lang="mr-IN" baseline="0" dirty="0"/>
              <a:t>–</a:t>
            </a:r>
            <a:r>
              <a:rPr lang="en-GB" baseline="0" dirty="0"/>
              <a:t> the value of each digit in a number.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These are a key mathematical skill and plays an extremely important role in helping the children to understand and progress in other areas of number.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will also be focusing on adding and subtracting numbers up to 200 mentally and using the inverse to check our answers.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Through the year, the children will continue to recap their 2, 5 and 10 times tables and will begin to learn their 3, 4 and 8 times tables. Please practise these at home. A multiplication grid will be stuck into the children’s homework books for their use.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New curriculum means there is a focus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on applying the knowledge and methods taught during maths lessons, using word problems, challenges and setting up role plays; the children will be able to apply their learning to real life examples and explain how they know an answer is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Fractions </a:t>
            </a:r>
            <a:r>
              <a:rPr lang="mr-IN" sz="1200" kern="1200" dirty="0">
                <a:solidFill>
                  <a:schemeClr val="tx1"/>
                </a:solidFill>
                <a:effectLst/>
                <a:latin typeface="+mn-lt"/>
                <a:ea typeface="+mn-ea"/>
                <a:cs typeface="+mn-cs"/>
              </a:rPr>
              <a:t>–</a:t>
            </a:r>
            <a:r>
              <a:rPr lang="en-GB" sz="1200" kern="1200" dirty="0">
                <a:solidFill>
                  <a:schemeClr val="tx1"/>
                </a:solidFill>
                <a:effectLst/>
                <a:latin typeface="+mn-lt"/>
                <a:ea typeface="+mn-ea"/>
                <a:cs typeface="+mn-cs"/>
              </a:rPr>
              <a:t> looking at fractions are part of a number,</a:t>
            </a:r>
            <a:r>
              <a:rPr lang="en-GB" sz="1200" kern="1200" baseline="0" dirty="0">
                <a:solidFill>
                  <a:schemeClr val="tx1"/>
                </a:solidFill>
                <a:effectLst/>
                <a:latin typeface="+mn-lt"/>
                <a:ea typeface="+mn-ea"/>
                <a:cs typeface="+mn-cs"/>
              </a:rPr>
              <a:t> adding and subtracting fractions and ordering fractions. </a:t>
            </a:r>
            <a:br>
              <a:rPr lang="en-GB" dirty="0"/>
            </a:br>
            <a:endParaRPr lang="en-GB" dirty="0"/>
          </a:p>
          <a:p>
            <a:endParaRPr lang="en-GB" dirty="0"/>
          </a:p>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15</a:t>
            </a:fld>
            <a:endParaRPr lang="en-US"/>
          </a:p>
        </p:txBody>
      </p:sp>
    </p:spTree>
    <p:extLst>
      <p:ext uri="{BB962C8B-B14F-4D97-AF65-F5344CB8AC3E}">
        <p14:creationId xmlns:p14="http://schemas.microsoft.com/office/powerpoint/2010/main" val="14269605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16</a:t>
            </a:fld>
            <a:endParaRPr lang="en-US"/>
          </a:p>
        </p:txBody>
      </p:sp>
    </p:spTree>
    <p:extLst>
      <p:ext uri="{BB962C8B-B14F-4D97-AF65-F5344CB8AC3E}">
        <p14:creationId xmlns:p14="http://schemas.microsoft.com/office/powerpoint/2010/main" val="2138148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Through RE lessons, we will continue to teach Philosophy for Children to facilitate critical and deeper thinking and provide opportunities for children to practise these skills across the curriculum.  </a:t>
            </a:r>
          </a:p>
        </p:txBody>
      </p:sp>
      <p:sp>
        <p:nvSpPr>
          <p:cNvPr id="4" name="Slide Number Placeholder 3"/>
          <p:cNvSpPr>
            <a:spLocks noGrp="1"/>
          </p:cNvSpPr>
          <p:nvPr>
            <p:ph type="sldNum" sz="quarter" idx="10"/>
          </p:nvPr>
        </p:nvSpPr>
        <p:spPr/>
        <p:txBody>
          <a:bodyPr/>
          <a:lstStyle/>
          <a:p>
            <a:fld id="{2C161E7E-8C28-854E-B7A8-6061738ED3D5}" type="slidenum">
              <a:rPr lang="en-US" smtClean="0"/>
              <a:t>17</a:t>
            </a:fld>
            <a:endParaRPr lang="en-US"/>
          </a:p>
        </p:txBody>
      </p:sp>
    </p:spTree>
    <p:extLst>
      <p:ext uri="{BB962C8B-B14F-4D97-AF65-F5344CB8AC3E}">
        <p14:creationId xmlns:p14="http://schemas.microsoft.com/office/powerpoint/2010/main" val="6489902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Mr</a:t>
            </a:r>
            <a:r>
              <a:rPr lang="en-US" baseline="0" dirty="0"/>
              <a:t> smith - I will hand over and collect the children at the end of the day on Wednesday. </a:t>
            </a:r>
          </a:p>
          <a:p>
            <a:endParaRPr lang="en-US" baseline="0" dirty="0"/>
          </a:p>
          <a:p>
            <a:r>
              <a:rPr lang="en-US" baseline="0" dirty="0"/>
              <a:t>All </a:t>
            </a:r>
            <a:r>
              <a:rPr lang="en-US" baseline="0" dirty="0" err="1"/>
              <a:t>chidlren</a:t>
            </a:r>
            <a:r>
              <a:rPr lang="en-US" baseline="0" dirty="0"/>
              <a:t> will get the </a:t>
            </a:r>
            <a:r>
              <a:rPr lang="en-US" baseline="0" dirty="0" err="1"/>
              <a:t>oppourtunity</a:t>
            </a:r>
            <a:r>
              <a:rPr lang="en-US" baseline="0" dirty="0"/>
              <a:t> to participate in district sport events if they want to </a:t>
            </a:r>
            <a:r>
              <a:rPr lang="mr-IN" baseline="0" dirty="0"/>
              <a:t>–</a:t>
            </a:r>
            <a:r>
              <a:rPr lang="en-US" baseline="0" dirty="0"/>
              <a:t> so don</a:t>
            </a:r>
            <a:r>
              <a:rPr lang="mr-IN" baseline="0" dirty="0"/>
              <a:t>’</a:t>
            </a:r>
            <a:r>
              <a:rPr lang="en-US" baseline="0" dirty="0"/>
              <a:t>t worry if your child </a:t>
            </a:r>
            <a:r>
              <a:rPr lang="en-US" baseline="0" dirty="0" err="1"/>
              <a:t>isnt</a:t>
            </a:r>
            <a:r>
              <a:rPr lang="en-US" baseline="0" dirty="0"/>
              <a:t> picked for something right away. </a:t>
            </a:r>
            <a:r>
              <a:rPr lang="en-US" baseline="0" dirty="0" err="1"/>
              <a:t>Mr</a:t>
            </a:r>
            <a:r>
              <a:rPr lang="en-US" baseline="0" dirty="0"/>
              <a:t> Smith is in charge of picking the children for this.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18</a:t>
            </a:fld>
            <a:endParaRPr lang="en-US"/>
          </a:p>
        </p:txBody>
      </p:sp>
    </p:spTree>
    <p:extLst>
      <p:ext uri="{BB962C8B-B14F-4D97-AF65-F5344CB8AC3E}">
        <p14:creationId xmlns:p14="http://schemas.microsoft.com/office/powerpoint/2010/main" val="664432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Animals </a:t>
            </a:r>
            <a:r>
              <a:rPr lang="en-US" dirty="0" err="1"/>
              <a:t>inc</a:t>
            </a:r>
            <a:r>
              <a:rPr lang="en-US" baseline="0" dirty="0"/>
              <a:t> - children have designed a character who </a:t>
            </a:r>
            <a:r>
              <a:rPr lang="en-US" baseline="0" dirty="0" err="1"/>
              <a:t>doesn</a:t>
            </a:r>
            <a:r>
              <a:rPr lang="mr-IN" baseline="0" dirty="0"/>
              <a:t>’</a:t>
            </a:r>
            <a:r>
              <a:rPr lang="en-US" baseline="0" dirty="0"/>
              <a:t>t eat </a:t>
            </a:r>
            <a:r>
              <a:rPr lang="mr-IN" baseline="0" dirty="0"/>
              <a:t>–</a:t>
            </a:r>
            <a:r>
              <a:rPr lang="en-US" baseline="0" dirty="0"/>
              <a:t> but gets their energy and food from other sources.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19</a:t>
            </a:fld>
            <a:endParaRPr lang="en-US"/>
          </a:p>
        </p:txBody>
      </p:sp>
    </p:spTree>
    <p:extLst>
      <p:ext uri="{BB962C8B-B14F-4D97-AF65-F5344CB8AC3E}">
        <p14:creationId xmlns:p14="http://schemas.microsoft.com/office/powerpoint/2010/main" val="16733098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20</a:t>
            </a:fld>
            <a:endParaRPr lang="en-US"/>
          </a:p>
        </p:txBody>
      </p:sp>
    </p:spTree>
    <p:extLst>
      <p:ext uri="{BB962C8B-B14F-4D97-AF65-F5344CB8AC3E}">
        <p14:creationId xmlns:p14="http://schemas.microsoft.com/office/powerpoint/2010/main" val="11825476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21</a:t>
            </a:fld>
            <a:endParaRPr lang="en-US"/>
          </a:p>
        </p:txBody>
      </p:sp>
    </p:spTree>
    <p:extLst>
      <p:ext uri="{BB962C8B-B14F-4D97-AF65-F5344CB8AC3E}">
        <p14:creationId xmlns:p14="http://schemas.microsoft.com/office/powerpoint/2010/main" val="4120519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22</a:t>
            </a:fld>
            <a:endParaRPr lang="en-US"/>
          </a:p>
        </p:txBody>
      </p:sp>
    </p:spTree>
    <p:extLst>
      <p:ext uri="{BB962C8B-B14F-4D97-AF65-F5344CB8AC3E}">
        <p14:creationId xmlns:p14="http://schemas.microsoft.com/office/powerpoint/2010/main" val="11312396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dirty="0"/>
              <a:t>If you have any special knowledge or expertise in any of these topics, please feel free to let me know!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GB" dirty="0"/>
          </a:p>
          <a:p>
            <a:pPr lvl="1"/>
            <a:r>
              <a:rPr lang="en-GB" dirty="0"/>
              <a:t>They will also be learning about the discovery of Tutankhamun, creating their own version of his Death Mask and will learn to write sentences in Hieroglyphics. </a:t>
            </a:r>
          </a:p>
          <a:p>
            <a:pPr lvl="1"/>
            <a:r>
              <a:rPr lang="en-GB" dirty="0"/>
              <a:t>In the next few weeks the children will be bringing home their own mummified apple, which we have started to mummify using similar techniques to the Egyptians. We will also be making bread using an Ancient Egyptian recipe. </a:t>
            </a:r>
          </a:p>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23</a:t>
            </a:fld>
            <a:endParaRPr lang="en-US"/>
          </a:p>
        </p:txBody>
      </p:sp>
    </p:spTree>
    <p:extLst>
      <p:ext uri="{BB962C8B-B14F-4D97-AF65-F5344CB8AC3E}">
        <p14:creationId xmlns:p14="http://schemas.microsoft.com/office/powerpoint/2010/main" val="10997383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GB" dirty="0"/>
              <a:t>This</a:t>
            </a:r>
            <a:r>
              <a:rPr lang="en-GB" baseline="0" dirty="0"/>
              <a:t> year at Nutfield Church, our expressive arts program will be linked with our KUW topic. So this term we will be: </a:t>
            </a:r>
            <a:endParaRPr lang="en-GB" dirty="0"/>
          </a:p>
          <a:p>
            <a:endParaRPr lang="en-US" dirty="0"/>
          </a:p>
          <a:p>
            <a:endParaRPr lang="en-US" dirty="0"/>
          </a:p>
          <a:p>
            <a:r>
              <a:rPr lang="en-US" dirty="0"/>
              <a:t>We will also be focusing</a:t>
            </a:r>
            <a:r>
              <a:rPr lang="en-US" baseline="0" dirty="0"/>
              <a:t> on </a:t>
            </a:r>
            <a:r>
              <a:rPr lang="en-US" baseline="0" dirty="0" err="1"/>
              <a:t>scultpure</a:t>
            </a:r>
            <a:r>
              <a:rPr lang="en-US" baseline="0" dirty="0"/>
              <a:t>, collage, printing and textiles this year. </a:t>
            </a:r>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24</a:t>
            </a:fld>
            <a:endParaRPr lang="en-US"/>
          </a:p>
        </p:txBody>
      </p:sp>
    </p:spTree>
    <p:extLst>
      <p:ext uri="{BB962C8B-B14F-4D97-AF65-F5344CB8AC3E}">
        <p14:creationId xmlns:p14="http://schemas.microsoft.com/office/powerpoint/2010/main" val="9347704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write</a:t>
            </a:r>
            <a:r>
              <a:rPr lang="en-GB" baseline="0" dirty="0"/>
              <a:t> comment in reading record book</a:t>
            </a:r>
          </a:p>
          <a:p>
            <a:r>
              <a:rPr lang="en-GB" baseline="0" dirty="0" err="1"/>
              <a:t>Responsibitly</a:t>
            </a:r>
            <a:r>
              <a:rPr lang="en-GB" baseline="0" dirty="0"/>
              <a:t> – children responsible for taking books home – we are reminding them as getting ready to go home</a:t>
            </a:r>
            <a:endParaRPr lang="en-GB" dirty="0"/>
          </a:p>
        </p:txBody>
      </p:sp>
      <p:sp>
        <p:nvSpPr>
          <p:cNvPr id="4" name="Slide Number Placeholder 3"/>
          <p:cNvSpPr>
            <a:spLocks noGrp="1"/>
          </p:cNvSpPr>
          <p:nvPr>
            <p:ph type="sldNum" sz="quarter" idx="10"/>
          </p:nvPr>
        </p:nvSpPr>
        <p:spPr/>
        <p:txBody>
          <a:bodyPr/>
          <a:lstStyle/>
          <a:p>
            <a:fld id="{2C161E7E-8C28-854E-B7A8-6061738ED3D5}" type="slidenum">
              <a:rPr lang="en-US" smtClean="0"/>
              <a:t>27</a:t>
            </a:fld>
            <a:endParaRPr lang="en-US"/>
          </a:p>
        </p:txBody>
      </p:sp>
    </p:spTree>
    <p:extLst>
      <p:ext uri="{BB962C8B-B14F-4D97-AF65-F5344CB8AC3E}">
        <p14:creationId xmlns:p14="http://schemas.microsoft.com/office/powerpoint/2010/main" val="42198939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write</a:t>
            </a:r>
            <a:r>
              <a:rPr lang="en-GB" baseline="0" dirty="0"/>
              <a:t> comment in reading record book</a:t>
            </a:r>
          </a:p>
          <a:p>
            <a:r>
              <a:rPr lang="en-GB" baseline="0" dirty="0" err="1"/>
              <a:t>Responsibitly</a:t>
            </a:r>
            <a:r>
              <a:rPr lang="en-GB" baseline="0" dirty="0"/>
              <a:t> – children responsible for taking books home – we are reminding them as getting ready to go home</a:t>
            </a:r>
            <a:endParaRPr lang="en-GB" dirty="0"/>
          </a:p>
        </p:txBody>
      </p:sp>
      <p:sp>
        <p:nvSpPr>
          <p:cNvPr id="4" name="Slide Number Placeholder 3"/>
          <p:cNvSpPr>
            <a:spLocks noGrp="1"/>
          </p:cNvSpPr>
          <p:nvPr>
            <p:ph type="sldNum" sz="quarter" idx="10"/>
          </p:nvPr>
        </p:nvSpPr>
        <p:spPr/>
        <p:txBody>
          <a:bodyPr/>
          <a:lstStyle/>
          <a:p>
            <a:fld id="{2C161E7E-8C28-854E-B7A8-6061738ED3D5}" type="slidenum">
              <a:rPr lang="en-US" smtClean="0"/>
              <a:t>28</a:t>
            </a:fld>
            <a:endParaRPr lang="en-US"/>
          </a:p>
        </p:txBody>
      </p:sp>
    </p:spTree>
    <p:extLst>
      <p:ext uri="{BB962C8B-B14F-4D97-AF65-F5344CB8AC3E}">
        <p14:creationId xmlns:p14="http://schemas.microsoft.com/office/powerpoint/2010/main" val="22070565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write</a:t>
            </a:r>
            <a:r>
              <a:rPr lang="en-GB" baseline="0" dirty="0"/>
              <a:t> comment in reading record book</a:t>
            </a:r>
          </a:p>
          <a:p>
            <a:r>
              <a:rPr lang="en-GB" baseline="0" dirty="0" err="1"/>
              <a:t>Responsibitly</a:t>
            </a:r>
            <a:r>
              <a:rPr lang="en-GB" baseline="0" dirty="0"/>
              <a:t> – children responsible for taking books home – we are reminding them as getting ready to go home</a:t>
            </a:r>
            <a:endParaRPr lang="en-GB" dirty="0"/>
          </a:p>
        </p:txBody>
      </p:sp>
      <p:sp>
        <p:nvSpPr>
          <p:cNvPr id="4" name="Slide Number Placeholder 3"/>
          <p:cNvSpPr>
            <a:spLocks noGrp="1"/>
          </p:cNvSpPr>
          <p:nvPr>
            <p:ph type="sldNum" sz="quarter" idx="10"/>
          </p:nvPr>
        </p:nvSpPr>
        <p:spPr/>
        <p:txBody>
          <a:bodyPr/>
          <a:lstStyle/>
          <a:p>
            <a:fld id="{2C161E7E-8C28-854E-B7A8-6061738ED3D5}" type="slidenum">
              <a:rPr lang="en-US" smtClean="0"/>
              <a:t>34</a:t>
            </a:fld>
            <a:endParaRPr lang="en-US"/>
          </a:p>
        </p:txBody>
      </p:sp>
    </p:spTree>
    <p:extLst>
      <p:ext uri="{BB962C8B-B14F-4D97-AF65-F5344CB8AC3E}">
        <p14:creationId xmlns:p14="http://schemas.microsoft.com/office/powerpoint/2010/main" val="39761712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Please write</a:t>
            </a:r>
            <a:r>
              <a:rPr lang="en-GB" baseline="0" dirty="0"/>
              <a:t> comment in reading record book</a:t>
            </a:r>
          </a:p>
          <a:p>
            <a:r>
              <a:rPr lang="en-GB" baseline="0" dirty="0" err="1"/>
              <a:t>Responsibitly</a:t>
            </a:r>
            <a:r>
              <a:rPr lang="en-GB" baseline="0" dirty="0"/>
              <a:t> – children responsible for taking books home – we are reminding them as getting ready to go home</a:t>
            </a:r>
            <a:endParaRPr lang="en-GB" dirty="0"/>
          </a:p>
        </p:txBody>
      </p:sp>
      <p:sp>
        <p:nvSpPr>
          <p:cNvPr id="4" name="Slide Number Placeholder 3"/>
          <p:cNvSpPr>
            <a:spLocks noGrp="1"/>
          </p:cNvSpPr>
          <p:nvPr>
            <p:ph type="sldNum" sz="quarter" idx="10"/>
          </p:nvPr>
        </p:nvSpPr>
        <p:spPr/>
        <p:txBody>
          <a:bodyPr/>
          <a:lstStyle/>
          <a:p>
            <a:fld id="{2C161E7E-8C28-854E-B7A8-6061738ED3D5}" type="slidenum">
              <a:rPr lang="en-US" smtClean="0"/>
              <a:t>35</a:t>
            </a:fld>
            <a:endParaRPr lang="en-US"/>
          </a:p>
        </p:txBody>
      </p:sp>
    </p:spTree>
    <p:extLst>
      <p:ext uri="{BB962C8B-B14F-4D97-AF65-F5344CB8AC3E}">
        <p14:creationId xmlns:p14="http://schemas.microsoft.com/office/powerpoint/2010/main" val="14199908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Upper School, children are not provided with a snack for </a:t>
            </a:r>
            <a:r>
              <a:rPr lang="en-GB" dirty="0" err="1"/>
              <a:t>breaktime</a:t>
            </a:r>
            <a:r>
              <a:rPr lang="en-GB" dirty="0"/>
              <a:t>. </a:t>
            </a:r>
          </a:p>
          <a:p>
            <a:r>
              <a:rPr lang="en-GB" dirty="0"/>
              <a:t>Please include a healthy snack for the children in their school bags. </a:t>
            </a:r>
          </a:p>
          <a:p>
            <a:r>
              <a:rPr lang="en-GB" dirty="0"/>
              <a:t>We don</a:t>
            </a:r>
            <a:r>
              <a:rPr lang="mr-IN" dirty="0"/>
              <a:t>’</a:t>
            </a:r>
            <a:r>
              <a:rPr lang="en-GB" dirty="0"/>
              <a:t>t have a water fountain in the Upper School, so all children will need a named water bottle. </a:t>
            </a:r>
          </a:p>
          <a:p>
            <a:r>
              <a:rPr lang="en-GB" dirty="0"/>
              <a:t>There are a few cups if</a:t>
            </a:r>
            <a:r>
              <a:rPr lang="en-GB" baseline="0" dirty="0"/>
              <a:t> the children forget in the morning. </a:t>
            </a:r>
            <a:endParaRPr lang="en-GB" dirty="0"/>
          </a:p>
        </p:txBody>
      </p:sp>
      <p:sp>
        <p:nvSpPr>
          <p:cNvPr id="4" name="Slide Number Placeholder 3"/>
          <p:cNvSpPr>
            <a:spLocks noGrp="1"/>
          </p:cNvSpPr>
          <p:nvPr>
            <p:ph type="sldNum" sz="quarter" idx="10"/>
          </p:nvPr>
        </p:nvSpPr>
        <p:spPr/>
        <p:txBody>
          <a:bodyPr/>
          <a:lstStyle/>
          <a:p>
            <a:fld id="{2C161E7E-8C28-854E-B7A8-6061738ED3D5}" type="slidenum">
              <a:rPr lang="en-US" smtClean="0"/>
              <a:t>37</a:t>
            </a:fld>
            <a:endParaRPr lang="en-US"/>
          </a:p>
        </p:txBody>
      </p:sp>
    </p:spTree>
    <p:extLst>
      <p:ext uri="{BB962C8B-B14F-4D97-AF65-F5344CB8AC3E}">
        <p14:creationId xmlns:p14="http://schemas.microsoft.com/office/powerpoint/2010/main" val="24045294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161E7E-8C28-854E-B7A8-6061738ED3D5}" type="slidenum">
              <a:rPr lang="en-US" smtClean="0"/>
              <a:t>38</a:t>
            </a:fld>
            <a:endParaRPr lang="en-US"/>
          </a:p>
        </p:txBody>
      </p:sp>
    </p:spTree>
    <p:extLst>
      <p:ext uri="{BB962C8B-B14F-4D97-AF65-F5344CB8AC3E}">
        <p14:creationId xmlns:p14="http://schemas.microsoft.com/office/powerpoint/2010/main" val="1126710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61872" y="758952"/>
            <a:ext cx="9418320" cy="4041648"/>
          </a:xfrm>
        </p:spPr>
        <p:txBody>
          <a:bodyPr anchor="b">
            <a:normAutofit/>
          </a:bodyPr>
          <a:lstStyle>
            <a:lvl1pPr algn="l">
              <a:lnSpc>
                <a:spcPct val="85000"/>
              </a:lnSpc>
              <a:defRPr sz="7200" baseline="0">
                <a:solidFill>
                  <a:schemeClr val="tx1"/>
                </a:solidFill>
              </a:defRPr>
            </a:lvl1pPr>
          </a:lstStyle>
          <a:p>
            <a:r>
              <a:rPr lang="en-US"/>
              <a:t>Click to edit Master title style</a:t>
            </a:r>
            <a:endParaRPr lang="en-US" dirty="0"/>
          </a:p>
        </p:txBody>
      </p:sp>
      <p:sp>
        <p:nvSpPr>
          <p:cNvPr id="3" name="Subtitle 2"/>
          <p:cNvSpPr>
            <a:spLocks noGrp="1"/>
          </p:cNvSpPr>
          <p:nvPr>
            <p:ph type="subTitle" idx="1"/>
          </p:nvPr>
        </p:nvSpPr>
        <p:spPr>
          <a:xfrm>
            <a:off x="1261872" y="4800600"/>
            <a:ext cx="9418320" cy="1691640"/>
          </a:xfrm>
        </p:spPr>
        <p:txBody>
          <a:bodyPr>
            <a:normAutofit/>
          </a:bodyPr>
          <a:lstStyle>
            <a:lvl1pPr marL="0" indent="0" algn="l">
              <a:buNone/>
              <a:defRPr sz="2200" baseline="0">
                <a:solidFill>
                  <a:schemeClr val="tx1">
                    <a:lumMod val="75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tx1">
                    <a:lumMod val="50000"/>
                  </a:schemeClr>
                </a:solidFill>
              </a:defRPr>
            </a:lvl1pPr>
          </a:lstStyle>
          <a:p>
            <a:fld id="{ECD19FB2-3AAB-4D03-B13A-2960828C78E3}" type="datetimeFigureOut">
              <a:rPr lang="en-US" smtClean="0"/>
              <a:t>9/11/2026</a:t>
            </a:fld>
            <a:endParaRPr lang="en-US" dirty="0"/>
          </a:p>
        </p:txBody>
      </p:sp>
      <p:sp>
        <p:nvSpPr>
          <p:cNvPr id="5" name="Footer Placeholder 4"/>
          <p:cNvSpPr>
            <a:spLocks noGrp="1"/>
          </p:cNvSpPr>
          <p:nvPr>
            <p:ph type="ftr" sz="quarter" idx="11"/>
          </p:nvPr>
        </p:nvSpPr>
        <p:spPr/>
        <p:txBody>
          <a:bodyPr/>
          <a:lstStyle>
            <a:lvl1pPr>
              <a:defRPr>
                <a:solidFill>
                  <a:schemeClr val="tx1">
                    <a:lumMod val="65000"/>
                  </a:schemeClr>
                </a:solidFill>
              </a:defRPr>
            </a:lvl1pPr>
          </a:lstStyle>
          <a:p>
            <a:r>
              <a:rPr lang="en-US"/>
              <a:t>
              </a:t>
            </a:r>
            <a:endParaRPr lang="en-US" dirty="0"/>
          </a:p>
        </p:txBody>
      </p:sp>
      <p:sp>
        <p:nvSpPr>
          <p:cNvPr id="6" name="Slide Number Placeholder 5"/>
          <p:cNvSpPr>
            <a:spLocks noGrp="1"/>
          </p:cNvSpPr>
          <p:nvPr>
            <p:ph type="sldNum" sz="quarter" idx="12"/>
          </p:nvPr>
        </p:nvSpPr>
        <p:spPr/>
        <p:txBody>
          <a:bodyPr/>
          <a:lstStyle>
            <a:lvl1pPr>
              <a:defRPr>
                <a:solidFill>
                  <a:schemeClr val="tx1">
                    <a:lumMod val="65000"/>
                  </a:schemeClr>
                </a:solidFill>
              </a:defRPr>
            </a:lvl1pPr>
          </a:lstStyle>
          <a:p>
            <a:fld id="{6D22F896-40B5-4ADD-8801-0D06FADFA095}" type="slidenum">
              <a:rPr lang="en-US" smtClean="0"/>
              <a:pPr/>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9916976-5D93-46E4-A98A-FAD63E4D0EA8}" type="datetimeFigureOut">
              <a:rPr lang="en-US" smtClean="0"/>
              <a:t>9/11/2026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4041648"/>
          </a:xfrm>
        </p:spPr>
        <p:txBody>
          <a:bodyPr anchor="b">
            <a:normAutofit/>
          </a:bodyPr>
          <a:lstStyle>
            <a:lvl1pPr>
              <a:lnSpc>
                <a:spcPct val="85000"/>
              </a:lnSpc>
              <a:defRPr sz="7200" b="0"/>
            </a:lvl1pPr>
          </a:lstStyle>
          <a:p>
            <a:r>
              <a:rPr lang="en-US"/>
              <a:t>Click to edit Master title style</a:t>
            </a:r>
            <a:endParaRPr lang="en-US" dirty="0"/>
          </a:p>
        </p:txBody>
      </p:sp>
      <p:sp>
        <p:nvSpPr>
          <p:cNvPr id="3" name="Text Placeholder 2"/>
          <p:cNvSpPr>
            <a:spLocks noGrp="1"/>
          </p:cNvSpPr>
          <p:nvPr>
            <p:ph type="body" idx="1"/>
          </p:nvPr>
        </p:nvSpPr>
        <p:spPr>
          <a:xfrm>
            <a:off x="1261872" y="4800600"/>
            <a:ext cx="9418320" cy="1691640"/>
          </a:xfrm>
        </p:spPr>
        <p:txBody>
          <a:bodyPr anchor="t">
            <a:normAutofit/>
          </a:bodyPr>
          <a:lstStyle>
            <a:lvl1pPr marL="0" indent="0">
              <a:buNone/>
              <a:defRPr sz="22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39F4F5-F4D2-4D2A-AB60-88D37ADCB869}" type="datetimeFigureOut">
              <a:rPr lang="en-US" smtClean="0"/>
              <a:t>9/11/2026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
        <p:nvSpPr>
          <p:cNvPr id="7" name="Rectangle 6"/>
          <p:cNvSpPr/>
          <p:nvPr/>
        </p:nvSpPr>
        <p:spPr>
          <a:xfrm>
            <a:off x="0" y="0"/>
            <a:ext cx="457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61872"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26480" y="1828800"/>
            <a:ext cx="4480560" cy="4351337"/>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23BC6CE-6D1E-47E5-8859-F31AC5380EB2}" type="datetimeFigureOut">
              <a:rPr lang="en-US" smtClean="0"/>
              <a:t>9/11/2026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61872" y="1713655"/>
            <a:ext cx="4480560" cy="731520"/>
          </a:xfrm>
        </p:spPr>
        <p:txBody>
          <a:bodyPr anchor="b">
            <a:normAutofit/>
          </a:bodyPr>
          <a:lstStyle>
            <a:lvl1pPr marL="0" indent="0">
              <a:spcBef>
                <a:spcPts val="0"/>
              </a:spcBef>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61872"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26480" y="1713655"/>
            <a:ext cx="4480560" cy="731520"/>
          </a:xfrm>
        </p:spPr>
        <p:txBody>
          <a:bodyPr anchor="b">
            <a:normAutofit/>
          </a:bodyPr>
          <a:lstStyle>
            <a:lvl1pPr marL="0" indent="0">
              <a:lnSpc>
                <a:spcPct val="95000"/>
              </a:lnSpc>
              <a:spcBef>
                <a:spcPts val="0"/>
              </a:spcBef>
              <a:buNone/>
              <a:defRPr lang="en-US" sz="2000" b="0" kern="1200" dirty="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2000"/>
              </a:spcBef>
              <a:buFontTx/>
              <a:buNone/>
            </a:pPr>
            <a:r>
              <a:rPr lang="en-US"/>
              <a:t>Click to edit Master text styles</a:t>
            </a:r>
          </a:p>
        </p:txBody>
      </p:sp>
      <p:sp>
        <p:nvSpPr>
          <p:cNvPr id="6" name="Content Placeholder 5"/>
          <p:cNvSpPr>
            <a:spLocks noGrp="1"/>
          </p:cNvSpPr>
          <p:nvPr>
            <p:ph sz="quarter" idx="4"/>
          </p:nvPr>
        </p:nvSpPr>
        <p:spPr>
          <a:xfrm>
            <a:off x="6126480" y="2507550"/>
            <a:ext cx="4480560" cy="366465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1B4E7C4-4DA4-404D-9965-B13F2DD7D8BF}" type="datetimeFigureOut">
              <a:rPr lang="en-US" smtClean="0"/>
              <a:t>9/11/2026</a:t>
            </a:fld>
            <a:endParaRPr lang="en-US" dirty="0"/>
          </a:p>
        </p:txBody>
      </p:sp>
      <p:sp>
        <p:nvSpPr>
          <p:cNvPr id="8" name="Footer Placeholder 7"/>
          <p:cNvSpPr>
            <a:spLocks noGrp="1"/>
          </p:cNvSpPr>
          <p:nvPr>
            <p:ph type="ftr" sz="quarter" idx="11"/>
          </p:nvPr>
        </p:nvSpPr>
        <p:spPr/>
        <p:txBody>
          <a:bodyPr/>
          <a:lstStyle/>
          <a:p>
            <a:r>
              <a:rPr lang="en-US"/>
              <a:t>
              </a:t>
            </a:r>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76FB7AA-4A53-424F-AD41-70827B6504BA}" type="datetimeFigureOut">
              <a:rPr lang="en-US" smtClean="0"/>
              <a:t>9/11/2026</a:t>
            </a:fld>
            <a:endParaRPr lang="en-US" dirty="0"/>
          </a:p>
        </p:txBody>
      </p:sp>
      <p:sp>
        <p:nvSpPr>
          <p:cNvPr id="4" name="Footer Placeholder 3"/>
          <p:cNvSpPr>
            <a:spLocks noGrp="1"/>
          </p:cNvSpPr>
          <p:nvPr>
            <p:ph type="ftr" sz="quarter" idx="11"/>
          </p:nvPr>
        </p:nvSpPr>
        <p:spPr/>
        <p:txBody>
          <a:bodyPr/>
          <a:lstStyle/>
          <a:p>
            <a:r>
              <a:rPr lang="en-US"/>
              <a:t>
              </a:t>
            </a:r>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884882-FB12-4BC8-9960-9AD8104D7FAE}" type="datetimeFigureOut">
              <a:rPr lang="en-US" smtClean="0"/>
              <a:t>9/11/2026</a:t>
            </a:fld>
            <a:endParaRPr lang="en-US" dirty="0"/>
          </a:p>
        </p:txBody>
      </p:sp>
      <p:sp>
        <p:nvSpPr>
          <p:cNvPr id="3" name="Footer Placeholder 2"/>
          <p:cNvSpPr>
            <a:spLocks noGrp="1"/>
          </p:cNvSpPr>
          <p:nvPr>
            <p:ph type="ftr" sz="quarter" idx="11"/>
          </p:nvPr>
        </p:nvSpPr>
        <p:spPr/>
        <p:txBody>
          <a:bodyPr/>
          <a:lstStyle/>
          <a:p>
            <a:r>
              <a:rPr lang="en-US"/>
              <a:t>
              </a:t>
            </a:r>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1248" y="457200"/>
            <a:ext cx="3200400" cy="1600197"/>
          </a:xfrm>
        </p:spPr>
        <p:txBody>
          <a:bodyPr anchor="b">
            <a:normAutofit/>
          </a:bodyPr>
          <a:lstStyle>
            <a:lvl1pPr>
              <a:defRPr sz="3200" b="0" baseline="0"/>
            </a:lvl1pPr>
          </a:lstStyle>
          <a:p>
            <a:r>
              <a:rPr lang="en-US"/>
              <a:t>Click to edit Master title style</a:t>
            </a:r>
            <a:endParaRPr lang="en-US" dirty="0"/>
          </a:p>
        </p:txBody>
      </p:sp>
      <p:sp>
        <p:nvSpPr>
          <p:cNvPr id="3" name="Content Placeholder 2"/>
          <p:cNvSpPr>
            <a:spLocks noGrp="1"/>
          </p:cNvSpPr>
          <p:nvPr>
            <p:ph idx="1"/>
          </p:nvPr>
        </p:nvSpPr>
        <p:spPr>
          <a:xfrm>
            <a:off x="4504267" y="685800"/>
            <a:ext cx="6079066" cy="548640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1248" y="2099734"/>
            <a:ext cx="3200400" cy="3810001"/>
          </a:xfrm>
        </p:spPr>
        <p:txBody>
          <a:bodyPr>
            <a:normAutofit/>
          </a:bodyPr>
          <a:lstStyle>
            <a:lvl1pPr marL="0" indent="0">
              <a:lnSpc>
                <a:spcPct val="114000"/>
              </a:lnSpc>
              <a:spcBef>
                <a:spcPts val="800"/>
              </a:spcBef>
              <a:buNone/>
              <a:defRPr sz="13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7D1BD23-6E54-4D9D-AD88-A2813C73CC25}" type="datetimeFigureOut">
              <a:rPr lang="en-US" smtClean="0"/>
              <a:t>9/11/2026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5105400"/>
            <a:ext cx="11292840" cy="17526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14400" y="5257800"/>
            <a:ext cx="9982200" cy="914400"/>
          </a:xfrm>
        </p:spPr>
        <p:txBody>
          <a:bodyPr anchor="b">
            <a:normAutofit/>
          </a:bodyPr>
          <a:lstStyle>
            <a:lvl1pPr>
              <a:defRPr sz="2800" b="0">
                <a:solidFill>
                  <a:schemeClr val="bg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1292840" cy="5128923"/>
          </a:xfrm>
          <a:solidFill>
            <a:schemeClr val="accent1"/>
          </a:solidFill>
        </p:spPr>
        <p:txBody>
          <a:bodyPr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914400" y="6108589"/>
            <a:ext cx="9982200" cy="597011"/>
          </a:xfrm>
        </p:spPr>
        <p:txBody>
          <a:bodyPr>
            <a:normAutofit/>
          </a:bodyPr>
          <a:lstStyle>
            <a:lvl1pPr marL="0" indent="0">
              <a:lnSpc>
                <a:spcPct val="100000"/>
              </a:lnSpc>
              <a:spcBef>
                <a:spcPts val="800"/>
              </a:spcBef>
              <a:buNone/>
              <a:defRPr sz="1300">
                <a:solidFill>
                  <a:schemeClr val="bg1">
                    <a:lumMod val="8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71A834-4F3C-4AF9-9C74-05EC35A0F292}" type="datetimeFigureOut">
              <a:rPr lang="en-US" smtClean="0"/>
              <a:t>9/11/2026</a:t>
            </a:fld>
            <a:endParaRPr lang="en-US" dirty="0"/>
          </a:p>
        </p:txBody>
      </p:sp>
      <p:sp>
        <p:nvSpPr>
          <p:cNvPr id="6" name="Footer Placeholder 5"/>
          <p:cNvSpPr>
            <a:spLocks noGrp="1"/>
          </p:cNvSpPr>
          <p:nvPr>
            <p:ph type="ftr" sz="quarter" idx="11"/>
          </p:nvPr>
        </p:nvSpPr>
        <p:spPr/>
        <p:txBody>
          <a:bodyPr/>
          <a:lstStyle/>
          <a:p>
            <a:r>
              <a:rPr lang="en-US"/>
              <a:t>
              </a:t>
            </a:r>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DED02AE-B9A4-47BD-AF8E-97E16144138B}" type="datetimeFigureOut">
              <a:rPr lang="en-US" smtClean="0"/>
              <a:t>9/11/2026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48700" y="381000"/>
            <a:ext cx="247650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62000" y="381000"/>
            <a:ext cx="7734300"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0FD78B-DB02-4362-BCDC-98A55456977C}" type="datetimeFigureOut">
              <a:rPr lang="en-US" smtClean="0"/>
              <a:t>9/11/2026</a:t>
            </a:fld>
            <a:endParaRPr lang="en-US" dirty="0"/>
          </a:p>
        </p:txBody>
      </p:sp>
      <p:sp>
        <p:nvSpPr>
          <p:cNvPr id="5" name="Footer Placeholder 4"/>
          <p:cNvSpPr>
            <a:spLocks noGrp="1"/>
          </p:cNvSpPr>
          <p:nvPr>
            <p:ph type="ftr" sz="quarter" idx="11"/>
          </p:nvPr>
        </p:nvSpPr>
        <p:spPr/>
        <p:txBody>
          <a:bodyPr/>
          <a:lstStyle/>
          <a:p>
            <a:r>
              <a:rPr lang="en-US"/>
              <a:t>
              </a:t>
            </a:r>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292840" y="0"/>
            <a:ext cx="9144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Placeholder 1"/>
          <p:cNvSpPr>
            <a:spLocks noGrp="1"/>
          </p:cNvSpPr>
          <p:nvPr>
            <p:ph type="title"/>
          </p:nvPr>
        </p:nvSpPr>
        <p:spPr>
          <a:xfrm>
            <a:off x="1261872" y="365760"/>
            <a:ext cx="9692640" cy="132556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261872" y="1828800"/>
            <a:ext cx="8595360" cy="435133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16200000">
            <a:off x="10797542" y="998537"/>
            <a:ext cx="1904999" cy="365125"/>
          </a:xfrm>
          <a:prstGeom prst="rect">
            <a:avLst/>
          </a:prstGeom>
        </p:spPr>
        <p:txBody>
          <a:bodyPr vert="horz" lIns="91440" tIns="45720" rIns="91440" bIns="45720" rtlCol="0" anchor="ctr"/>
          <a:lstStyle>
            <a:lvl1pPr algn="r">
              <a:defRPr sz="1050" b="0">
                <a:solidFill>
                  <a:schemeClr val="tx2">
                    <a:lumMod val="20000"/>
                    <a:lumOff val="80000"/>
                  </a:schemeClr>
                </a:solidFill>
              </a:defRPr>
            </a:lvl1pPr>
          </a:lstStyle>
          <a:p>
            <a:fld id="{51CF1133-3259-4C45-BABA-5B62D9C6F78D}" type="datetimeFigureOut">
              <a:rPr lang="en-US" smtClean="0"/>
              <a:t>9/11/2026</a:t>
            </a:fld>
            <a:endParaRPr lang="en-US" dirty="0"/>
          </a:p>
        </p:txBody>
      </p:sp>
      <p:sp>
        <p:nvSpPr>
          <p:cNvPr id="5" name="Footer Placeholder 4"/>
          <p:cNvSpPr>
            <a:spLocks noGrp="1"/>
          </p:cNvSpPr>
          <p:nvPr>
            <p:ph type="ftr" sz="quarter" idx="3"/>
          </p:nvPr>
        </p:nvSpPr>
        <p:spPr>
          <a:xfrm rot="16200000">
            <a:off x="9959341" y="4046537"/>
            <a:ext cx="3581400" cy="365125"/>
          </a:xfrm>
          <a:prstGeom prst="rect">
            <a:avLst/>
          </a:prstGeom>
        </p:spPr>
        <p:txBody>
          <a:bodyPr vert="horz" lIns="91440" tIns="45720" rIns="91440" bIns="45720" rtlCol="0" anchor="ctr"/>
          <a:lstStyle>
            <a:lvl1pPr algn="l">
              <a:defRPr sz="1050">
                <a:solidFill>
                  <a:schemeClr val="tx2">
                    <a:lumMod val="20000"/>
                    <a:lumOff val="80000"/>
                  </a:schemeClr>
                </a:solidFill>
              </a:defRPr>
            </a:lvl1pPr>
          </a:lstStyle>
          <a:p>
            <a:r>
              <a:rPr lang="en-US"/>
              <a:t>
              </a:t>
            </a:r>
            <a:endParaRPr lang="en-US" dirty="0"/>
          </a:p>
        </p:txBody>
      </p:sp>
      <p:sp>
        <p:nvSpPr>
          <p:cNvPr id="6" name="Slide Number Placeholder 5"/>
          <p:cNvSpPr>
            <a:spLocks noGrp="1"/>
          </p:cNvSpPr>
          <p:nvPr>
            <p:ph type="sldNum" sz="quarter" idx="4"/>
          </p:nvPr>
        </p:nvSpPr>
        <p:spPr>
          <a:xfrm>
            <a:off x="11292840" y="6172200"/>
            <a:ext cx="914400" cy="593725"/>
          </a:xfrm>
          <a:prstGeom prst="rect">
            <a:avLst/>
          </a:prstGeom>
        </p:spPr>
        <p:txBody>
          <a:bodyPr vert="horz" lIns="45720" tIns="45720" rIns="45720" bIns="45720" rtlCol="0" anchor="ctr">
            <a:normAutofit/>
          </a:bodyPr>
          <a:lstStyle>
            <a:lvl1pPr algn="ctr">
              <a:defRPr sz="3600">
                <a:solidFill>
                  <a:schemeClr val="tx2">
                    <a:lumMod val="60000"/>
                    <a:lumOff val="40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93833488"/>
      </p:ext>
    </p:extLst>
  </p:cSld>
  <p:clrMap bg1="lt1" tx1="dk1" bg2="lt2" tx2="dk2" accent1="accent1" accent2="accent2" accent3="accent3" accent4="accent4" accent5="accent5" accent6="accent6" hlink="hlink" folHlink="folHlink"/>
  <p:sldLayoutIdLst>
    <p:sldLayoutId id="2147483718" r:id="rId1"/>
    <p:sldLayoutId id="2147483719"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Lst>
  <p:hf sldNum="0" hdr="0" ftr="0" dt="0"/>
  <p:txStyles>
    <p:title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p:titleStyle>
    <p:body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hyperlink" Target="https://nutfieldchurchprimary.co.uk/wp-content/uploads/2026/02/spirit-flowchart.jpg"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nutfieldchurchprimary.co.uk/online-safety/"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tiff"/><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video" Target="https://www.youtube.com/embed/-ZxZbRVvbYM?feature=oembed" TargetMode="External"/><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3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 Id="rId5" Type="http://schemas.openxmlformats.org/officeDocument/2006/relationships/image" Target="../media/image32.png"/><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4.tiff"/></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35.tif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Staff</a:t>
            </a:r>
          </a:p>
        </p:txBody>
      </p:sp>
      <p:sp>
        <p:nvSpPr>
          <p:cNvPr id="3" name="Content Placeholder 2"/>
          <p:cNvSpPr>
            <a:spLocks noGrp="1"/>
          </p:cNvSpPr>
          <p:nvPr>
            <p:ph type="body" idx="1"/>
          </p:nvPr>
        </p:nvSpPr>
        <p:spPr/>
        <p:txBody>
          <a:bodyPr>
            <a:normAutofit/>
          </a:bodyPr>
          <a:lstStyle/>
          <a:p>
            <a:r>
              <a:rPr lang="en-US" dirty="0" err="1"/>
              <a:t>Mrs</a:t>
            </a:r>
            <a:r>
              <a:rPr lang="en-US" dirty="0"/>
              <a:t> Brooks – Monday, Tuesday and Wednesday</a:t>
            </a:r>
          </a:p>
          <a:p>
            <a:r>
              <a:rPr lang="en-US" dirty="0" err="1"/>
              <a:t>Mrs</a:t>
            </a:r>
            <a:r>
              <a:rPr lang="en-US" dirty="0"/>
              <a:t> Summers– Thursday and Friday</a:t>
            </a:r>
          </a:p>
          <a:p>
            <a:r>
              <a:rPr lang="en-US" dirty="0" err="1"/>
              <a:t>Mrs</a:t>
            </a:r>
            <a:r>
              <a:rPr lang="en-US" dirty="0"/>
              <a:t> O’Hanlon</a:t>
            </a:r>
          </a:p>
        </p:txBody>
      </p:sp>
      <p:sp>
        <p:nvSpPr>
          <p:cNvPr id="4" name="Title 1"/>
          <p:cNvSpPr txBox="1">
            <a:spLocks/>
          </p:cNvSpPr>
          <p:nvPr/>
        </p:nvSpPr>
        <p:spPr>
          <a:xfrm>
            <a:off x="3047188" y="1699228"/>
            <a:ext cx="5847687" cy="1641490"/>
          </a:xfrm>
          <a:prstGeom prst="rect">
            <a:avLst/>
          </a:prstGeom>
        </p:spPr>
        <p:txBody>
          <a:bodyPr vert="horz" lIns="91440" tIns="45720" rIns="91440" bIns="45720" rtlCol="0" anchor="b">
            <a:prstTxWarp prst="textArchUp">
              <a:avLst/>
            </a:prstTxWarp>
            <a:normAutofit/>
          </a:bodyPr>
          <a:lstStyle>
            <a:lvl1pPr algn="l" defTabSz="914400" rtl="0" eaLnBrk="1" latinLnBrk="0" hangingPunct="1">
              <a:lnSpc>
                <a:spcPct val="85000"/>
              </a:lnSpc>
              <a:spcBef>
                <a:spcPct val="0"/>
              </a:spcBef>
              <a:buNone/>
              <a:defRPr sz="7200" b="0" kern="1200" spc="-50" baseline="0">
                <a:solidFill>
                  <a:schemeClr val="tx1"/>
                </a:solidFill>
                <a:latin typeface="+mj-lt"/>
                <a:ea typeface="+mj-ea"/>
                <a:cs typeface="+mj-cs"/>
              </a:defRPr>
            </a:lvl1pPr>
          </a:lstStyle>
          <a:p>
            <a:r>
              <a:rPr lang="en-US" dirty="0">
                <a:latin typeface="Calibri" charset="0"/>
                <a:ea typeface="Calibri" charset="0"/>
                <a:cs typeface="Calibri" charset="0"/>
              </a:rPr>
              <a:t>Welcome to Year 2!</a:t>
            </a:r>
          </a:p>
        </p:txBody>
      </p:sp>
    </p:spTree>
    <p:extLst>
      <p:ext uri="{BB962C8B-B14F-4D97-AF65-F5344CB8AC3E}">
        <p14:creationId xmlns:p14="http://schemas.microsoft.com/office/powerpoint/2010/main" val="1414072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1461734"/>
          </a:xfrm>
        </p:spPr>
        <p:txBody>
          <a:bodyPr/>
          <a:lstStyle/>
          <a:p>
            <a:r>
              <a:rPr lang="en-US" dirty="0"/>
              <a:t>         School Values</a:t>
            </a:r>
          </a:p>
        </p:txBody>
      </p:sp>
      <p:sp>
        <p:nvSpPr>
          <p:cNvPr id="3" name="Content Placeholder 2"/>
          <p:cNvSpPr>
            <a:spLocks noGrp="1"/>
          </p:cNvSpPr>
          <p:nvPr>
            <p:ph type="body" idx="1"/>
          </p:nvPr>
        </p:nvSpPr>
        <p:spPr>
          <a:xfrm>
            <a:off x="1383792" y="2527662"/>
            <a:ext cx="9418320" cy="1691640"/>
          </a:xfrm>
        </p:spPr>
        <p:txBody>
          <a:bodyPr>
            <a:normAutofit/>
          </a:bodyPr>
          <a:lstStyle/>
          <a:p>
            <a:r>
              <a:rPr lang="en-US" dirty="0"/>
              <a:t>Community and Peace </a:t>
            </a:r>
            <a:r>
              <a:rPr lang="mr-IN" dirty="0"/>
              <a:t>–</a:t>
            </a:r>
            <a:r>
              <a:rPr lang="en-US" dirty="0"/>
              <a:t> Autumn </a:t>
            </a:r>
          </a:p>
          <a:p>
            <a:r>
              <a:rPr lang="en-US" dirty="0"/>
              <a:t>Wisdom and Hope - Spring</a:t>
            </a:r>
          </a:p>
          <a:p>
            <a:r>
              <a:rPr lang="en-US" dirty="0"/>
              <a:t>Dignity and Joy – Summer</a:t>
            </a:r>
          </a:p>
          <a:p>
            <a:endParaRPr lang="en-US" dirty="0"/>
          </a:p>
          <a:p>
            <a:endParaRPr lang="en-US" dirty="0"/>
          </a:p>
        </p:txBody>
      </p:sp>
    </p:spTree>
    <p:extLst>
      <p:ext uri="{BB962C8B-B14F-4D97-AF65-F5344CB8AC3E}">
        <p14:creationId xmlns:p14="http://schemas.microsoft.com/office/powerpoint/2010/main" val="830764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61872" y="758952"/>
            <a:ext cx="9418320" cy="1461734"/>
          </a:xfrm>
        </p:spPr>
        <p:txBody>
          <a:bodyPr/>
          <a:lstStyle/>
          <a:p>
            <a:r>
              <a:rPr lang="en-US" dirty="0"/>
              <a:t>         Spirituality </a:t>
            </a:r>
          </a:p>
        </p:txBody>
      </p:sp>
      <p:sp>
        <p:nvSpPr>
          <p:cNvPr id="3" name="Content Placeholder 2"/>
          <p:cNvSpPr>
            <a:spLocks noGrp="1"/>
          </p:cNvSpPr>
          <p:nvPr>
            <p:ph type="body" idx="1"/>
          </p:nvPr>
        </p:nvSpPr>
        <p:spPr>
          <a:xfrm>
            <a:off x="1261872" y="2220686"/>
            <a:ext cx="3959733" cy="4225563"/>
          </a:xfrm>
        </p:spPr>
        <p:txBody>
          <a:bodyPr>
            <a:normAutofit fontScale="77500" lnSpcReduction="20000"/>
          </a:bodyPr>
          <a:lstStyle/>
          <a:p>
            <a:r>
              <a:rPr lang="en-US" dirty="0">
                <a:latin typeface="Calibri body"/>
              </a:rPr>
              <a:t>Fruits of the Spirits</a:t>
            </a:r>
          </a:p>
          <a:p>
            <a:pPr algn="just"/>
            <a:r>
              <a:rPr lang="en-GB" b="0" i="0" dirty="0">
                <a:solidFill>
                  <a:srgbClr val="333333"/>
                </a:solidFill>
                <a:effectLst/>
                <a:latin typeface="Calibri body"/>
              </a:rPr>
              <a:t>By embedding the Fruit of the Spirit into our school culture, curriculum, collective worship, and Buddy system, we create an inclusive and supportive environment where every pupil can flourish. This spiritual framework encourages positive relationships, emotional well- being, and a strong moral compass, which are essential for pupils’ holistic development and for living well together as a community.</a:t>
            </a:r>
          </a:p>
          <a:p>
            <a:pPr algn="just"/>
            <a:r>
              <a:rPr lang="en-GB" b="0" i="0" dirty="0">
                <a:solidFill>
                  <a:srgbClr val="333333"/>
                </a:solidFill>
                <a:effectLst/>
                <a:latin typeface="Calibri body"/>
              </a:rPr>
              <a:t>Through this biblical lens, the Fruit of the Spirit become a living expression of our Christian vision, enabling pupils to embody Christ-like qualities and flourish in all aspects of their lives academically, socially, and spiritually</a:t>
            </a:r>
          </a:p>
          <a:p>
            <a:endParaRPr lang="en-US" dirty="0"/>
          </a:p>
          <a:p>
            <a:endParaRPr lang="en-US" dirty="0"/>
          </a:p>
          <a:p>
            <a:endParaRPr lang="en-US" dirty="0"/>
          </a:p>
        </p:txBody>
      </p:sp>
      <p:pic>
        <p:nvPicPr>
          <p:cNvPr id="1027" name="Picture 3">
            <a:hlinkClick r:id="rId3"/>
            <a:extLst>
              <a:ext uri="{FF2B5EF4-FFF2-40B4-BE49-F238E27FC236}">
                <a16:creationId xmlns:a16="http://schemas.microsoft.com/office/drawing/2014/main" id="{F2B073CF-8457-49BC-B267-85F445974D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2376" y="2362200"/>
            <a:ext cx="4559736" cy="3876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29419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FD69847-D72E-4C80-A2F9-DFAFCAD08604}"/>
              </a:ext>
            </a:extLst>
          </p:cNvPr>
          <p:cNvSpPr txBox="1"/>
          <p:nvPr/>
        </p:nvSpPr>
        <p:spPr>
          <a:xfrm>
            <a:off x="985838" y="1579751"/>
            <a:ext cx="4605338" cy="381642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A focus on spirituality enables our children to be happy, to flourish and to live life in all its fullness. As a school, we have chosen to use the Windows, Mirrors, Doors concept as a common reflective structure for spirituality: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7D34203-5438-40D6-AEAF-71159D577DE7}"/>
              </a:ext>
            </a:extLst>
          </p:cNvPr>
          <p:cNvSpPr txBox="1"/>
          <p:nvPr/>
        </p:nvSpPr>
        <p:spPr>
          <a:xfrm>
            <a:off x="1576387" y="723900"/>
            <a:ext cx="9039225" cy="584775"/>
          </a:xfrm>
          <a:prstGeom prst="rect">
            <a:avLst/>
          </a:prstGeom>
          <a:noFill/>
        </p:spPr>
        <p:txBody>
          <a:bodyPr wrap="square" rtlCol="0">
            <a:spAutoFit/>
          </a:bodyPr>
          <a:lstStyle/>
          <a:p>
            <a:pPr algn="ctr"/>
            <a:r>
              <a:rPr lang="en-GB" sz="3200" dirty="0"/>
              <a:t>Spirituality at </a:t>
            </a:r>
            <a:r>
              <a:rPr lang="en-GB" sz="3200" dirty="0" err="1"/>
              <a:t>Nutfield</a:t>
            </a:r>
            <a:r>
              <a:rPr lang="en-GB" sz="3200" dirty="0"/>
              <a:t> Church School</a:t>
            </a:r>
          </a:p>
        </p:txBody>
      </p:sp>
      <p:pic>
        <p:nvPicPr>
          <p:cNvPr id="3" name="Picture 2">
            <a:extLst>
              <a:ext uri="{FF2B5EF4-FFF2-40B4-BE49-F238E27FC236}">
                <a16:creationId xmlns:a16="http://schemas.microsoft.com/office/drawing/2014/main" id="{6393F5CF-D9E3-48FF-A1EB-23358C375DF4}"/>
              </a:ext>
            </a:extLst>
          </p:cNvPr>
          <p:cNvPicPr>
            <a:picLocks noChangeAspect="1"/>
          </p:cNvPicPr>
          <p:nvPr/>
        </p:nvPicPr>
        <p:blipFill>
          <a:blip r:embed="rId3"/>
          <a:stretch>
            <a:fillRect/>
          </a:stretch>
        </p:blipFill>
        <p:spPr>
          <a:xfrm>
            <a:off x="6467475" y="1381869"/>
            <a:ext cx="3429000" cy="5286375"/>
          </a:xfrm>
          <a:prstGeom prst="rect">
            <a:avLst/>
          </a:prstGeom>
        </p:spPr>
      </p:pic>
    </p:spTree>
    <p:extLst>
      <p:ext uri="{BB962C8B-B14F-4D97-AF65-F5344CB8AC3E}">
        <p14:creationId xmlns:p14="http://schemas.microsoft.com/office/powerpoint/2010/main" val="3268745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2" name="Rectangle 4">
            <a:extLst>
              <a:ext uri="{FF2B5EF4-FFF2-40B4-BE49-F238E27FC236}">
                <a16:creationId xmlns:a16="http://schemas.microsoft.com/office/drawing/2014/main" id="{8729B843-FCDF-4E83-82B6-682C75506B97}"/>
              </a:ext>
            </a:extLst>
          </p:cNvPr>
          <p:cNvSpPr>
            <a:spLocks noChangeArrowheads="1"/>
          </p:cNvSpPr>
          <p:nvPr/>
        </p:nvSpPr>
        <p:spPr bwMode="auto">
          <a:xfrm>
            <a:off x="852696" y="411665"/>
            <a:ext cx="8709307" cy="5873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76176" rIns="0" bIns="101568"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mj-lt"/>
              </a:rPr>
              <a:t>Windows (Learning About Life)</a:t>
            </a:r>
            <a:endParaRPr kumimoji="0" lang="en-US" altLang="en-US" sz="11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mj-lt"/>
              </a:rPr>
              <a:t>Look outward at the wider world.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mj-lt"/>
              </a:rPr>
              <a:t>Notice life's "wows" (moments of awe, beauty, and deep gratitude).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mj-lt"/>
              </a:rPr>
              <a:t>Encounter life's "</a:t>
            </a:r>
            <a:r>
              <a:rPr kumimoji="0" lang="en-US" altLang="en-US" sz="2000" b="0" i="0" u="none" strike="noStrike" cap="none" normalizeH="0" baseline="0" dirty="0" err="1">
                <a:ln>
                  <a:noFill/>
                </a:ln>
                <a:solidFill>
                  <a:schemeClr val="tx1"/>
                </a:solidFill>
                <a:effectLst/>
                <a:latin typeface="+mj-lt"/>
              </a:rPr>
              <a:t>ows</a:t>
            </a:r>
            <a:r>
              <a:rPr kumimoji="0" lang="en-US" altLang="en-US" sz="2000" b="0" i="0" u="none" strike="noStrike" cap="none" normalizeH="0" baseline="0" dirty="0">
                <a:ln>
                  <a:noFill/>
                </a:ln>
                <a:solidFill>
                  <a:schemeClr val="tx1"/>
                </a:solidFill>
                <a:effectLst/>
                <a:latin typeface="+mj-lt"/>
              </a:rPr>
              <a:t>" (moments of pain, confusion, or injustice that challenge us).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mj-lt"/>
              </a:rPr>
              <a:t>Engage with new perspectives, cultures, and beliefs.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0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mj-lt"/>
              </a:rPr>
              <a:t>Mirrors (Learning From Life)</a:t>
            </a:r>
            <a:endParaRPr kumimoji="0" lang="en-US" altLang="en-US" sz="11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mj-lt"/>
              </a:rPr>
              <a:t>Look inward for personal and shared reflection.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mj-lt"/>
              </a:rPr>
              <a:t>Meditate on deep personal values, feelings, and big life questions.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mj-lt"/>
              </a:rPr>
              <a:t>See how experiences resonate with or challenge inner beliefs.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mj-lt"/>
              </a:rPr>
              <a:t>Build self-awareness and empathy for how others feel</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0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mj-lt"/>
              </a:rPr>
              <a:t>Doors (Learning to Live Life)</a:t>
            </a:r>
            <a:endParaRPr kumimoji="0" lang="en-US" altLang="en-US" sz="1100" b="0" i="0" u="none" strike="noStrike" cap="none" normalizeH="0" baseline="0" dirty="0">
              <a:ln>
                <a:noFill/>
              </a:ln>
              <a:solidFill>
                <a:schemeClr val="tx1"/>
              </a:solidFill>
              <a:effectLst/>
              <a:latin typeface="+mj-l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mj-lt"/>
              </a:rPr>
              <a:t>Step out into action or creative expression.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mj-lt"/>
              </a:rPr>
              <a:t>Transform inner realizations into purposeful behavior.</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mj-lt"/>
              </a:rPr>
              <a:t>Make deliberate choices to act as agents of positive change.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000" b="0" i="0" u="none" strike="noStrike" cap="none" normalizeH="0" baseline="0" dirty="0">
                <a:ln>
                  <a:noFill/>
                </a:ln>
                <a:solidFill>
                  <a:schemeClr val="tx1"/>
                </a:solidFill>
                <a:effectLst/>
                <a:latin typeface="+mj-lt"/>
              </a:rPr>
              <a:t>Put core values into practice within the community.</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077003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FD69847-D72E-4C80-A2F9-DFAFCAD08604}"/>
              </a:ext>
            </a:extLst>
          </p:cNvPr>
          <p:cNvSpPr txBox="1"/>
          <p:nvPr/>
        </p:nvSpPr>
        <p:spPr>
          <a:xfrm>
            <a:off x="923924" y="693926"/>
            <a:ext cx="9629775" cy="4524315"/>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Spiritual development will happen in all aspects of school life and beyond. There will be opportunities in the classroom woven throughout our curriculum, there will be space and time given during our collective worship and SMSC learning. We are committed to modelling, leading and supporting all of our school community to enjoy and appreciate the strength and faith in oneself that spirituality can bring. </a:t>
            </a:r>
          </a:p>
        </p:txBody>
      </p:sp>
    </p:spTree>
    <p:extLst>
      <p:ext uri="{BB962C8B-B14F-4D97-AF65-F5344CB8AC3E}">
        <p14:creationId xmlns:p14="http://schemas.microsoft.com/office/powerpoint/2010/main" val="2525863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B41E5346-EC06-014A-AE15-7490F5122F53}"/>
              </a:ext>
            </a:extLst>
          </p:cNvPr>
          <p:cNvSpPr>
            <a:spLocks noGrp="1"/>
          </p:cNvSpPr>
          <p:nvPr>
            <p:ph type="title"/>
          </p:nvPr>
        </p:nvSpPr>
        <p:spPr>
          <a:xfrm>
            <a:off x="521131" y="-2934273"/>
            <a:ext cx="9418320" cy="4041648"/>
          </a:xfrm>
        </p:spPr>
        <p:txBody>
          <a:bodyPr/>
          <a:lstStyle/>
          <a:p>
            <a:r>
              <a:rPr lang="en-US" dirty="0"/>
              <a:t>Our Timetable</a:t>
            </a:r>
          </a:p>
        </p:txBody>
      </p:sp>
      <p:pic>
        <p:nvPicPr>
          <p:cNvPr id="11" name="Picture 10">
            <a:extLst>
              <a:ext uri="{FF2B5EF4-FFF2-40B4-BE49-F238E27FC236}">
                <a16:creationId xmlns:a16="http://schemas.microsoft.com/office/drawing/2014/main" id="{0E6C7A26-AA6E-0382-DC07-E88D01455E1E}"/>
              </a:ext>
            </a:extLst>
          </p:cNvPr>
          <p:cNvPicPr>
            <a:picLocks noChangeAspect="1"/>
          </p:cNvPicPr>
          <p:nvPr/>
        </p:nvPicPr>
        <p:blipFill>
          <a:blip r:embed="rId3"/>
          <a:stretch>
            <a:fillRect/>
          </a:stretch>
        </p:blipFill>
        <p:spPr>
          <a:xfrm>
            <a:off x="889004" y="969152"/>
            <a:ext cx="9421151" cy="5644299"/>
          </a:xfrm>
          <a:prstGeom prst="rect">
            <a:avLst/>
          </a:prstGeom>
        </p:spPr>
      </p:pic>
    </p:spTree>
    <p:extLst>
      <p:ext uri="{BB962C8B-B14F-4D97-AF65-F5344CB8AC3E}">
        <p14:creationId xmlns:p14="http://schemas.microsoft.com/office/powerpoint/2010/main" val="1934261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English</a:t>
            </a:r>
          </a:p>
        </p:txBody>
      </p:sp>
      <p:sp>
        <p:nvSpPr>
          <p:cNvPr id="3" name="Content Placeholder 2"/>
          <p:cNvSpPr>
            <a:spLocks noGrp="1"/>
          </p:cNvSpPr>
          <p:nvPr>
            <p:ph idx="1"/>
          </p:nvPr>
        </p:nvSpPr>
        <p:spPr>
          <a:xfrm>
            <a:off x="1261871" y="1828800"/>
            <a:ext cx="9406129" cy="4351337"/>
          </a:xfrm>
        </p:spPr>
        <p:txBody>
          <a:bodyPr/>
          <a:lstStyle/>
          <a:p>
            <a:r>
              <a:rPr lang="en-GB" dirty="0"/>
              <a:t>Every term we study a different book and this half term our book is “The Journey Home”</a:t>
            </a:r>
          </a:p>
          <a:p>
            <a:r>
              <a:rPr lang="en-GB" dirty="0"/>
              <a:t>This year we are studying a variety of different books that explore different concepts and genre. </a:t>
            </a:r>
            <a:endParaRPr lang="en-US" dirty="0"/>
          </a:p>
          <a:p>
            <a:r>
              <a:rPr lang="en-US" dirty="0"/>
              <a:t>There will be a grammar and punctuation focus in both reading and writing. </a:t>
            </a:r>
          </a:p>
          <a:p>
            <a:r>
              <a:rPr lang="en-US" dirty="0"/>
              <a:t>Lots of drama, role play and art. </a:t>
            </a:r>
          </a:p>
        </p:txBody>
      </p:sp>
      <p:pic>
        <p:nvPicPr>
          <p:cNvPr id="5" name="Content Placeholder 4">
            <a:extLst>
              <a:ext uri="{FF2B5EF4-FFF2-40B4-BE49-F238E27FC236}">
                <a16:creationId xmlns:a16="http://schemas.microsoft.com/office/drawing/2014/main" id="{0EC8D343-005A-C5CB-5055-530C879A08DF}"/>
              </a:ext>
            </a:extLst>
          </p:cNvPr>
          <p:cNvPicPr>
            <a:picLocks noChangeAspect="1"/>
          </p:cNvPicPr>
          <p:nvPr/>
        </p:nvPicPr>
        <p:blipFill>
          <a:blip r:embed="rId3"/>
          <a:stretch>
            <a:fillRect/>
          </a:stretch>
        </p:blipFill>
        <p:spPr>
          <a:xfrm>
            <a:off x="6108192" y="3216454"/>
            <a:ext cx="4677160" cy="3101161"/>
          </a:xfrm>
          <a:prstGeom prst="rect">
            <a:avLst/>
          </a:prstGeom>
        </p:spPr>
      </p:pic>
    </p:spTree>
    <p:extLst>
      <p:ext uri="{BB962C8B-B14F-4D97-AF65-F5344CB8AC3E}">
        <p14:creationId xmlns:p14="http://schemas.microsoft.com/office/powerpoint/2010/main" val="1031411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alphaModFix amt="50000"/>
          </a:blip>
          <a:stretch>
            <a:fillRect/>
          </a:stretch>
        </p:blipFill>
        <p:spPr>
          <a:xfrm>
            <a:off x="6573012" y="3903191"/>
            <a:ext cx="4381500" cy="2857500"/>
          </a:xfrm>
          <a:prstGeom prst="rect">
            <a:avLst/>
          </a:prstGeom>
        </p:spPr>
      </p:pic>
      <p:sp>
        <p:nvSpPr>
          <p:cNvPr id="2" name="Title 1"/>
          <p:cNvSpPr>
            <a:spLocks noGrp="1"/>
          </p:cNvSpPr>
          <p:nvPr>
            <p:ph type="title"/>
          </p:nvPr>
        </p:nvSpPr>
        <p:spPr/>
        <p:txBody>
          <a:bodyPr/>
          <a:lstStyle/>
          <a:p>
            <a:r>
              <a:rPr lang="en-US" dirty="0"/>
              <a:t>Reading</a:t>
            </a:r>
          </a:p>
        </p:txBody>
      </p:sp>
      <p:sp>
        <p:nvSpPr>
          <p:cNvPr id="3" name="Content Placeholder 2"/>
          <p:cNvSpPr>
            <a:spLocks noGrp="1"/>
          </p:cNvSpPr>
          <p:nvPr>
            <p:ph idx="1"/>
          </p:nvPr>
        </p:nvSpPr>
        <p:spPr>
          <a:xfrm>
            <a:off x="499871" y="1691322"/>
            <a:ext cx="9406129" cy="4351337"/>
          </a:xfrm>
        </p:spPr>
        <p:txBody>
          <a:bodyPr>
            <a:normAutofit fontScale="70000" lnSpcReduction="20000"/>
          </a:bodyPr>
          <a:lstStyle/>
          <a:p>
            <a:r>
              <a:rPr lang="en-GB" sz="2400" dirty="0"/>
              <a:t>At </a:t>
            </a:r>
            <a:r>
              <a:rPr lang="en-GB" sz="2400" dirty="0" err="1"/>
              <a:t>Nutfield</a:t>
            </a:r>
            <a:r>
              <a:rPr lang="en-GB" sz="2400" dirty="0"/>
              <a:t> Church School, we want our pupils to love reading!</a:t>
            </a:r>
          </a:p>
          <a:p>
            <a:r>
              <a:rPr lang="en-GB" sz="2400" dirty="0"/>
              <a:t>We encourage our pupils to read every school day, for 10-15 minutes, or more if they would like, and it should be recorded in their reading record (which should be kept in their bags in KS1 and handed in every day)</a:t>
            </a:r>
          </a:p>
          <a:p>
            <a:r>
              <a:rPr lang="en-GB" sz="2400" dirty="0"/>
              <a:t>Children will have the opportunity to be heard read 2-3 times a week, through 1: 1 reading with an adult and in small groups in Guided Reading sessions. </a:t>
            </a:r>
          </a:p>
          <a:p>
            <a:r>
              <a:rPr lang="en-GB" sz="2400" dirty="0"/>
              <a:t>Children will change their books on a designated day. This will be the day they read with an adult. They will then be given two decodable reading books for the week. Children are also welcome to read their own books alongside the decodable reading books. </a:t>
            </a:r>
          </a:p>
          <a:p>
            <a:r>
              <a:rPr lang="en-GB" sz="2400" dirty="0"/>
              <a:t>Please sign their reading record when they read</a:t>
            </a:r>
          </a:p>
          <a:p>
            <a:r>
              <a:rPr lang="en-GB" sz="2400" dirty="0"/>
              <a:t>Children will work through the book bands and we will move children up when they are ready</a:t>
            </a:r>
          </a:p>
          <a:p>
            <a:r>
              <a:rPr lang="en-GB" sz="2400" dirty="0"/>
              <a:t>Children are then encouraged to read Lime+ books in school but please feel free to read as many other books as you like at home!</a:t>
            </a:r>
          </a:p>
        </p:txBody>
      </p:sp>
    </p:spTree>
    <p:extLst>
      <p:ext uri="{BB962C8B-B14F-4D97-AF65-F5344CB8AC3E}">
        <p14:creationId xmlns:p14="http://schemas.microsoft.com/office/powerpoint/2010/main" val="2142513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07736F-4320-A15D-C281-FF5C2740FED1}"/>
              </a:ext>
            </a:extLst>
          </p:cNvPr>
          <p:cNvPicPr>
            <a:picLocks noChangeAspect="1"/>
          </p:cNvPicPr>
          <p:nvPr/>
        </p:nvPicPr>
        <p:blipFill>
          <a:blip r:embed="rId3">
            <a:alphaModFix amt="50000"/>
          </a:blip>
          <a:stretch>
            <a:fillRect/>
          </a:stretch>
        </p:blipFill>
        <p:spPr>
          <a:xfrm>
            <a:off x="6573012" y="3903191"/>
            <a:ext cx="4381500" cy="2857500"/>
          </a:xfrm>
          <a:prstGeom prst="rect">
            <a:avLst/>
          </a:prstGeom>
        </p:spPr>
      </p:pic>
      <p:sp>
        <p:nvSpPr>
          <p:cNvPr id="2" name="Title 1"/>
          <p:cNvSpPr>
            <a:spLocks noGrp="1"/>
          </p:cNvSpPr>
          <p:nvPr>
            <p:ph type="title"/>
          </p:nvPr>
        </p:nvSpPr>
        <p:spPr>
          <a:xfrm>
            <a:off x="1249680" y="0"/>
            <a:ext cx="9692640" cy="1325562"/>
          </a:xfrm>
        </p:spPr>
        <p:txBody>
          <a:bodyPr/>
          <a:lstStyle/>
          <a:p>
            <a:r>
              <a:rPr lang="en-US" dirty="0"/>
              <a:t>Helping with Reading</a:t>
            </a:r>
          </a:p>
        </p:txBody>
      </p:sp>
      <p:sp>
        <p:nvSpPr>
          <p:cNvPr id="3" name="Content Placeholder 2"/>
          <p:cNvSpPr>
            <a:spLocks noGrp="1"/>
          </p:cNvSpPr>
          <p:nvPr>
            <p:ph idx="1"/>
          </p:nvPr>
        </p:nvSpPr>
        <p:spPr>
          <a:xfrm>
            <a:off x="1249680" y="1542361"/>
            <a:ext cx="9406129" cy="4777273"/>
          </a:xfrm>
        </p:spPr>
        <p:txBody>
          <a:bodyPr>
            <a:normAutofit/>
          </a:bodyPr>
          <a:lstStyle/>
          <a:p>
            <a:pPr marL="0" indent="0">
              <a:buNone/>
            </a:pPr>
            <a:r>
              <a:rPr lang="en-GB" sz="2000" b="1" u="sng" dirty="0"/>
              <a:t>Literal Questions:</a:t>
            </a:r>
          </a:p>
          <a:p>
            <a:pPr lvl="1"/>
            <a:r>
              <a:rPr lang="en-GB" sz="2000" dirty="0"/>
              <a:t>These are simple questions where children are asked a fact from within the story (i.e., the information is literally within the text). For example: </a:t>
            </a:r>
          </a:p>
          <a:p>
            <a:pPr lvl="2"/>
            <a:r>
              <a:rPr lang="en-GB" sz="1800" dirty="0"/>
              <a:t>“What was the pirate’s name?” </a:t>
            </a:r>
          </a:p>
          <a:p>
            <a:pPr lvl="2"/>
            <a:r>
              <a:rPr lang="en-GB" sz="1800" dirty="0"/>
              <a:t>“Can you remember who was on the boat?” </a:t>
            </a:r>
          </a:p>
          <a:p>
            <a:pPr lvl="2"/>
            <a:r>
              <a:rPr lang="en-GB" sz="1800" dirty="0"/>
              <a:t>“What happened after they got off the boat?” </a:t>
            </a:r>
          </a:p>
          <a:p>
            <a:pPr marL="0" indent="0">
              <a:buNone/>
            </a:pPr>
            <a:r>
              <a:rPr lang="en-GB" sz="2000" b="1" u="sng" dirty="0"/>
              <a:t>Inference Questions</a:t>
            </a:r>
          </a:p>
          <a:p>
            <a:pPr>
              <a:spcBef>
                <a:spcPts val="200"/>
              </a:spcBef>
            </a:pPr>
            <a:r>
              <a:rPr lang="en-GB" sz="2000" dirty="0"/>
              <a:t>Inference questions need children to look beyond the text and give information that was not specifically provided, but which was implied (i.e., children need to ‘read between the lines’).  For example: </a:t>
            </a:r>
          </a:p>
          <a:p>
            <a:pPr lvl="1"/>
            <a:r>
              <a:rPr lang="en-GB" sz="1800" dirty="0"/>
              <a:t>“What do you think happened next?” </a:t>
            </a:r>
          </a:p>
          <a:p>
            <a:pPr lvl="1"/>
            <a:r>
              <a:rPr lang="en-GB" sz="1800" dirty="0"/>
              <a:t>“Why do you think he did that?”  </a:t>
            </a:r>
          </a:p>
          <a:p>
            <a:pPr lvl="1"/>
            <a:r>
              <a:rPr lang="en-GB" sz="1800" dirty="0"/>
              <a:t>“How do you think the pirate felt when he was left behind?”</a:t>
            </a:r>
          </a:p>
        </p:txBody>
      </p:sp>
    </p:spTree>
    <p:extLst>
      <p:ext uri="{BB962C8B-B14F-4D97-AF65-F5344CB8AC3E}">
        <p14:creationId xmlns:p14="http://schemas.microsoft.com/office/powerpoint/2010/main" val="2395642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07736F-4320-A15D-C281-FF5C2740FED1}"/>
              </a:ext>
            </a:extLst>
          </p:cNvPr>
          <p:cNvPicPr>
            <a:picLocks noChangeAspect="1"/>
          </p:cNvPicPr>
          <p:nvPr/>
        </p:nvPicPr>
        <p:blipFill>
          <a:blip r:embed="rId3">
            <a:alphaModFix amt="50000"/>
          </a:blip>
          <a:stretch>
            <a:fillRect/>
          </a:stretch>
        </p:blipFill>
        <p:spPr>
          <a:xfrm>
            <a:off x="6573012" y="3903191"/>
            <a:ext cx="4381500" cy="2857500"/>
          </a:xfrm>
          <a:prstGeom prst="rect">
            <a:avLst/>
          </a:prstGeom>
        </p:spPr>
      </p:pic>
      <p:sp>
        <p:nvSpPr>
          <p:cNvPr id="2" name="Title 1"/>
          <p:cNvSpPr>
            <a:spLocks noGrp="1"/>
          </p:cNvSpPr>
          <p:nvPr>
            <p:ph type="title"/>
          </p:nvPr>
        </p:nvSpPr>
        <p:spPr>
          <a:xfrm>
            <a:off x="1249680" y="0"/>
            <a:ext cx="9692640" cy="1325562"/>
          </a:xfrm>
        </p:spPr>
        <p:txBody>
          <a:bodyPr/>
          <a:lstStyle/>
          <a:p>
            <a:r>
              <a:rPr lang="en-US" dirty="0"/>
              <a:t>Helping with Reading</a:t>
            </a:r>
          </a:p>
        </p:txBody>
      </p:sp>
      <p:sp>
        <p:nvSpPr>
          <p:cNvPr id="3" name="Content Placeholder 2"/>
          <p:cNvSpPr>
            <a:spLocks noGrp="1"/>
          </p:cNvSpPr>
          <p:nvPr>
            <p:ph idx="1"/>
          </p:nvPr>
        </p:nvSpPr>
        <p:spPr>
          <a:xfrm>
            <a:off x="1249680" y="1542361"/>
            <a:ext cx="9406129" cy="4777273"/>
          </a:xfrm>
        </p:spPr>
        <p:txBody>
          <a:bodyPr>
            <a:normAutofit/>
          </a:bodyPr>
          <a:lstStyle/>
          <a:p>
            <a:pPr marL="0" indent="0">
              <a:buNone/>
            </a:pPr>
            <a:r>
              <a:rPr lang="en-GB" sz="2000" b="1" u="sng" dirty="0"/>
              <a:t>Evaluative Questions:</a:t>
            </a:r>
          </a:p>
          <a:p>
            <a:r>
              <a:rPr lang="en-GB" sz="2000" dirty="0"/>
              <a:t>Evaluative questions require children to read behind and beyond the lines. For example: </a:t>
            </a:r>
          </a:p>
          <a:p>
            <a:pPr lvl="1"/>
            <a:r>
              <a:rPr lang="en-GB" sz="1800" dirty="0"/>
              <a:t>“Do you think he should have done that?” </a:t>
            </a:r>
          </a:p>
          <a:p>
            <a:pPr lvl="1"/>
            <a:r>
              <a:rPr lang="en-GB" sz="1800" dirty="0"/>
              <a:t>“Do you think the Pirates were very different from each other?”</a:t>
            </a:r>
          </a:p>
        </p:txBody>
      </p:sp>
      <p:sp>
        <p:nvSpPr>
          <p:cNvPr id="6" name="TextBox 5">
            <a:extLst>
              <a:ext uri="{FF2B5EF4-FFF2-40B4-BE49-F238E27FC236}">
                <a16:creationId xmlns:a16="http://schemas.microsoft.com/office/drawing/2014/main" id="{06F18EE3-3DC2-E953-87AB-95DBDF27CA3A}"/>
              </a:ext>
            </a:extLst>
          </p:cNvPr>
          <p:cNvSpPr txBox="1"/>
          <p:nvPr/>
        </p:nvSpPr>
        <p:spPr>
          <a:xfrm>
            <a:off x="1410697" y="3930997"/>
            <a:ext cx="5001299" cy="1938992"/>
          </a:xfrm>
          <a:prstGeom prst="rect">
            <a:avLst/>
          </a:prstGeom>
          <a:noFill/>
        </p:spPr>
        <p:txBody>
          <a:bodyPr wrap="square">
            <a:spAutoFit/>
          </a:bodyPr>
          <a:lstStyle/>
          <a:p>
            <a:pPr algn="ctr"/>
            <a:r>
              <a:rPr lang="en-GB" sz="2400" dirty="0"/>
              <a:t>Take time to think about the questions and discussions that you have with your child as you read with them, but most importantly, enjoy sharing these stories together.</a:t>
            </a:r>
          </a:p>
        </p:txBody>
      </p:sp>
    </p:spTree>
    <p:extLst>
      <p:ext uri="{BB962C8B-B14F-4D97-AF65-F5344CB8AC3E}">
        <p14:creationId xmlns:p14="http://schemas.microsoft.com/office/powerpoint/2010/main" val="20966243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Spelling and Handwriting</a:t>
            </a:r>
          </a:p>
        </p:txBody>
      </p:sp>
      <p:sp>
        <p:nvSpPr>
          <p:cNvPr id="3" name="Content Placeholder 2"/>
          <p:cNvSpPr>
            <a:spLocks noGrp="1"/>
          </p:cNvSpPr>
          <p:nvPr>
            <p:ph idx="1"/>
          </p:nvPr>
        </p:nvSpPr>
        <p:spPr>
          <a:xfrm>
            <a:off x="1261872" y="1828800"/>
            <a:ext cx="4738878" cy="4351337"/>
          </a:xfrm>
        </p:spPr>
        <p:txBody>
          <a:bodyPr/>
          <a:lstStyle/>
          <a:p>
            <a:r>
              <a:rPr lang="en-US" sz="2000" dirty="0"/>
              <a:t>Weekly spelling homework and spelling tests. Spelling will be set on purple mash.</a:t>
            </a:r>
          </a:p>
          <a:p>
            <a:r>
              <a:rPr lang="en-GB" sz="2000" dirty="0"/>
              <a:t>It is important for the children to be able to spell fluently for writing activities during lessons. </a:t>
            </a:r>
            <a:endParaRPr lang="en-US" sz="2000" dirty="0"/>
          </a:p>
          <a:p>
            <a:r>
              <a:rPr lang="en-US" sz="2000" dirty="0"/>
              <a:t>We will be introducing pre-cursive letter formation  followed by cursive writing towards the end of the year in our daily handwriting sessions. </a:t>
            </a:r>
            <a:br>
              <a:rPr lang="en-US" dirty="0"/>
            </a:br>
            <a:endParaRPr lang="en-US" dirty="0"/>
          </a:p>
          <a:p>
            <a:endParaRPr lang="en-US" dirty="0"/>
          </a:p>
        </p:txBody>
      </p:sp>
      <p:pic>
        <p:nvPicPr>
          <p:cNvPr id="7" name="Picture 6">
            <a:extLst>
              <a:ext uri="{FF2B5EF4-FFF2-40B4-BE49-F238E27FC236}">
                <a16:creationId xmlns:a16="http://schemas.microsoft.com/office/drawing/2014/main" id="{012C2B59-7917-4C45-AD4B-55DA922588AD}"/>
              </a:ext>
            </a:extLst>
          </p:cNvPr>
          <p:cNvPicPr>
            <a:picLocks noChangeAspect="1"/>
          </p:cNvPicPr>
          <p:nvPr/>
        </p:nvPicPr>
        <p:blipFill>
          <a:blip r:embed="rId3"/>
          <a:stretch>
            <a:fillRect/>
          </a:stretch>
        </p:blipFill>
        <p:spPr>
          <a:xfrm>
            <a:off x="6848475" y="1828800"/>
            <a:ext cx="2952750" cy="3841588"/>
          </a:xfrm>
          <a:prstGeom prst="rect">
            <a:avLst/>
          </a:prstGeom>
        </p:spPr>
      </p:pic>
    </p:spTree>
    <p:extLst>
      <p:ext uri="{BB962C8B-B14F-4D97-AF65-F5344CB8AC3E}">
        <p14:creationId xmlns:p14="http://schemas.microsoft.com/office/powerpoint/2010/main" val="368972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14026-AF20-748F-E833-C2017FDB4332}"/>
              </a:ext>
            </a:extLst>
          </p:cNvPr>
          <p:cNvSpPr>
            <a:spLocks noGrp="1"/>
          </p:cNvSpPr>
          <p:nvPr>
            <p:ph type="title"/>
          </p:nvPr>
        </p:nvSpPr>
        <p:spPr/>
        <p:txBody>
          <a:bodyPr/>
          <a:lstStyle/>
          <a:p>
            <a:r>
              <a:rPr lang="en-US" dirty="0"/>
              <a:t>Writing</a:t>
            </a:r>
          </a:p>
        </p:txBody>
      </p:sp>
      <p:pic>
        <p:nvPicPr>
          <p:cNvPr id="5" name="Picture 4">
            <a:extLst>
              <a:ext uri="{FF2B5EF4-FFF2-40B4-BE49-F238E27FC236}">
                <a16:creationId xmlns:a16="http://schemas.microsoft.com/office/drawing/2014/main" id="{7604B807-F81E-47AC-4E19-6C9DC4B18064}"/>
              </a:ext>
            </a:extLst>
          </p:cNvPr>
          <p:cNvPicPr>
            <a:picLocks noChangeAspect="1"/>
          </p:cNvPicPr>
          <p:nvPr/>
        </p:nvPicPr>
        <p:blipFill>
          <a:blip r:embed="rId2"/>
          <a:stretch>
            <a:fillRect/>
          </a:stretch>
        </p:blipFill>
        <p:spPr>
          <a:xfrm>
            <a:off x="1261872" y="1900642"/>
            <a:ext cx="8797083" cy="4351337"/>
          </a:xfrm>
          <a:prstGeom prst="rect">
            <a:avLst/>
          </a:prstGeom>
        </p:spPr>
      </p:pic>
    </p:spTree>
    <p:extLst>
      <p:ext uri="{BB962C8B-B14F-4D97-AF65-F5344CB8AC3E}">
        <p14:creationId xmlns:p14="http://schemas.microsoft.com/office/powerpoint/2010/main" val="16840445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alphaModFix amt="20000"/>
          </a:blip>
          <a:srcRect r="6818"/>
          <a:stretch/>
        </p:blipFill>
        <p:spPr>
          <a:xfrm>
            <a:off x="4907259" y="26914"/>
            <a:ext cx="6365344" cy="6831086"/>
          </a:xfrm>
          <a:prstGeom prst="rect">
            <a:avLst/>
          </a:prstGeom>
        </p:spPr>
      </p:pic>
      <p:sp>
        <p:nvSpPr>
          <p:cNvPr id="2" name="Title 1"/>
          <p:cNvSpPr>
            <a:spLocks noGrp="1"/>
          </p:cNvSpPr>
          <p:nvPr>
            <p:ph type="title"/>
          </p:nvPr>
        </p:nvSpPr>
        <p:spPr/>
        <p:txBody>
          <a:bodyPr/>
          <a:lstStyle/>
          <a:p>
            <a:r>
              <a:rPr lang="en-US" dirty="0" err="1"/>
              <a:t>Maths</a:t>
            </a:r>
            <a:endParaRPr lang="en-US" dirty="0"/>
          </a:p>
        </p:txBody>
      </p:sp>
      <p:pic>
        <p:nvPicPr>
          <p:cNvPr id="6" name="Picture 5">
            <a:extLst>
              <a:ext uri="{FF2B5EF4-FFF2-40B4-BE49-F238E27FC236}">
                <a16:creationId xmlns:a16="http://schemas.microsoft.com/office/drawing/2014/main" id="{F53AE329-CFF0-ADA2-C94B-75C1AD1E2976}"/>
              </a:ext>
            </a:extLst>
          </p:cNvPr>
          <p:cNvPicPr>
            <a:picLocks noChangeAspect="1"/>
          </p:cNvPicPr>
          <p:nvPr/>
        </p:nvPicPr>
        <p:blipFill>
          <a:blip r:embed="rId4"/>
          <a:stretch>
            <a:fillRect/>
          </a:stretch>
        </p:blipFill>
        <p:spPr>
          <a:xfrm>
            <a:off x="578583" y="1691322"/>
            <a:ext cx="4994683" cy="4136601"/>
          </a:xfrm>
          <a:prstGeom prst="rect">
            <a:avLst/>
          </a:prstGeom>
        </p:spPr>
      </p:pic>
      <p:pic>
        <p:nvPicPr>
          <p:cNvPr id="8" name="Picture 7">
            <a:extLst>
              <a:ext uri="{FF2B5EF4-FFF2-40B4-BE49-F238E27FC236}">
                <a16:creationId xmlns:a16="http://schemas.microsoft.com/office/drawing/2014/main" id="{F8172205-1EAD-B59C-64E0-F574E1567C0D}"/>
              </a:ext>
            </a:extLst>
          </p:cNvPr>
          <p:cNvPicPr>
            <a:picLocks noChangeAspect="1"/>
          </p:cNvPicPr>
          <p:nvPr/>
        </p:nvPicPr>
        <p:blipFill>
          <a:blip r:embed="rId5"/>
          <a:stretch>
            <a:fillRect/>
          </a:stretch>
        </p:blipFill>
        <p:spPr>
          <a:xfrm>
            <a:off x="6045667" y="1495411"/>
            <a:ext cx="4908845" cy="4715710"/>
          </a:xfrm>
          <a:prstGeom prst="rect">
            <a:avLst/>
          </a:prstGeom>
        </p:spPr>
      </p:pic>
    </p:spTree>
    <p:extLst>
      <p:ext uri="{BB962C8B-B14F-4D97-AF65-F5344CB8AC3E}">
        <p14:creationId xmlns:p14="http://schemas.microsoft.com/office/powerpoint/2010/main" val="36693775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61872" y="1828800"/>
            <a:ext cx="8595360" cy="4763386"/>
          </a:xfrm>
        </p:spPr>
        <p:txBody>
          <a:bodyPr>
            <a:normAutofit/>
          </a:bodyPr>
          <a:lstStyle/>
          <a:p>
            <a:pPr marL="274320" lvl="1" indent="0">
              <a:buNone/>
            </a:pPr>
            <a:endParaRPr lang="en-US" dirty="0"/>
          </a:p>
          <a:p>
            <a:endParaRPr lang="en-US" dirty="0"/>
          </a:p>
        </p:txBody>
      </p:sp>
      <p:pic>
        <p:nvPicPr>
          <p:cNvPr id="8" name="Picture 7">
            <a:extLst>
              <a:ext uri="{FF2B5EF4-FFF2-40B4-BE49-F238E27FC236}">
                <a16:creationId xmlns:a16="http://schemas.microsoft.com/office/drawing/2014/main" id="{462FE70D-C749-18BA-D6A0-C330FC79AAE1}"/>
              </a:ext>
            </a:extLst>
          </p:cNvPr>
          <p:cNvPicPr>
            <a:picLocks noChangeAspect="1"/>
          </p:cNvPicPr>
          <p:nvPr/>
        </p:nvPicPr>
        <p:blipFill>
          <a:blip r:embed="rId3"/>
          <a:stretch>
            <a:fillRect/>
          </a:stretch>
        </p:blipFill>
        <p:spPr>
          <a:xfrm>
            <a:off x="641859" y="265814"/>
            <a:ext cx="10132821" cy="6370469"/>
          </a:xfrm>
          <a:prstGeom prst="rect">
            <a:avLst/>
          </a:prstGeom>
        </p:spPr>
      </p:pic>
      <p:sp>
        <p:nvSpPr>
          <p:cNvPr id="10" name="Title 9">
            <a:extLst>
              <a:ext uri="{FF2B5EF4-FFF2-40B4-BE49-F238E27FC236}">
                <a16:creationId xmlns:a16="http://schemas.microsoft.com/office/drawing/2014/main" id="{E4F84070-24A4-2A0D-FC3E-65ECE98230A4}"/>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6628443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1261872" y="365760"/>
            <a:ext cx="9692640" cy="1325562"/>
          </a:xfrm>
        </p:spPr>
        <p:txBody>
          <a:bodyPr>
            <a:normAutofit/>
          </a:bodyPr>
          <a:lstStyle/>
          <a:p>
            <a:r>
              <a:rPr lang="en-US" sz="4400" dirty="0"/>
              <a:t>RE</a:t>
            </a:r>
          </a:p>
        </p:txBody>
      </p:sp>
      <p:sp>
        <p:nvSpPr>
          <p:cNvPr id="8" name="Content Placeholder 2"/>
          <p:cNvSpPr txBox="1">
            <a:spLocks/>
          </p:cNvSpPr>
          <p:nvPr/>
        </p:nvSpPr>
        <p:spPr>
          <a:xfrm>
            <a:off x="1261872" y="1828800"/>
            <a:ext cx="8595360" cy="4351337"/>
          </a:xfrm>
          <a:prstGeom prst="rect">
            <a:avLst/>
          </a:prstGeom>
        </p:spPr>
        <p:txBody>
          <a:bodyPr vert="horz" lIns="91440" tIns="45720" rIns="91440" bIns="45720" rtlCol="0" anchor="t">
            <a:normAutofit/>
          </a:bodyPr>
          <a:lstStyle>
            <a:lvl1pPr marL="0" indent="0" algn="l" defTabSz="914400" rtl="0" eaLnBrk="1" latinLnBrk="0" hangingPunct="1">
              <a:lnSpc>
                <a:spcPct val="95000"/>
              </a:lnSpc>
              <a:spcBef>
                <a:spcPts val="1400"/>
              </a:spcBef>
              <a:spcAft>
                <a:spcPts val="200"/>
              </a:spcAft>
              <a:buClr>
                <a:schemeClr val="accent1"/>
              </a:buClr>
              <a:buSzPct val="80000"/>
              <a:buFont typeface="Arial" pitchFamily="34" charset="0"/>
              <a:buNone/>
              <a:defRPr sz="2200" kern="1200" spc="10" baseline="0">
                <a:solidFill>
                  <a:schemeClr val="tx1">
                    <a:lumMod val="65000"/>
                    <a:lumOff val="35000"/>
                  </a:schemeClr>
                </a:solidFill>
                <a:latin typeface="+mn-lt"/>
                <a:ea typeface="+mn-ea"/>
                <a:cs typeface="+mn-cs"/>
              </a:defRPr>
            </a:lvl1pPr>
            <a:lvl2pPr marL="45720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300"/>
              </a:spcBef>
              <a:spcAft>
                <a:spcPts val="300"/>
              </a:spcAft>
              <a:buClr>
                <a:schemeClr val="accent1"/>
              </a:buClr>
              <a:buFont typeface="Wingdings 2" pitchFamily="18" charset="2"/>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9pPr>
          </a:lstStyle>
          <a:p>
            <a:pPr marL="285750" indent="-285750">
              <a:buFont typeface="Arial" charset="0"/>
              <a:buChar char="•"/>
            </a:pPr>
            <a:endParaRPr lang="en-GB" sz="2400" dirty="0">
              <a:solidFill>
                <a:schemeClr val="tx1"/>
              </a:solidFill>
            </a:endParaRPr>
          </a:p>
        </p:txBody>
      </p:sp>
      <p:pic>
        <p:nvPicPr>
          <p:cNvPr id="3" name="Picture 2">
            <a:extLst>
              <a:ext uri="{FF2B5EF4-FFF2-40B4-BE49-F238E27FC236}">
                <a16:creationId xmlns:a16="http://schemas.microsoft.com/office/drawing/2014/main" id="{DB327437-57CB-4BF8-8E9C-74A1B605302C}"/>
              </a:ext>
            </a:extLst>
          </p:cNvPr>
          <p:cNvPicPr>
            <a:picLocks noChangeAspect="1"/>
          </p:cNvPicPr>
          <p:nvPr/>
        </p:nvPicPr>
        <p:blipFill>
          <a:blip r:embed="rId3"/>
          <a:stretch>
            <a:fillRect/>
          </a:stretch>
        </p:blipFill>
        <p:spPr>
          <a:xfrm>
            <a:off x="1746694" y="1691322"/>
            <a:ext cx="8220075" cy="4953000"/>
          </a:xfrm>
          <a:prstGeom prst="rect">
            <a:avLst/>
          </a:prstGeom>
        </p:spPr>
      </p:pic>
    </p:spTree>
    <p:extLst>
      <p:ext uri="{BB962C8B-B14F-4D97-AF65-F5344CB8AC3E}">
        <p14:creationId xmlns:p14="http://schemas.microsoft.com/office/powerpoint/2010/main" val="20198376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Wellbeing</a:t>
            </a:r>
          </a:p>
        </p:txBody>
      </p:sp>
      <p:sp>
        <p:nvSpPr>
          <p:cNvPr id="3" name="Content Placeholder 2"/>
          <p:cNvSpPr>
            <a:spLocks noGrp="1"/>
          </p:cNvSpPr>
          <p:nvPr>
            <p:ph idx="1"/>
          </p:nvPr>
        </p:nvSpPr>
        <p:spPr>
          <a:xfrm>
            <a:off x="1261872" y="1828800"/>
            <a:ext cx="5510403" cy="4351337"/>
          </a:xfrm>
        </p:spPr>
        <p:txBody>
          <a:bodyPr>
            <a:normAutofit lnSpcReduction="10000"/>
          </a:bodyPr>
          <a:lstStyle/>
          <a:p>
            <a:pPr marL="0" indent="0">
              <a:buNone/>
            </a:pPr>
            <a:r>
              <a:rPr lang="en-GB" dirty="0"/>
              <a:t>We will be following the Jigsaw PSHE programme. There are six sequential units we will be following over the course of the year.</a:t>
            </a:r>
          </a:p>
          <a:p>
            <a:pPr marL="0" indent="0">
              <a:buNone/>
            </a:pPr>
            <a:r>
              <a:rPr lang="en-GB" dirty="0"/>
              <a:t>The classroom has a calm corner and an emotions check in station, which children can access when required.</a:t>
            </a:r>
          </a:p>
          <a:p>
            <a:pPr marL="0" indent="0">
              <a:buNone/>
            </a:pPr>
            <a:r>
              <a:rPr lang="en-GB" dirty="0"/>
              <a:t>The outdoor area now has equipment such as bouncy balls, skipping ropes and trampolines when children require a brain break. </a:t>
            </a:r>
          </a:p>
          <a:p>
            <a:pPr marL="0" indent="0">
              <a:buNone/>
            </a:pPr>
            <a:r>
              <a:rPr lang="en-GB" dirty="0"/>
              <a:t>When the children arrive at school and after lunch there will be a carousel of mindfulness activities for them to engage with. These include playdoh, bead threading, jigsaws, peg boards and geo boards. These activities also help with fine motor skills, which we will continue to develop with the children as it supports writing and pencil control. </a:t>
            </a:r>
          </a:p>
          <a:p>
            <a:endParaRPr lang="en-GB" dirty="0"/>
          </a:p>
        </p:txBody>
      </p:sp>
      <p:pic>
        <p:nvPicPr>
          <p:cNvPr id="6" name="Picture 5">
            <a:extLst>
              <a:ext uri="{FF2B5EF4-FFF2-40B4-BE49-F238E27FC236}">
                <a16:creationId xmlns:a16="http://schemas.microsoft.com/office/drawing/2014/main" id="{F37F9E0B-A4CA-4A11-81BE-5C8595C2EFB2}"/>
              </a:ext>
            </a:extLst>
          </p:cNvPr>
          <p:cNvPicPr>
            <a:picLocks noChangeAspect="1"/>
          </p:cNvPicPr>
          <p:nvPr/>
        </p:nvPicPr>
        <p:blipFill>
          <a:blip r:embed="rId3"/>
          <a:stretch>
            <a:fillRect/>
          </a:stretch>
        </p:blipFill>
        <p:spPr>
          <a:xfrm>
            <a:off x="7046243" y="2319178"/>
            <a:ext cx="3908269" cy="2507456"/>
          </a:xfrm>
          <a:prstGeom prst="rect">
            <a:avLst/>
          </a:prstGeom>
        </p:spPr>
      </p:pic>
    </p:spTree>
    <p:extLst>
      <p:ext uri="{BB962C8B-B14F-4D97-AF65-F5344CB8AC3E}">
        <p14:creationId xmlns:p14="http://schemas.microsoft.com/office/powerpoint/2010/main" val="1657384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alphaModFix amt="35000"/>
            <a:extLst>
              <a:ext uri="{BEBA8EAE-BF5A-486C-A8C5-ECC9F3942E4B}">
                <a14:imgProps xmlns:a14="http://schemas.microsoft.com/office/drawing/2010/main">
                  <a14:imgLayer r:embed="rId4">
                    <a14:imgEffect>
                      <a14:artisticMarker/>
                    </a14:imgEffect>
                  </a14:imgLayer>
                </a14:imgProps>
              </a:ext>
            </a:extLst>
          </a:blip>
          <a:stretch>
            <a:fillRect/>
          </a:stretch>
        </p:blipFill>
        <p:spPr>
          <a:xfrm>
            <a:off x="-1" y="3458934"/>
            <a:ext cx="11302585" cy="3399066"/>
          </a:xfrm>
          <a:prstGeom prst="rect">
            <a:avLst/>
          </a:prstGeom>
        </p:spPr>
      </p:pic>
      <p:sp>
        <p:nvSpPr>
          <p:cNvPr id="2" name="Title 1"/>
          <p:cNvSpPr>
            <a:spLocks noGrp="1"/>
          </p:cNvSpPr>
          <p:nvPr>
            <p:ph type="title"/>
          </p:nvPr>
        </p:nvSpPr>
        <p:spPr/>
        <p:txBody>
          <a:bodyPr/>
          <a:lstStyle/>
          <a:p>
            <a:r>
              <a:rPr lang="en-US" dirty="0"/>
              <a:t>PE</a:t>
            </a:r>
          </a:p>
        </p:txBody>
      </p:sp>
      <p:sp>
        <p:nvSpPr>
          <p:cNvPr id="3" name="Content Placeholder 2"/>
          <p:cNvSpPr>
            <a:spLocks noGrp="1"/>
          </p:cNvSpPr>
          <p:nvPr>
            <p:ph idx="1"/>
          </p:nvPr>
        </p:nvSpPr>
        <p:spPr/>
        <p:txBody>
          <a:bodyPr>
            <a:normAutofit fontScale="85000" lnSpcReduction="10000"/>
          </a:bodyPr>
          <a:lstStyle/>
          <a:p>
            <a:r>
              <a:rPr lang="en-GB" sz="2400" u="sng" dirty="0"/>
              <a:t>P.E is</a:t>
            </a:r>
            <a:r>
              <a:rPr lang="en-GB" sz="2400" dirty="0"/>
              <a:t> on Thursday afternoon.</a:t>
            </a:r>
          </a:p>
          <a:p>
            <a:r>
              <a:rPr lang="en-GB" sz="2400" dirty="0"/>
              <a:t>Children will come into school in their P.E Kit on their allocated P.E day (Thursday) </a:t>
            </a:r>
          </a:p>
          <a:p>
            <a:r>
              <a:rPr lang="en-GB" sz="2400" dirty="0"/>
              <a:t>P.E Uniform:</a:t>
            </a:r>
          </a:p>
          <a:p>
            <a:r>
              <a:rPr lang="en-GB" sz="2400" dirty="0"/>
              <a:t>Yellow T-shirt, with </a:t>
            </a:r>
            <a:r>
              <a:rPr lang="en-GB" sz="2400" dirty="0" err="1"/>
              <a:t>Nutfield</a:t>
            </a:r>
            <a:r>
              <a:rPr lang="en-GB" sz="2400" dirty="0"/>
              <a:t> Church Primary School logo.</a:t>
            </a:r>
          </a:p>
          <a:p>
            <a:r>
              <a:rPr lang="en-GB" sz="2400" dirty="0"/>
              <a:t>Blue/black sports shorts. </a:t>
            </a:r>
          </a:p>
          <a:p>
            <a:r>
              <a:rPr lang="en-GB" sz="2400" dirty="0"/>
              <a:t>Plimsolls or trainers</a:t>
            </a:r>
          </a:p>
          <a:p>
            <a:r>
              <a:rPr lang="en-GB" sz="2400" dirty="0"/>
              <a:t>A school jumper/fleece/cardigan can be worn during the colder months. </a:t>
            </a:r>
          </a:p>
          <a:p>
            <a:r>
              <a:rPr lang="en-GB" sz="2400" dirty="0"/>
              <a:t>Blue/black jogging</a:t>
            </a:r>
          </a:p>
          <a:p>
            <a:r>
              <a:rPr lang="en-GB" sz="2400" dirty="0"/>
              <a:t>On wetter / colder days a coat can be worn for P.E.</a:t>
            </a:r>
          </a:p>
          <a:p>
            <a:endParaRPr lang="en-US" dirty="0"/>
          </a:p>
        </p:txBody>
      </p:sp>
    </p:spTree>
    <p:extLst>
      <p:ext uri="{BB962C8B-B14F-4D97-AF65-F5344CB8AC3E}">
        <p14:creationId xmlns:p14="http://schemas.microsoft.com/office/powerpoint/2010/main" val="8031860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4878498" y="4887492"/>
            <a:ext cx="5862073" cy="1638131"/>
          </a:xfrm>
          <a:prstGeom prst="rect">
            <a:avLst/>
          </a:prstGeom>
        </p:spPr>
      </p:pic>
      <p:sp>
        <p:nvSpPr>
          <p:cNvPr id="2" name="Title 1"/>
          <p:cNvSpPr>
            <a:spLocks noGrp="1"/>
          </p:cNvSpPr>
          <p:nvPr>
            <p:ph type="title"/>
          </p:nvPr>
        </p:nvSpPr>
        <p:spPr/>
        <p:txBody>
          <a:bodyPr/>
          <a:lstStyle/>
          <a:p>
            <a:r>
              <a:rPr lang="en-US" dirty="0"/>
              <a:t>Science</a:t>
            </a:r>
          </a:p>
        </p:txBody>
      </p:sp>
      <p:sp>
        <p:nvSpPr>
          <p:cNvPr id="3" name="Content Placeholder 2"/>
          <p:cNvSpPr>
            <a:spLocks noGrp="1"/>
          </p:cNvSpPr>
          <p:nvPr>
            <p:ph idx="1"/>
          </p:nvPr>
        </p:nvSpPr>
        <p:spPr/>
        <p:txBody>
          <a:bodyPr>
            <a:normAutofit/>
          </a:bodyPr>
          <a:lstStyle/>
          <a:p>
            <a:pPr marL="571500" indent="-571500">
              <a:buFont typeface="Arial" panose="020B0604020202020204" pitchFamily="34" charset="0"/>
              <a:buChar char="•"/>
            </a:pPr>
            <a:r>
              <a:rPr lang="en-GB" sz="2000" dirty="0"/>
              <a:t>Animals including Humans</a:t>
            </a:r>
          </a:p>
          <a:p>
            <a:pPr marL="571500" indent="-571500">
              <a:buFont typeface="Arial" panose="020B0604020202020204" pitchFamily="34" charset="0"/>
              <a:buChar char="•"/>
            </a:pPr>
            <a:r>
              <a:rPr lang="en-GB" sz="2000" dirty="0"/>
              <a:t>Living Things and Their Habitats</a:t>
            </a:r>
          </a:p>
          <a:p>
            <a:pPr marL="571500" indent="-571500">
              <a:buFont typeface="Arial" panose="020B0604020202020204" pitchFamily="34" charset="0"/>
              <a:buChar char="•"/>
            </a:pPr>
            <a:r>
              <a:rPr lang="en-GB" sz="2000" dirty="0"/>
              <a:t>Plants</a:t>
            </a:r>
          </a:p>
          <a:p>
            <a:pPr marL="571500" indent="-571500">
              <a:buFont typeface="Arial" panose="020B0604020202020204" pitchFamily="34" charset="0"/>
              <a:buChar char="•"/>
            </a:pPr>
            <a:r>
              <a:rPr lang="en-GB" sz="2000" dirty="0"/>
              <a:t>Use of Everyday Materials</a:t>
            </a:r>
          </a:p>
          <a:p>
            <a:pPr marL="571500" indent="-571500">
              <a:buFont typeface="Arial" panose="020B0604020202020204" pitchFamily="34" charset="0"/>
              <a:buChar char="•"/>
            </a:pPr>
            <a:r>
              <a:rPr lang="en-GB" sz="2000" dirty="0"/>
              <a:t>Famous Scientists</a:t>
            </a:r>
          </a:p>
          <a:p>
            <a:endParaRPr lang="en-US" dirty="0"/>
          </a:p>
        </p:txBody>
      </p:sp>
    </p:spTree>
    <p:extLst>
      <p:ext uri="{BB962C8B-B14F-4D97-AF65-F5344CB8AC3E}">
        <p14:creationId xmlns:p14="http://schemas.microsoft.com/office/powerpoint/2010/main" val="19754727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alphaModFix amt="35000"/>
          </a:blip>
          <a:stretch>
            <a:fillRect/>
          </a:stretch>
        </p:blipFill>
        <p:spPr>
          <a:xfrm>
            <a:off x="0" y="0"/>
            <a:ext cx="11368676" cy="7045377"/>
          </a:xfrm>
          <a:prstGeom prst="rect">
            <a:avLst/>
          </a:prstGeom>
        </p:spPr>
      </p:pic>
      <p:sp>
        <p:nvSpPr>
          <p:cNvPr id="2" name="Title 1"/>
          <p:cNvSpPr>
            <a:spLocks noGrp="1"/>
          </p:cNvSpPr>
          <p:nvPr>
            <p:ph type="title"/>
          </p:nvPr>
        </p:nvSpPr>
        <p:spPr/>
        <p:txBody>
          <a:bodyPr/>
          <a:lstStyle/>
          <a:p>
            <a:r>
              <a:rPr lang="en-US" dirty="0"/>
              <a:t>Science, Computing and D&amp;T</a:t>
            </a:r>
          </a:p>
        </p:txBody>
      </p:sp>
      <p:sp>
        <p:nvSpPr>
          <p:cNvPr id="3" name="Content Placeholder 2"/>
          <p:cNvSpPr>
            <a:spLocks noGrp="1"/>
          </p:cNvSpPr>
          <p:nvPr>
            <p:ph idx="1"/>
          </p:nvPr>
        </p:nvSpPr>
        <p:spPr/>
        <p:txBody>
          <a:bodyPr/>
          <a:lstStyle/>
          <a:p>
            <a:r>
              <a:rPr lang="en-GB" dirty="0"/>
              <a:t>Computing this year will be taught primarily through Science. However, there will be opportunities to use Computing throughout the curriculum.</a:t>
            </a:r>
          </a:p>
          <a:p>
            <a:r>
              <a:rPr lang="en-GB" dirty="0"/>
              <a:t>Children will be able to use Purple Mash throughout the year for homework and in lessons. </a:t>
            </a:r>
          </a:p>
          <a:p>
            <a:r>
              <a:rPr lang="en-GB" dirty="0"/>
              <a:t>Passwords for Purple Mash have not changed. Passwords for Purple Mash and Times Tables Rockstars were sent home with the children on Wednesday.</a:t>
            </a:r>
          </a:p>
          <a:p>
            <a:r>
              <a:rPr lang="en-GB" dirty="0"/>
              <a:t>We will focus on:</a:t>
            </a:r>
          </a:p>
          <a:p>
            <a:pPr lvl="1"/>
            <a:r>
              <a:rPr lang="en-GB" dirty="0"/>
              <a:t>Basic Skills - Learn how to save and retrieve own work. </a:t>
            </a:r>
          </a:p>
          <a:p>
            <a:pPr lvl="1"/>
            <a:r>
              <a:rPr lang="en-GB" dirty="0"/>
              <a:t>Learn how to change font style, size and colour.</a:t>
            </a:r>
          </a:p>
          <a:p>
            <a:pPr lvl="1"/>
            <a:r>
              <a:rPr lang="en-GB" dirty="0"/>
              <a:t>Use technology safely and respectfully</a:t>
            </a:r>
          </a:p>
          <a:p>
            <a:pPr lvl="1"/>
            <a:r>
              <a:rPr lang="en-GB" dirty="0"/>
              <a:t>Recognise common uses of information technology </a:t>
            </a:r>
            <a:r>
              <a:rPr lang="en-GB" dirty="0" err="1"/>
              <a:t>beyopassword</a:t>
            </a:r>
            <a:r>
              <a:rPr lang="en-GB" dirty="0"/>
              <a:t> – compass 86nd school</a:t>
            </a:r>
          </a:p>
        </p:txBody>
      </p:sp>
    </p:spTree>
    <p:extLst>
      <p:ext uri="{BB962C8B-B14F-4D97-AF65-F5344CB8AC3E}">
        <p14:creationId xmlns:p14="http://schemas.microsoft.com/office/powerpoint/2010/main" val="42795794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841" y="-308896"/>
            <a:ext cx="9692640" cy="1325562"/>
          </a:xfrm>
        </p:spPr>
        <p:txBody>
          <a:bodyPr/>
          <a:lstStyle/>
          <a:p>
            <a:r>
              <a:rPr lang="en-US" dirty="0"/>
              <a:t>Science, Computing and D&amp;T</a:t>
            </a:r>
          </a:p>
        </p:txBody>
      </p:sp>
      <p:sp>
        <p:nvSpPr>
          <p:cNvPr id="3" name="Content Placeholder 2"/>
          <p:cNvSpPr>
            <a:spLocks noGrp="1"/>
          </p:cNvSpPr>
          <p:nvPr>
            <p:ph idx="1"/>
          </p:nvPr>
        </p:nvSpPr>
        <p:spPr>
          <a:xfrm>
            <a:off x="121841" y="1154144"/>
            <a:ext cx="11179572" cy="4773881"/>
          </a:xfrm>
        </p:spPr>
        <p:txBody>
          <a:bodyPr>
            <a:normAutofit/>
          </a:bodyPr>
          <a:lstStyle/>
          <a:p>
            <a:pPr lvl="1"/>
            <a:r>
              <a:rPr lang="en-GB" sz="2400" dirty="0"/>
              <a:t>Autumn – Bird Houses/Animal Habitats</a:t>
            </a:r>
          </a:p>
          <a:p>
            <a:pPr lvl="2"/>
            <a:r>
              <a:rPr lang="en-GB" sz="1800" dirty="0"/>
              <a:t>Design purposeful, functional, appealing products for themselves and other users based on design criteria.</a:t>
            </a:r>
          </a:p>
          <a:p>
            <a:pPr lvl="2"/>
            <a:r>
              <a:rPr lang="en-GB" sz="1800" dirty="0"/>
              <a:t>Build structures, exploring how they can be made stronger, stiffer and more stable.</a:t>
            </a:r>
          </a:p>
          <a:p>
            <a:pPr lvl="1"/>
            <a:r>
              <a:rPr lang="en-GB" sz="2200" dirty="0"/>
              <a:t>Spring</a:t>
            </a:r>
          </a:p>
          <a:p>
            <a:pPr lvl="2"/>
            <a:r>
              <a:rPr lang="en-GB" sz="1800" dirty="0"/>
              <a:t>use the basic principles of a healthy and varied diet to prepare dishes. </a:t>
            </a:r>
          </a:p>
          <a:p>
            <a:pPr lvl="2"/>
            <a:r>
              <a:rPr lang="en-GB" sz="1800" dirty="0"/>
              <a:t>Understand where food comes from. </a:t>
            </a:r>
          </a:p>
          <a:p>
            <a:pPr lvl="2"/>
            <a:r>
              <a:rPr lang="en-GB" sz="1800" dirty="0"/>
              <a:t>Plan and create a healthy savoury meal so that they are able to feed themselves and others a healthy and varied diet. </a:t>
            </a:r>
          </a:p>
          <a:p>
            <a:pPr lvl="1"/>
            <a:r>
              <a:rPr lang="en-GB" sz="2200" dirty="0"/>
              <a:t>Summer - </a:t>
            </a:r>
            <a:r>
              <a:rPr lang="en-GB" sz="2400" dirty="0"/>
              <a:t>Make own instruments out of different materials</a:t>
            </a:r>
            <a:endParaRPr lang="en-GB" sz="2200" dirty="0"/>
          </a:p>
          <a:p>
            <a:pPr lvl="2"/>
            <a:r>
              <a:rPr lang="en-GB" sz="1800" dirty="0"/>
              <a:t>Design purposeful, functional, appealing products for themselves and other users based on design criteria.</a:t>
            </a:r>
          </a:p>
          <a:p>
            <a:pPr lvl="2"/>
            <a:r>
              <a:rPr lang="en-GB" sz="1800" dirty="0"/>
              <a:t>Build structures, exploring how they can be made stronger, stiffer and more stable.</a:t>
            </a:r>
          </a:p>
        </p:txBody>
      </p:sp>
    </p:spTree>
    <p:extLst>
      <p:ext uri="{BB962C8B-B14F-4D97-AF65-F5344CB8AC3E}">
        <p14:creationId xmlns:p14="http://schemas.microsoft.com/office/powerpoint/2010/main" val="11594923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9E50A0-750C-8A72-5C30-B380787CFF2E}"/>
              </a:ext>
            </a:extLst>
          </p:cNvPr>
          <p:cNvSpPr>
            <a:spLocks noGrp="1"/>
          </p:cNvSpPr>
          <p:nvPr>
            <p:ph type="title"/>
          </p:nvPr>
        </p:nvSpPr>
        <p:spPr>
          <a:xfrm>
            <a:off x="849494" y="0"/>
            <a:ext cx="9692640" cy="1325562"/>
          </a:xfrm>
        </p:spPr>
        <p:txBody>
          <a:bodyPr/>
          <a:lstStyle/>
          <a:p>
            <a:r>
              <a:rPr lang="en-US" dirty="0"/>
              <a:t>Online Safety – KS1 </a:t>
            </a:r>
          </a:p>
        </p:txBody>
      </p:sp>
      <p:sp>
        <p:nvSpPr>
          <p:cNvPr id="8" name="Content Placeholder 7">
            <a:extLst>
              <a:ext uri="{FF2B5EF4-FFF2-40B4-BE49-F238E27FC236}">
                <a16:creationId xmlns:a16="http://schemas.microsoft.com/office/drawing/2014/main" id="{00E16B87-2E92-30FB-9269-412C5FE0F29C}"/>
              </a:ext>
            </a:extLst>
          </p:cNvPr>
          <p:cNvSpPr>
            <a:spLocks noGrp="1"/>
          </p:cNvSpPr>
          <p:nvPr>
            <p:ph idx="1"/>
          </p:nvPr>
        </p:nvSpPr>
        <p:spPr>
          <a:xfrm>
            <a:off x="849494" y="1325562"/>
            <a:ext cx="10080634" cy="5331270"/>
          </a:xfrm>
        </p:spPr>
        <p:txBody>
          <a:bodyPr>
            <a:normAutofit fontScale="70000" lnSpcReduction="20000"/>
          </a:bodyPr>
          <a:lstStyle/>
          <a:p>
            <a:r>
              <a:rPr lang="en-GB" sz="3600" dirty="0"/>
              <a:t>At </a:t>
            </a:r>
            <a:r>
              <a:rPr lang="en-GB" sz="3600" dirty="0" err="1"/>
              <a:t>Nutfield</a:t>
            </a:r>
            <a:r>
              <a:rPr lang="en-GB" sz="3600" dirty="0"/>
              <a:t> Church School, we teach children in all classes how to stay safe in the online world, through regular Internet Safety lessons, using a mixture of videos and activities, aimed at their different ages and experiences. </a:t>
            </a:r>
          </a:p>
          <a:p>
            <a:r>
              <a:rPr lang="en-GB" sz="3600" dirty="0"/>
              <a:t>As staying safe online straddles school and home, we encourage parent, family and wider school community involvement in our efforts to inform children about the digital world.</a:t>
            </a:r>
          </a:p>
          <a:p>
            <a:r>
              <a:rPr lang="en-GB" sz="3600" dirty="0"/>
              <a:t>Please see our website for more information. </a:t>
            </a:r>
            <a:r>
              <a:rPr lang="en-GB" sz="3600" dirty="0">
                <a:hlinkClick r:id="rId3"/>
              </a:rPr>
              <a:t>https://nutfieldchurchprimary.co.uk/online-safety/</a:t>
            </a:r>
            <a:endParaRPr lang="en-GB" sz="3600" dirty="0"/>
          </a:p>
          <a:p>
            <a:r>
              <a:rPr lang="en-GB" sz="3600" dirty="0"/>
              <a:t>Online Safety is taught throughout the Science, Computing and Design and Technology curriculum in all year groups through the Jigsaw PSHE programme. </a:t>
            </a:r>
          </a:p>
          <a:p>
            <a:r>
              <a:rPr lang="en-GB" sz="3600" dirty="0"/>
              <a:t>If a child searches something they shouldn’t an email will be sent to the School Business Manager, it is then investigated by Miss Mitchell (our Online Safety Lead).</a:t>
            </a:r>
          </a:p>
          <a:p>
            <a:endParaRPr lang="en-US" dirty="0"/>
          </a:p>
        </p:txBody>
      </p:sp>
    </p:spTree>
    <p:extLst>
      <p:ext uri="{BB962C8B-B14F-4D97-AF65-F5344CB8AC3E}">
        <p14:creationId xmlns:p14="http://schemas.microsoft.com/office/powerpoint/2010/main" val="31712842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6620" y="-165181"/>
            <a:ext cx="9692640" cy="1325562"/>
          </a:xfrm>
        </p:spPr>
        <p:txBody>
          <a:bodyPr/>
          <a:lstStyle/>
          <a:p>
            <a:r>
              <a:rPr lang="en-US" dirty="0"/>
              <a:t>Geography and History</a:t>
            </a:r>
          </a:p>
        </p:txBody>
      </p:sp>
      <p:sp>
        <p:nvSpPr>
          <p:cNvPr id="3" name="Content Placeholder 2"/>
          <p:cNvSpPr>
            <a:spLocks noGrp="1"/>
          </p:cNvSpPr>
          <p:nvPr>
            <p:ph idx="1"/>
          </p:nvPr>
        </p:nvSpPr>
        <p:spPr>
          <a:xfrm>
            <a:off x="1276620" y="1297860"/>
            <a:ext cx="8595360" cy="795926"/>
          </a:xfrm>
        </p:spPr>
        <p:txBody>
          <a:bodyPr/>
          <a:lstStyle/>
          <a:p>
            <a:r>
              <a:rPr lang="en-GB" dirty="0"/>
              <a:t>We will be teaching Geography at the start of each term. After half term, we will be teaching History. </a:t>
            </a:r>
          </a:p>
          <a:p>
            <a:pPr marL="0" indent="0">
              <a:buNone/>
            </a:pPr>
            <a:endParaRPr lang="en-GB" dirty="0"/>
          </a:p>
          <a:p>
            <a:endParaRPr lang="en-GB" dirty="0"/>
          </a:p>
        </p:txBody>
      </p:sp>
      <p:graphicFrame>
        <p:nvGraphicFramePr>
          <p:cNvPr id="5" name="Table 4">
            <a:extLst>
              <a:ext uri="{FF2B5EF4-FFF2-40B4-BE49-F238E27FC236}">
                <a16:creationId xmlns:a16="http://schemas.microsoft.com/office/drawing/2014/main" id="{74192D1B-B667-1B41-896E-66134200C3E8}"/>
              </a:ext>
            </a:extLst>
          </p:cNvPr>
          <p:cNvGraphicFramePr>
            <a:graphicFrameLocks noGrp="1"/>
          </p:cNvGraphicFramePr>
          <p:nvPr>
            <p:extLst>
              <p:ext uri="{D42A27DB-BD31-4B8C-83A1-F6EECF244321}">
                <p14:modId xmlns:p14="http://schemas.microsoft.com/office/powerpoint/2010/main" val="2618372795"/>
              </p:ext>
            </p:extLst>
          </p:nvPr>
        </p:nvGraphicFramePr>
        <p:xfrm>
          <a:off x="725268" y="2093785"/>
          <a:ext cx="10103494" cy="2956064"/>
        </p:xfrm>
        <a:graphic>
          <a:graphicData uri="http://schemas.openxmlformats.org/drawingml/2006/table">
            <a:tbl>
              <a:tblPr firstRow="1" firstCol="1" bandRow="1">
                <a:tableStyleId>{5940675A-B579-460E-94D1-54222C63F5DA}</a:tableStyleId>
              </a:tblPr>
              <a:tblGrid>
                <a:gridCol w="1564020">
                  <a:extLst>
                    <a:ext uri="{9D8B030D-6E8A-4147-A177-3AD203B41FA5}">
                      <a16:colId xmlns:a16="http://schemas.microsoft.com/office/drawing/2014/main" val="176820012"/>
                    </a:ext>
                  </a:extLst>
                </a:gridCol>
                <a:gridCol w="1442779">
                  <a:extLst>
                    <a:ext uri="{9D8B030D-6E8A-4147-A177-3AD203B41FA5}">
                      <a16:colId xmlns:a16="http://schemas.microsoft.com/office/drawing/2014/main" val="2427718596"/>
                    </a:ext>
                  </a:extLst>
                </a:gridCol>
                <a:gridCol w="1537752">
                  <a:extLst>
                    <a:ext uri="{9D8B030D-6E8A-4147-A177-3AD203B41FA5}">
                      <a16:colId xmlns:a16="http://schemas.microsoft.com/office/drawing/2014/main" val="1516120317"/>
                    </a:ext>
                  </a:extLst>
                </a:gridCol>
                <a:gridCol w="1471069">
                  <a:extLst>
                    <a:ext uri="{9D8B030D-6E8A-4147-A177-3AD203B41FA5}">
                      <a16:colId xmlns:a16="http://schemas.microsoft.com/office/drawing/2014/main" val="2916166935"/>
                    </a:ext>
                  </a:extLst>
                </a:gridCol>
                <a:gridCol w="1410448">
                  <a:extLst>
                    <a:ext uri="{9D8B030D-6E8A-4147-A177-3AD203B41FA5}">
                      <a16:colId xmlns:a16="http://schemas.microsoft.com/office/drawing/2014/main" val="3877538817"/>
                    </a:ext>
                  </a:extLst>
                </a:gridCol>
                <a:gridCol w="1281123">
                  <a:extLst>
                    <a:ext uri="{9D8B030D-6E8A-4147-A177-3AD203B41FA5}">
                      <a16:colId xmlns:a16="http://schemas.microsoft.com/office/drawing/2014/main" val="1505199679"/>
                    </a:ext>
                  </a:extLst>
                </a:gridCol>
                <a:gridCol w="1396303">
                  <a:extLst>
                    <a:ext uri="{9D8B030D-6E8A-4147-A177-3AD203B41FA5}">
                      <a16:colId xmlns:a16="http://schemas.microsoft.com/office/drawing/2014/main" val="1771692935"/>
                    </a:ext>
                  </a:extLst>
                </a:gridCol>
              </a:tblGrid>
              <a:tr h="515936">
                <a:tc>
                  <a:txBody>
                    <a:bodyPr/>
                    <a:lstStyle/>
                    <a:p>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r>
                        <a:rPr lang="en-GB" sz="1800" b="1" dirty="0">
                          <a:effectLst/>
                        </a:rPr>
                        <a:t>Autumn 1</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800" b="1" dirty="0">
                          <a:effectLst/>
                        </a:rPr>
                        <a:t>Autumn 2</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800" b="1" dirty="0">
                          <a:effectLst/>
                        </a:rPr>
                        <a:t>Spring 1</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800" b="1" dirty="0">
                          <a:effectLst/>
                        </a:rPr>
                        <a:t>Spring 2</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800" b="1" dirty="0">
                          <a:effectLst/>
                        </a:rPr>
                        <a:t>Summer 1</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800" b="1" dirty="0">
                          <a:effectLst/>
                        </a:rPr>
                        <a:t>Summer 2</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324154475"/>
                  </a:ext>
                </a:extLst>
              </a:tr>
              <a:tr h="1342848">
                <a:tc>
                  <a:txBody>
                    <a:bodyPr/>
                    <a:lstStyle/>
                    <a:p>
                      <a:pPr algn="ctr"/>
                      <a:r>
                        <a:rPr lang="en-GB" sz="1800" b="1" dirty="0">
                          <a:effectLst/>
                        </a:rPr>
                        <a:t> Geography</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Is it really round?</a:t>
                      </a:r>
                    </a:p>
                  </a:txBody>
                  <a:tcPr marL="68580" marR="68580" marT="0" marB="0" anchor="ctr"/>
                </a:tc>
                <a:tc>
                  <a:txBody>
                    <a:bodyPr/>
                    <a:lstStyle/>
                    <a:p>
                      <a:pPr algn="ct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800" dirty="0"/>
                        <a:t>A visit to China</a:t>
                      </a:r>
                    </a:p>
                    <a:p>
                      <a:pPr algn="ct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800" dirty="0"/>
                        <a:t>Where shall we go?</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182821299"/>
                  </a:ext>
                </a:extLst>
              </a:tr>
              <a:tr h="760327">
                <a:tc>
                  <a:txBody>
                    <a:bodyPr/>
                    <a:lstStyle/>
                    <a:p>
                      <a:pPr algn="ctr"/>
                      <a:r>
                        <a:rPr lang="en-GB" sz="1800" b="1" dirty="0">
                          <a:effectLst/>
                          <a:latin typeface="Calibri" panose="020F0502020204030204" pitchFamily="34" charset="0"/>
                          <a:ea typeface="Calibri" panose="020F0502020204030204" pitchFamily="34" charset="0"/>
                          <a:cs typeface="Times New Roman" panose="02020603050405020304" pitchFamily="18" charset="0"/>
                        </a:rPr>
                        <a:t>History</a:t>
                      </a:r>
                    </a:p>
                  </a:txBody>
                  <a:tcPr marL="68580" marR="68580" marT="0" marB="0" anchor="ctr"/>
                </a:tc>
                <a:tc>
                  <a:txBody>
                    <a:bodyPr/>
                    <a:lstStyle/>
                    <a:p>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r>
                        <a:rPr lang="en-GB" sz="1800" dirty="0"/>
                        <a:t>Gunpowder Plot </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800" dirty="0"/>
                        <a:t>Women who made a difference </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r>
                        <a:rPr lang="en-GB" sz="1800" dirty="0"/>
                        <a:t>What it was like to be a child during WWII </a:t>
                      </a:r>
                      <a:endParaRPr lang="en-GB"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87491581"/>
                  </a:ext>
                </a:extLst>
              </a:tr>
            </a:tbl>
          </a:graphicData>
        </a:graphic>
      </p:graphicFrame>
    </p:spTree>
    <p:extLst>
      <p:ext uri="{BB962C8B-B14F-4D97-AF65-F5344CB8AC3E}">
        <p14:creationId xmlns:p14="http://schemas.microsoft.com/office/powerpoint/2010/main" val="16119239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a:alphaModFix amt="20000"/>
          </a:blip>
          <a:stretch>
            <a:fillRect/>
          </a:stretch>
        </p:blipFill>
        <p:spPr>
          <a:xfrm>
            <a:off x="844375" y="0"/>
            <a:ext cx="10110137" cy="6908304"/>
          </a:xfrm>
          <a:prstGeom prst="rect">
            <a:avLst/>
          </a:prstGeom>
        </p:spPr>
      </p:pic>
      <p:sp>
        <p:nvSpPr>
          <p:cNvPr id="9" name="Title 1"/>
          <p:cNvSpPr>
            <a:spLocks noGrp="1"/>
          </p:cNvSpPr>
          <p:nvPr>
            <p:ph type="title"/>
          </p:nvPr>
        </p:nvSpPr>
        <p:spPr>
          <a:xfrm>
            <a:off x="1261872" y="365760"/>
            <a:ext cx="9692640" cy="1325562"/>
          </a:xfrm>
        </p:spPr>
        <p:txBody>
          <a:bodyPr>
            <a:normAutofit/>
          </a:bodyPr>
          <a:lstStyle/>
          <a:p>
            <a:r>
              <a:rPr lang="en-US" sz="4400" dirty="0"/>
              <a:t>Expressive Arts</a:t>
            </a:r>
          </a:p>
        </p:txBody>
      </p:sp>
      <p:sp>
        <p:nvSpPr>
          <p:cNvPr id="10" name="Content Placeholder 2"/>
          <p:cNvSpPr txBox="1">
            <a:spLocks/>
          </p:cNvSpPr>
          <p:nvPr/>
        </p:nvSpPr>
        <p:spPr>
          <a:xfrm>
            <a:off x="1261872" y="1828800"/>
            <a:ext cx="9268476" cy="4351337"/>
          </a:xfrm>
          <a:prstGeom prst="rect">
            <a:avLst/>
          </a:prstGeom>
        </p:spPr>
        <p:txBody>
          <a:bodyPr vert="horz" lIns="91440" tIns="45720" rIns="91440" bIns="45720" rtlCol="0" anchor="t">
            <a:normAutofit fontScale="92500" lnSpcReduction="10000"/>
          </a:bodyPr>
          <a:lstStyle>
            <a:lvl1pPr marL="0" indent="0" algn="l" defTabSz="914400" rtl="0" eaLnBrk="1" latinLnBrk="0" hangingPunct="1">
              <a:lnSpc>
                <a:spcPct val="95000"/>
              </a:lnSpc>
              <a:spcBef>
                <a:spcPts val="1400"/>
              </a:spcBef>
              <a:spcAft>
                <a:spcPts val="200"/>
              </a:spcAft>
              <a:buClr>
                <a:schemeClr val="accent1"/>
              </a:buClr>
              <a:buSzPct val="80000"/>
              <a:buFont typeface="Arial" pitchFamily="34" charset="0"/>
              <a:buNone/>
              <a:defRPr sz="2200" kern="1200" spc="10" baseline="0">
                <a:solidFill>
                  <a:schemeClr val="tx1">
                    <a:lumMod val="65000"/>
                    <a:lumOff val="35000"/>
                  </a:schemeClr>
                </a:solidFill>
                <a:latin typeface="+mn-lt"/>
                <a:ea typeface="+mn-ea"/>
                <a:cs typeface="+mn-cs"/>
              </a:defRPr>
            </a:lvl1pPr>
            <a:lvl2pPr marL="457200" indent="0" algn="l" defTabSz="914400" rtl="0" eaLnBrk="1" latinLnBrk="0" hangingPunct="1">
              <a:lnSpc>
                <a:spcPct val="90000"/>
              </a:lnSpc>
              <a:spcBef>
                <a:spcPts val="300"/>
              </a:spcBef>
              <a:spcAft>
                <a:spcPts val="300"/>
              </a:spcAft>
              <a:buClr>
                <a:schemeClr val="accent1"/>
              </a:buClr>
              <a:buFont typeface="Wingdings 2" pitchFamily="18" charset="2"/>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300"/>
              </a:spcBef>
              <a:spcAft>
                <a:spcPts val="300"/>
              </a:spcAft>
              <a:buClr>
                <a:schemeClr val="accent1"/>
              </a:buClr>
              <a:buFont typeface="Wingdings 2" pitchFamily="18" charset="2"/>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300"/>
              </a:spcBef>
              <a:spcAft>
                <a:spcPts val="300"/>
              </a:spcAft>
              <a:buClr>
                <a:schemeClr val="accent1"/>
              </a:buClr>
              <a:buFont typeface="Wingdings 2" pitchFamily="18" charset="2"/>
              <a:buNone/>
              <a:defRPr sz="1400" kern="1200">
                <a:solidFill>
                  <a:schemeClr val="tx1">
                    <a:tint val="75000"/>
                  </a:schemeClr>
                </a:solidFill>
                <a:latin typeface="+mn-lt"/>
                <a:ea typeface="+mn-ea"/>
                <a:cs typeface="+mn-cs"/>
              </a:defRPr>
            </a:lvl9pPr>
          </a:lstStyle>
          <a:p>
            <a:pPr>
              <a:spcBef>
                <a:spcPts val="200"/>
              </a:spcBef>
            </a:pPr>
            <a:r>
              <a:rPr lang="en-GB" sz="2000" dirty="0">
                <a:solidFill>
                  <a:schemeClr val="tx1"/>
                </a:solidFill>
              </a:rPr>
              <a:t>Our Art will be linked to our curriculum but also to specific artists such as Ted Harrison</a:t>
            </a:r>
          </a:p>
          <a:p>
            <a:pPr>
              <a:spcBef>
                <a:spcPts val="200"/>
              </a:spcBef>
            </a:pPr>
            <a:r>
              <a:rPr lang="en-GB" sz="2000" dirty="0">
                <a:solidFill>
                  <a:schemeClr val="tx1"/>
                </a:solidFill>
              </a:rPr>
              <a:t>We will be looking at:</a:t>
            </a:r>
          </a:p>
          <a:p>
            <a:pPr marL="285750" indent="-285750">
              <a:spcBef>
                <a:spcPts val="200"/>
              </a:spcBef>
              <a:buFont typeface="Arial" panose="020B0604020202020204" pitchFamily="34" charset="0"/>
              <a:buChar char="•"/>
            </a:pPr>
            <a:r>
              <a:rPr lang="en-GB" sz="2000" dirty="0">
                <a:solidFill>
                  <a:schemeClr val="tx1"/>
                </a:solidFill>
              </a:rPr>
              <a:t>Mixing colours</a:t>
            </a:r>
          </a:p>
          <a:p>
            <a:pPr marL="285750" indent="-285750">
              <a:spcBef>
                <a:spcPts val="200"/>
              </a:spcBef>
              <a:buFont typeface="Arial" panose="020B0604020202020204" pitchFamily="34" charset="0"/>
              <a:buChar char="•"/>
            </a:pPr>
            <a:r>
              <a:rPr lang="en-GB" sz="2000" dirty="0">
                <a:solidFill>
                  <a:schemeClr val="tx1"/>
                </a:solidFill>
              </a:rPr>
              <a:t>Use of colour </a:t>
            </a:r>
          </a:p>
          <a:p>
            <a:pPr marL="285750" indent="-285750">
              <a:spcBef>
                <a:spcPts val="200"/>
              </a:spcBef>
              <a:buFont typeface="Arial" panose="020B0604020202020204" pitchFamily="34" charset="0"/>
              <a:buChar char="•"/>
            </a:pPr>
            <a:r>
              <a:rPr lang="en-GB" sz="2000" dirty="0">
                <a:solidFill>
                  <a:schemeClr val="tx1"/>
                </a:solidFill>
              </a:rPr>
              <a:t>Drawing and sketching techniques </a:t>
            </a:r>
          </a:p>
          <a:p>
            <a:pPr marL="285750" indent="-285750">
              <a:spcBef>
                <a:spcPts val="200"/>
              </a:spcBef>
              <a:buFont typeface="Arial" panose="020B0604020202020204" pitchFamily="34" charset="0"/>
              <a:buChar char="•"/>
            </a:pPr>
            <a:r>
              <a:rPr lang="en-GB" sz="2000" dirty="0">
                <a:solidFill>
                  <a:schemeClr val="tx1"/>
                </a:solidFill>
              </a:rPr>
              <a:t>Clay sculpturing</a:t>
            </a:r>
          </a:p>
          <a:p>
            <a:pPr marL="285750" indent="-285750">
              <a:spcBef>
                <a:spcPts val="200"/>
              </a:spcBef>
              <a:buFont typeface="Arial" panose="020B0604020202020204" pitchFamily="34" charset="0"/>
              <a:buChar char="•"/>
            </a:pPr>
            <a:r>
              <a:rPr lang="en-GB" sz="2000" dirty="0">
                <a:solidFill>
                  <a:schemeClr val="tx1"/>
                </a:solidFill>
              </a:rPr>
              <a:t>African animals</a:t>
            </a:r>
          </a:p>
          <a:p>
            <a:pPr marL="285750" indent="-285750">
              <a:spcBef>
                <a:spcPts val="200"/>
              </a:spcBef>
              <a:buFont typeface="Arial" panose="020B0604020202020204" pitchFamily="34" charset="0"/>
              <a:buChar char="•"/>
            </a:pPr>
            <a:r>
              <a:rPr lang="en-GB" sz="2000" dirty="0">
                <a:solidFill>
                  <a:schemeClr val="tx1"/>
                </a:solidFill>
              </a:rPr>
              <a:t>African landscapes</a:t>
            </a:r>
          </a:p>
          <a:p>
            <a:pPr marL="285750" indent="-285750">
              <a:buFont typeface="Arial" charset="0"/>
              <a:buChar char="•"/>
            </a:pPr>
            <a:r>
              <a:rPr lang="en-GB" sz="2800" dirty="0">
                <a:solidFill>
                  <a:schemeClr val="tx1"/>
                </a:solidFill>
              </a:rPr>
              <a:t>We use a programme called ‘Charanga.’ This allows children to explore music through voice, recorders and percussion instruments. </a:t>
            </a:r>
          </a:p>
          <a:p>
            <a:pPr marL="285750" indent="-285750">
              <a:buFont typeface="Arial" charset="0"/>
              <a:buChar char="•"/>
            </a:pPr>
            <a:r>
              <a:rPr lang="en-GB" sz="2800" dirty="0">
                <a:solidFill>
                  <a:schemeClr val="tx1"/>
                </a:solidFill>
              </a:rPr>
              <a:t>In Autumn 2 we will start to learn the songs for the KS1 Nativity.</a:t>
            </a:r>
          </a:p>
        </p:txBody>
      </p:sp>
    </p:spTree>
    <p:extLst>
      <p:ext uri="{BB962C8B-B14F-4D97-AF65-F5344CB8AC3E}">
        <p14:creationId xmlns:p14="http://schemas.microsoft.com/office/powerpoint/2010/main" val="5801458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991983-DD22-4D43-83B3-9854FDE85BD3}"/>
              </a:ext>
            </a:extLst>
          </p:cNvPr>
          <p:cNvSpPr>
            <a:spLocks noGrp="1"/>
          </p:cNvSpPr>
          <p:nvPr>
            <p:ph type="ctrTitle"/>
          </p:nvPr>
        </p:nvSpPr>
        <p:spPr/>
        <p:txBody>
          <a:bodyPr/>
          <a:lstStyle/>
          <a:p>
            <a:r>
              <a:rPr lang="en-US" dirty="0"/>
              <a:t>Last few notices</a:t>
            </a:r>
          </a:p>
        </p:txBody>
      </p:sp>
      <p:sp>
        <p:nvSpPr>
          <p:cNvPr id="8" name="Subtitle 7">
            <a:extLst>
              <a:ext uri="{FF2B5EF4-FFF2-40B4-BE49-F238E27FC236}">
                <a16:creationId xmlns:a16="http://schemas.microsoft.com/office/drawing/2014/main" id="{7413A15D-A748-7045-9837-B28C16DB70DC}"/>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3695653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7FAB2-5D74-4192-B550-405C17A09EB8}"/>
              </a:ext>
            </a:extLst>
          </p:cNvPr>
          <p:cNvSpPr>
            <a:spLocks noGrp="1"/>
          </p:cNvSpPr>
          <p:nvPr>
            <p:ph type="title"/>
          </p:nvPr>
        </p:nvSpPr>
        <p:spPr/>
        <p:txBody>
          <a:bodyPr/>
          <a:lstStyle/>
          <a:p>
            <a:r>
              <a:rPr lang="en-GB" dirty="0"/>
              <a:t>SATs (Special Challenges)	</a:t>
            </a:r>
          </a:p>
        </p:txBody>
      </p:sp>
      <p:sp>
        <p:nvSpPr>
          <p:cNvPr id="3" name="Content Placeholder 2">
            <a:extLst>
              <a:ext uri="{FF2B5EF4-FFF2-40B4-BE49-F238E27FC236}">
                <a16:creationId xmlns:a16="http://schemas.microsoft.com/office/drawing/2014/main" id="{890133B5-6A95-4BC4-BEE5-CD7566B9B2DD}"/>
              </a:ext>
            </a:extLst>
          </p:cNvPr>
          <p:cNvSpPr>
            <a:spLocks noGrp="1"/>
          </p:cNvSpPr>
          <p:nvPr>
            <p:ph sz="half" idx="1"/>
          </p:nvPr>
        </p:nvSpPr>
        <p:spPr/>
        <p:txBody>
          <a:bodyPr>
            <a:normAutofit/>
          </a:bodyPr>
          <a:lstStyle/>
          <a:p>
            <a:r>
              <a:rPr lang="en-GB" sz="2400" dirty="0"/>
              <a:t>First thing you need to remember is…. Don’t worry!</a:t>
            </a:r>
          </a:p>
          <a:p>
            <a:r>
              <a:rPr lang="en-GB" sz="2400" dirty="0"/>
              <a:t>We want the children to be happy, successfully and well-rounded.</a:t>
            </a:r>
          </a:p>
          <a:p>
            <a:r>
              <a:rPr lang="en-GB" sz="2400" dirty="0"/>
              <a:t>SATS assessments will take place in the summer term. Children are assessed in Reading, Writing, EGPS, Maths (reasoning and arithmetic)</a:t>
            </a:r>
          </a:p>
        </p:txBody>
      </p:sp>
    </p:spTree>
    <p:extLst>
      <p:ext uri="{BB962C8B-B14F-4D97-AF65-F5344CB8AC3E}">
        <p14:creationId xmlns:p14="http://schemas.microsoft.com/office/powerpoint/2010/main" val="3327634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Homework 	</a:t>
            </a:r>
          </a:p>
        </p:txBody>
      </p:sp>
      <p:sp>
        <p:nvSpPr>
          <p:cNvPr id="3" name="Content Placeholder 2"/>
          <p:cNvSpPr>
            <a:spLocks noGrp="1"/>
          </p:cNvSpPr>
          <p:nvPr>
            <p:ph sz="half" idx="1"/>
          </p:nvPr>
        </p:nvSpPr>
        <p:spPr>
          <a:xfrm>
            <a:off x="1261872" y="1828800"/>
            <a:ext cx="3708334" cy="1600200"/>
          </a:xfrm>
        </p:spPr>
        <p:txBody>
          <a:bodyPr>
            <a:normAutofit/>
          </a:bodyPr>
          <a:lstStyle/>
          <a:p>
            <a:pPr marL="0" indent="0">
              <a:buNone/>
            </a:pPr>
            <a:r>
              <a:rPr lang="en-GB" sz="2000" dirty="0"/>
              <a:t>Times Table Rock Stars</a:t>
            </a:r>
          </a:p>
          <a:p>
            <a:pPr marL="0" indent="0">
              <a:buNone/>
            </a:pPr>
            <a:r>
              <a:rPr lang="en-GB" sz="2000" dirty="0"/>
              <a:t>10 Spellings set on Purple Mash</a:t>
            </a:r>
          </a:p>
          <a:p>
            <a:pPr marL="0" indent="0">
              <a:buNone/>
            </a:pPr>
            <a:r>
              <a:rPr lang="en-GB" sz="2000" dirty="0"/>
              <a:t>15 minutes of daily Reading</a:t>
            </a:r>
          </a:p>
        </p:txBody>
      </p:sp>
    </p:spTree>
    <p:extLst>
      <p:ext uri="{BB962C8B-B14F-4D97-AF65-F5344CB8AC3E}">
        <p14:creationId xmlns:p14="http://schemas.microsoft.com/office/powerpoint/2010/main" val="2626838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Online Media 7" descr="What is Times Tables Rock Stars? Parents and Carers Guide">
            <a:hlinkClick r:id="" action="ppaction://media"/>
            <a:extLst>
              <a:ext uri="{FF2B5EF4-FFF2-40B4-BE49-F238E27FC236}">
                <a16:creationId xmlns:a16="http://schemas.microsoft.com/office/drawing/2014/main" id="{CF100F74-BB74-E620-F657-CF7D482D51D3}"/>
              </a:ext>
            </a:extLst>
          </p:cNvPr>
          <p:cNvPicPr>
            <a:picLocks noRot="1" noChangeAspect="1"/>
          </p:cNvPicPr>
          <p:nvPr>
            <a:videoFile r:link="rId1"/>
          </p:nvPr>
        </p:nvPicPr>
        <p:blipFill>
          <a:blip r:embed="rId4"/>
          <a:stretch>
            <a:fillRect/>
          </a:stretch>
        </p:blipFill>
        <p:spPr>
          <a:xfrm>
            <a:off x="795037" y="655176"/>
            <a:ext cx="9818845" cy="5547647"/>
          </a:xfrm>
          <a:prstGeom prst="rect">
            <a:avLst/>
          </a:prstGeom>
        </p:spPr>
      </p:pic>
      <p:sp>
        <p:nvSpPr>
          <p:cNvPr id="10" name="Title 9">
            <a:extLst>
              <a:ext uri="{FF2B5EF4-FFF2-40B4-BE49-F238E27FC236}">
                <a16:creationId xmlns:a16="http://schemas.microsoft.com/office/drawing/2014/main" id="{3BD2292A-16CC-8D6C-16AA-FF96DB3B71DF}"/>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1140040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219A-FD61-B674-A6F6-6D6B29617B5B}"/>
              </a:ext>
            </a:extLst>
          </p:cNvPr>
          <p:cNvSpPr>
            <a:spLocks noGrp="1"/>
          </p:cNvSpPr>
          <p:nvPr>
            <p:ph type="title"/>
          </p:nvPr>
        </p:nvSpPr>
        <p:spPr/>
        <p:txBody>
          <a:bodyPr/>
          <a:lstStyle/>
          <a:p>
            <a:r>
              <a:rPr lang="en-US" dirty="0" err="1"/>
              <a:t>play.ttrockstars.com</a:t>
            </a:r>
            <a:r>
              <a:rPr lang="en-US" dirty="0"/>
              <a:t>/</a:t>
            </a:r>
          </a:p>
        </p:txBody>
      </p:sp>
      <p:pic>
        <p:nvPicPr>
          <p:cNvPr id="10" name="Picture 9">
            <a:extLst>
              <a:ext uri="{FF2B5EF4-FFF2-40B4-BE49-F238E27FC236}">
                <a16:creationId xmlns:a16="http://schemas.microsoft.com/office/drawing/2014/main" id="{78EFE81F-CFB6-C42F-D8F3-4A2EB07FCAC9}"/>
              </a:ext>
            </a:extLst>
          </p:cNvPr>
          <p:cNvPicPr>
            <a:picLocks noChangeAspect="1"/>
          </p:cNvPicPr>
          <p:nvPr/>
        </p:nvPicPr>
        <p:blipFill>
          <a:blip r:embed="rId2"/>
          <a:stretch>
            <a:fillRect/>
          </a:stretch>
        </p:blipFill>
        <p:spPr>
          <a:xfrm>
            <a:off x="1887794" y="1861332"/>
            <a:ext cx="7772400" cy="4255280"/>
          </a:xfrm>
          <a:prstGeom prst="rect">
            <a:avLst/>
          </a:prstGeom>
        </p:spPr>
      </p:pic>
      <p:sp>
        <p:nvSpPr>
          <p:cNvPr id="11" name="Oval 10">
            <a:extLst>
              <a:ext uri="{FF2B5EF4-FFF2-40B4-BE49-F238E27FC236}">
                <a16:creationId xmlns:a16="http://schemas.microsoft.com/office/drawing/2014/main" id="{0E03B47B-1690-CE7A-577C-AE0B5DEBE1AF}"/>
              </a:ext>
            </a:extLst>
          </p:cNvPr>
          <p:cNvSpPr/>
          <p:nvPr/>
        </p:nvSpPr>
        <p:spPr>
          <a:xfrm>
            <a:off x="5007078" y="3988972"/>
            <a:ext cx="1533832" cy="81900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2719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12844D-AE9F-489E-8F1A-82FB0AB4E8BA}"/>
              </a:ext>
            </a:extLst>
          </p:cNvPr>
          <p:cNvPicPr>
            <a:picLocks noChangeAspect="1"/>
          </p:cNvPicPr>
          <p:nvPr/>
        </p:nvPicPr>
        <p:blipFill>
          <a:blip r:embed="rId2"/>
          <a:stretch>
            <a:fillRect/>
          </a:stretch>
        </p:blipFill>
        <p:spPr>
          <a:xfrm>
            <a:off x="2209800" y="252873"/>
            <a:ext cx="7772400" cy="2601640"/>
          </a:xfrm>
          <a:prstGeom prst="rect">
            <a:avLst/>
          </a:prstGeom>
        </p:spPr>
      </p:pic>
      <p:sp>
        <p:nvSpPr>
          <p:cNvPr id="4" name="Oval 3">
            <a:extLst>
              <a:ext uri="{FF2B5EF4-FFF2-40B4-BE49-F238E27FC236}">
                <a16:creationId xmlns:a16="http://schemas.microsoft.com/office/drawing/2014/main" id="{FE59C472-4040-54D5-F4C2-39B46B387056}"/>
              </a:ext>
            </a:extLst>
          </p:cNvPr>
          <p:cNvSpPr/>
          <p:nvPr/>
        </p:nvSpPr>
        <p:spPr>
          <a:xfrm>
            <a:off x="5329084" y="1530871"/>
            <a:ext cx="1533832" cy="819002"/>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C26E084-BFCB-B6AD-7EF6-C414622C52FA}"/>
              </a:ext>
            </a:extLst>
          </p:cNvPr>
          <p:cNvPicPr>
            <a:picLocks noChangeAspect="1"/>
          </p:cNvPicPr>
          <p:nvPr/>
        </p:nvPicPr>
        <p:blipFill>
          <a:blip r:embed="rId3"/>
          <a:stretch>
            <a:fillRect/>
          </a:stretch>
        </p:blipFill>
        <p:spPr>
          <a:xfrm>
            <a:off x="2940050" y="3032740"/>
            <a:ext cx="6311900" cy="3454400"/>
          </a:xfrm>
          <a:prstGeom prst="rect">
            <a:avLst/>
          </a:prstGeom>
        </p:spPr>
      </p:pic>
    </p:spTree>
    <p:extLst>
      <p:ext uri="{BB962C8B-B14F-4D97-AF65-F5344CB8AC3E}">
        <p14:creationId xmlns:p14="http://schemas.microsoft.com/office/powerpoint/2010/main" val="23862328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2ADCCFA-FC47-EC79-2B10-881F1DA23B57}"/>
              </a:ext>
            </a:extLst>
          </p:cNvPr>
          <p:cNvPicPr>
            <a:picLocks noChangeAspect="1"/>
          </p:cNvPicPr>
          <p:nvPr/>
        </p:nvPicPr>
        <p:blipFill>
          <a:blip r:embed="rId2"/>
          <a:stretch>
            <a:fillRect/>
          </a:stretch>
        </p:blipFill>
        <p:spPr>
          <a:xfrm>
            <a:off x="6096000" y="0"/>
            <a:ext cx="4807324" cy="6858000"/>
          </a:xfrm>
          <a:prstGeom prst="rect">
            <a:avLst/>
          </a:prstGeom>
        </p:spPr>
      </p:pic>
      <p:pic>
        <p:nvPicPr>
          <p:cNvPr id="8" name="Picture 7">
            <a:extLst>
              <a:ext uri="{FF2B5EF4-FFF2-40B4-BE49-F238E27FC236}">
                <a16:creationId xmlns:a16="http://schemas.microsoft.com/office/drawing/2014/main" id="{03AD983B-7503-E6E7-DF4D-1C874B1EDD24}"/>
              </a:ext>
            </a:extLst>
          </p:cNvPr>
          <p:cNvPicPr>
            <a:picLocks noChangeAspect="1"/>
          </p:cNvPicPr>
          <p:nvPr/>
        </p:nvPicPr>
        <p:blipFill>
          <a:blip r:embed="rId3"/>
          <a:stretch>
            <a:fillRect/>
          </a:stretch>
        </p:blipFill>
        <p:spPr>
          <a:xfrm>
            <a:off x="176980" y="518755"/>
            <a:ext cx="5558650" cy="5601825"/>
          </a:xfrm>
          <a:prstGeom prst="rect">
            <a:avLst/>
          </a:prstGeom>
        </p:spPr>
      </p:pic>
      <p:sp>
        <p:nvSpPr>
          <p:cNvPr id="10" name="Oval 9">
            <a:extLst>
              <a:ext uri="{FF2B5EF4-FFF2-40B4-BE49-F238E27FC236}">
                <a16:creationId xmlns:a16="http://schemas.microsoft.com/office/drawing/2014/main" id="{2DEA724C-9B60-C847-0403-91EA38662B12}"/>
              </a:ext>
            </a:extLst>
          </p:cNvPr>
          <p:cNvSpPr/>
          <p:nvPr/>
        </p:nvSpPr>
        <p:spPr>
          <a:xfrm>
            <a:off x="3126658" y="3319667"/>
            <a:ext cx="2403986" cy="1886514"/>
          </a:xfrm>
          <a:prstGeom prst="ellipse">
            <a:avLst/>
          </a:prstGeom>
          <a:noFill/>
          <a:ln w="38100"/>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9047348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E50991-1823-E798-1198-29E9FE57DB0E}"/>
              </a:ext>
            </a:extLst>
          </p:cNvPr>
          <p:cNvPicPr>
            <a:picLocks noChangeAspect="1"/>
          </p:cNvPicPr>
          <p:nvPr/>
        </p:nvPicPr>
        <p:blipFill>
          <a:blip r:embed="rId2"/>
          <a:stretch>
            <a:fillRect/>
          </a:stretch>
        </p:blipFill>
        <p:spPr>
          <a:xfrm>
            <a:off x="486697" y="547020"/>
            <a:ext cx="11059920" cy="5868528"/>
          </a:xfrm>
          <a:prstGeom prst="rect">
            <a:avLst/>
          </a:prstGeom>
        </p:spPr>
      </p:pic>
    </p:spTree>
    <p:extLst>
      <p:ext uri="{BB962C8B-B14F-4D97-AF65-F5344CB8AC3E}">
        <p14:creationId xmlns:p14="http://schemas.microsoft.com/office/powerpoint/2010/main" val="26295989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AECE267-CB58-FF7B-EC37-B9C591AF51CE}"/>
              </a:ext>
            </a:extLst>
          </p:cNvPr>
          <p:cNvPicPr>
            <a:picLocks noChangeAspect="1"/>
          </p:cNvPicPr>
          <p:nvPr/>
        </p:nvPicPr>
        <p:blipFill>
          <a:blip r:embed="rId2"/>
          <a:stretch>
            <a:fillRect/>
          </a:stretch>
        </p:blipFill>
        <p:spPr>
          <a:xfrm>
            <a:off x="491270" y="250722"/>
            <a:ext cx="4815428" cy="4763729"/>
          </a:xfrm>
          <a:prstGeom prst="rect">
            <a:avLst/>
          </a:prstGeom>
        </p:spPr>
      </p:pic>
      <p:sp>
        <p:nvSpPr>
          <p:cNvPr id="5" name="Oval 4">
            <a:extLst>
              <a:ext uri="{FF2B5EF4-FFF2-40B4-BE49-F238E27FC236}">
                <a16:creationId xmlns:a16="http://schemas.microsoft.com/office/drawing/2014/main" id="{9A047628-1EDC-4CA2-B52C-BA98116A0AB8}"/>
              </a:ext>
            </a:extLst>
          </p:cNvPr>
          <p:cNvSpPr/>
          <p:nvPr/>
        </p:nvSpPr>
        <p:spPr>
          <a:xfrm>
            <a:off x="609599" y="3019499"/>
            <a:ext cx="4522839" cy="819002"/>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55294748-8A72-B2ED-6424-2FD489FCB910}"/>
              </a:ext>
            </a:extLst>
          </p:cNvPr>
          <p:cNvPicPr>
            <a:picLocks noChangeAspect="1"/>
          </p:cNvPicPr>
          <p:nvPr/>
        </p:nvPicPr>
        <p:blipFill>
          <a:blip r:embed="rId3"/>
          <a:stretch>
            <a:fillRect/>
          </a:stretch>
        </p:blipFill>
        <p:spPr>
          <a:xfrm>
            <a:off x="4211292" y="1485027"/>
            <a:ext cx="7772400" cy="5122251"/>
          </a:xfrm>
          <a:prstGeom prst="rect">
            <a:avLst/>
          </a:prstGeom>
        </p:spPr>
      </p:pic>
      <p:sp>
        <p:nvSpPr>
          <p:cNvPr id="8" name="Oval 7">
            <a:extLst>
              <a:ext uri="{FF2B5EF4-FFF2-40B4-BE49-F238E27FC236}">
                <a16:creationId xmlns:a16="http://schemas.microsoft.com/office/drawing/2014/main" id="{D54FB193-3040-6ACD-12C8-F1D69B8BAED1}"/>
              </a:ext>
            </a:extLst>
          </p:cNvPr>
          <p:cNvSpPr/>
          <p:nvPr/>
        </p:nvSpPr>
        <p:spPr>
          <a:xfrm>
            <a:off x="6776019" y="2390234"/>
            <a:ext cx="2642945" cy="2476733"/>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80421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Homework 	</a:t>
            </a:r>
          </a:p>
        </p:txBody>
      </p:sp>
      <p:sp>
        <p:nvSpPr>
          <p:cNvPr id="3" name="Content Placeholder 2"/>
          <p:cNvSpPr>
            <a:spLocks noGrp="1"/>
          </p:cNvSpPr>
          <p:nvPr>
            <p:ph sz="half" idx="1"/>
          </p:nvPr>
        </p:nvSpPr>
        <p:spPr>
          <a:xfrm>
            <a:off x="1261872" y="1828800"/>
            <a:ext cx="9799418" cy="4188542"/>
          </a:xfrm>
        </p:spPr>
        <p:txBody>
          <a:bodyPr>
            <a:normAutofit/>
          </a:bodyPr>
          <a:lstStyle/>
          <a:p>
            <a:r>
              <a:rPr lang="en-GB" sz="2000" dirty="0"/>
              <a:t>The initial Gig will give the children all the times tables. </a:t>
            </a:r>
          </a:p>
          <a:p>
            <a:r>
              <a:rPr lang="en-GB" sz="2000" dirty="0"/>
              <a:t>It starts with the 10s, 2s and 5s. It will then generate questions for the 3s and works up to 12 x 12. </a:t>
            </a:r>
          </a:p>
          <a:p>
            <a:r>
              <a:rPr lang="en-GB" sz="2000" dirty="0"/>
              <a:t>If your child gets to the 3s and does not know the answer, they can either leave the timer to run out or put in random answers. </a:t>
            </a:r>
          </a:p>
          <a:p>
            <a:r>
              <a:rPr lang="en-GB" sz="2000" dirty="0"/>
              <a:t>From their results, the algorithm devises a program that suits the child's current ability and helps them progress through their other times tables. </a:t>
            </a:r>
          </a:p>
          <a:p>
            <a:r>
              <a:rPr lang="en-GB" sz="2000" dirty="0"/>
              <a:t>Once the children have completed the Gig, they will not be able to complete another for a month.</a:t>
            </a:r>
          </a:p>
        </p:txBody>
      </p:sp>
    </p:spTree>
    <p:extLst>
      <p:ext uri="{BB962C8B-B14F-4D97-AF65-F5344CB8AC3E}">
        <p14:creationId xmlns:p14="http://schemas.microsoft.com/office/powerpoint/2010/main" val="976813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Homework 	</a:t>
            </a:r>
          </a:p>
        </p:txBody>
      </p:sp>
      <p:sp>
        <p:nvSpPr>
          <p:cNvPr id="3" name="Content Placeholder 2"/>
          <p:cNvSpPr>
            <a:spLocks noGrp="1"/>
          </p:cNvSpPr>
          <p:nvPr>
            <p:ph sz="half" idx="1"/>
          </p:nvPr>
        </p:nvSpPr>
        <p:spPr>
          <a:xfrm>
            <a:off x="1261872" y="1828800"/>
            <a:ext cx="9799418" cy="4188542"/>
          </a:xfrm>
        </p:spPr>
        <p:txBody>
          <a:bodyPr>
            <a:normAutofit/>
          </a:bodyPr>
          <a:lstStyle/>
          <a:p>
            <a:r>
              <a:rPr lang="en-GB" sz="2000" dirty="0"/>
              <a:t>You can check their progress and attainment by checking their heat maps: </a:t>
            </a:r>
          </a:p>
        </p:txBody>
      </p:sp>
      <p:pic>
        <p:nvPicPr>
          <p:cNvPr id="5" name="Picture 4">
            <a:extLst>
              <a:ext uri="{FF2B5EF4-FFF2-40B4-BE49-F238E27FC236}">
                <a16:creationId xmlns:a16="http://schemas.microsoft.com/office/drawing/2014/main" id="{7158465A-6F06-4527-E244-C1792B6D73FB}"/>
              </a:ext>
            </a:extLst>
          </p:cNvPr>
          <p:cNvPicPr>
            <a:picLocks noChangeAspect="1"/>
          </p:cNvPicPr>
          <p:nvPr/>
        </p:nvPicPr>
        <p:blipFill>
          <a:blip r:embed="rId3"/>
          <a:stretch>
            <a:fillRect/>
          </a:stretch>
        </p:blipFill>
        <p:spPr>
          <a:xfrm>
            <a:off x="1261872" y="2303697"/>
            <a:ext cx="2367827" cy="4188543"/>
          </a:xfrm>
          <a:prstGeom prst="rect">
            <a:avLst/>
          </a:prstGeom>
        </p:spPr>
      </p:pic>
      <p:sp>
        <p:nvSpPr>
          <p:cNvPr id="6" name="Oval 5">
            <a:extLst>
              <a:ext uri="{FF2B5EF4-FFF2-40B4-BE49-F238E27FC236}">
                <a16:creationId xmlns:a16="http://schemas.microsoft.com/office/drawing/2014/main" id="{24A69381-C838-DB22-4AFF-7C2A2712E0D6}"/>
              </a:ext>
            </a:extLst>
          </p:cNvPr>
          <p:cNvSpPr/>
          <p:nvPr/>
        </p:nvSpPr>
        <p:spPr>
          <a:xfrm>
            <a:off x="1643581" y="4029138"/>
            <a:ext cx="1143865" cy="737660"/>
          </a:xfrm>
          <a:prstGeom prst="ellipse">
            <a:avLst/>
          </a:prstGeom>
          <a:noFill/>
          <a:ln w="381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AB19638-CFC8-F9D1-C020-AB5FC2DF1B76}"/>
              </a:ext>
            </a:extLst>
          </p:cNvPr>
          <p:cNvPicPr>
            <a:picLocks noChangeAspect="1"/>
          </p:cNvPicPr>
          <p:nvPr/>
        </p:nvPicPr>
        <p:blipFill>
          <a:blip r:embed="rId4"/>
          <a:stretch>
            <a:fillRect/>
          </a:stretch>
        </p:blipFill>
        <p:spPr>
          <a:xfrm>
            <a:off x="4844471" y="2303697"/>
            <a:ext cx="5703948" cy="4117459"/>
          </a:xfrm>
          <a:prstGeom prst="rect">
            <a:avLst/>
          </a:prstGeom>
        </p:spPr>
      </p:pic>
    </p:spTree>
    <p:extLst>
      <p:ext uri="{BB962C8B-B14F-4D97-AF65-F5344CB8AC3E}">
        <p14:creationId xmlns:p14="http://schemas.microsoft.com/office/powerpoint/2010/main" val="35078322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C4EAF-1B1C-43BC-AC2A-463C043E0BA1}"/>
              </a:ext>
            </a:extLst>
          </p:cNvPr>
          <p:cNvSpPr>
            <a:spLocks noGrp="1"/>
          </p:cNvSpPr>
          <p:nvPr>
            <p:ph type="title"/>
          </p:nvPr>
        </p:nvSpPr>
        <p:spPr/>
        <p:txBody>
          <a:bodyPr/>
          <a:lstStyle/>
          <a:p>
            <a:r>
              <a:rPr lang="en-GB" dirty="0"/>
              <a:t>Planned trips </a:t>
            </a:r>
          </a:p>
        </p:txBody>
      </p:sp>
      <p:sp>
        <p:nvSpPr>
          <p:cNvPr id="3" name="Content Placeholder 2">
            <a:extLst>
              <a:ext uri="{FF2B5EF4-FFF2-40B4-BE49-F238E27FC236}">
                <a16:creationId xmlns:a16="http://schemas.microsoft.com/office/drawing/2014/main" id="{FFF48004-8B92-48B6-9585-9FC0E0BDB606}"/>
              </a:ext>
            </a:extLst>
          </p:cNvPr>
          <p:cNvSpPr>
            <a:spLocks noGrp="1"/>
          </p:cNvSpPr>
          <p:nvPr>
            <p:ph sz="half" idx="1"/>
          </p:nvPr>
        </p:nvSpPr>
        <p:spPr>
          <a:xfrm>
            <a:off x="423671" y="1822448"/>
            <a:ext cx="9282303" cy="4351337"/>
          </a:xfrm>
        </p:spPr>
        <p:txBody>
          <a:bodyPr/>
          <a:lstStyle/>
          <a:p>
            <a:r>
              <a:rPr lang="en-GB" dirty="0"/>
              <a:t>We have the following trips planned this year</a:t>
            </a:r>
          </a:p>
          <a:p>
            <a:r>
              <a:rPr lang="en-GB" dirty="0"/>
              <a:t>British Wildlife Centre: Thursday 3</a:t>
            </a:r>
            <a:r>
              <a:rPr lang="en-GB" baseline="30000" dirty="0"/>
              <a:t>rd</a:t>
            </a:r>
            <a:r>
              <a:rPr lang="en-GB" dirty="0"/>
              <a:t> September</a:t>
            </a:r>
          </a:p>
          <a:p>
            <a:r>
              <a:rPr lang="en-GB" dirty="0"/>
              <a:t>The Christmas Journey (</a:t>
            </a:r>
            <a:r>
              <a:rPr lang="en-GB" dirty="0" err="1"/>
              <a:t>Sparkfish</a:t>
            </a:r>
            <a:r>
              <a:rPr lang="en-GB" dirty="0"/>
              <a:t>): Thursday 26</a:t>
            </a:r>
            <a:r>
              <a:rPr lang="en-GB" baseline="30000" dirty="0"/>
              <a:t>th</a:t>
            </a:r>
            <a:r>
              <a:rPr lang="en-GB" dirty="0"/>
              <a:t> November</a:t>
            </a:r>
          </a:p>
          <a:p>
            <a:r>
              <a:rPr lang="en-GB" dirty="0"/>
              <a:t>Peter Pan at the Polka Theatre: Thursday 21</a:t>
            </a:r>
            <a:r>
              <a:rPr lang="en-GB" baseline="30000" dirty="0"/>
              <a:t>st</a:t>
            </a:r>
            <a:r>
              <a:rPr lang="en-GB" dirty="0"/>
              <a:t> January</a:t>
            </a:r>
          </a:p>
          <a:p>
            <a:r>
              <a:rPr lang="en-GB" dirty="0"/>
              <a:t>Woking Mosque: Date TBC</a:t>
            </a:r>
          </a:p>
        </p:txBody>
      </p:sp>
      <p:pic>
        <p:nvPicPr>
          <p:cNvPr id="5" name="Picture 4">
            <a:extLst>
              <a:ext uri="{FF2B5EF4-FFF2-40B4-BE49-F238E27FC236}">
                <a16:creationId xmlns:a16="http://schemas.microsoft.com/office/drawing/2014/main" id="{9BFD4C91-3DBB-4010-8F1F-F56E036A475F}"/>
              </a:ext>
            </a:extLst>
          </p:cNvPr>
          <p:cNvPicPr>
            <a:picLocks noChangeAspect="1"/>
          </p:cNvPicPr>
          <p:nvPr/>
        </p:nvPicPr>
        <p:blipFill>
          <a:blip r:embed="rId2"/>
          <a:stretch>
            <a:fillRect/>
          </a:stretch>
        </p:blipFill>
        <p:spPr>
          <a:xfrm>
            <a:off x="676275" y="4236572"/>
            <a:ext cx="3276600" cy="1730045"/>
          </a:xfrm>
          <a:prstGeom prst="rect">
            <a:avLst/>
          </a:prstGeom>
        </p:spPr>
      </p:pic>
      <p:pic>
        <p:nvPicPr>
          <p:cNvPr id="6" name="Picture 5">
            <a:extLst>
              <a:ext uri="{FF2B5EF4-FFF2-40B4-BE49-F238E27FC236}">
                <a16:creationId xmlns:a16="http://schemas.microsoft.com/office/drawing/2014/main" id="{2B431E1F-22C5-41E7-A177-D6F1170C3F7A}"/>
              </a:ext>
            </a:extLst>
          </p:cNvPr>
          <p:cNvPicPr>
            <a:picLocks noChangeAspect="1"/>
          </p:cNvPicPr>
          <p:nvPr/>
        </p:nvPicPr>
        <p:blipFill>
          <a:blip r:embed="rId3"/>
          <a:stretch>
            <a:fillRect/>
          </a:stretch>
        </p:blipFill>
        <p:spPr>
          <a:xfrm>
            <a:off x="7920037" y="523874"/>
            <a:ext cx="1977788" cy="2695575"/>
          </a:xfrm>
          <a:prstGeom prst="rect">
            <a:avLst/>
          </a:prstGeom>
        </p:spPr>
      </p:pic>
      <p:pic>
        <p:nvPicPr>
          <p:cNvPr id="7" name="Picture 6">
            <a:extLst>
              <a:ext uri="{FF2B5EF4-FFF2-40B4-BE49-F238E27FC236}">
                <a16:creationId xmlns:a16="http://schemas.microsoft.com/office/drawing/2014/main" id="{C26BFE97-AAA3-4DA3-86E9-1BDE33825F3B}"/>
              </a:ext>
            </a:extLst>
          </p:cNvPr>
          <p:cNvPicPr>
            <a:picLocks noChangeAspect="1"/>
          </p:cNvPicPr>
          <p:nvPr/>
        </p:nvPicPr>
        <p:blipFill>
          <a:blip r:embed="rId4"/>
          <a:stretch>
            <a:fillRect/>
          </a:stretch>
        </p:blipFill>
        <p:spPr>
          <a:xfrm>
            <a:off x="4895850" y="3648075"/>
            <a:ext cx="2862262" cy="1581150"/>
          </a:xfrm>
          <a:prstGeom prst="rect">
            <a:avLst/>
          </a:prstGeom>
        </p:spPr>
      </p:pic>
      <p:pic>
        <p:nvPicPr>
          <p:cNvPr id="8" name="Picture 7">
            <a:extLst>
              <a:ext uri="{FF2B5EF4-FFF2-40B4-BE49-F238E27FC236}">
                <a16:creationId xmlns:a16="http://schemas.microsoft.com/office/drawing/2014/main" id="{BF1F9158-D1C0-4ABC-B182-4A1AE5580F13}"/>
              </a:ext>
            </a:extLst>
          </p:cNvPr>
          <p:cNvPicPr>
            <a:picLocks noChangeAspect="1"/>
          </p:cNvPicPr>
          <p:nvPr/>
        </p:nvPicPr>
        <p:blipFill>
          <a:blip r:embed="rId5"/>
          <a:stretch>
            <a:fillRect/>
          </a:stretch>
        </p:blipFill>
        <p:spPr>
          <a:xfrm>
            <a:off x="8548687" y="4177669"/>
            <a:ext cx="2452687" cy="1847850"/>
          </a:xfrm>
          <a:prstGeom prst="rect">
            <a:avLst/>
          </a:prstGeom>
        </p:spPr>
      </p:pic>
    </p:spTree>
    <p:extLst>
      <p:ext uri="{BB962C8B-B14F-4D97-AF65-F5344CB8AC3E}">
        <p14:creationId xmlns:p14="http://schemas.microsoft.com/office/powerpoint/2010/main" val="29328421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alphaModFix amt="35000"/>
          </a:blip>
          <a:stretch>
            <a:fillRect/>
          </a:stretch>
        </p:blipFill>
        <p:spPr>
          <a:xfrm>
            <a:off x="4422098" y="-26425"/>
            <a:ext cx="6889017" cy="6884425"/>
          </a:xfrm>
          <a:prstGeom prst="rect">
            <a:avLst/>
          </a:prstGeom>
        </p:spPr>
      </p:pic>
      <p:sp>
        <p:nvSpPr>
          <p:cNvPr id="2" name="Title 1"/>
          <p:cNvSpPr>
            <a:spLocks noGrp="1"/>
          </p:cNvSpPr>
          <p:nvPr>
            <p:ph type="title"/>
          </p:nvPr>
        </p:nvSpPr>
        <p:spPr/>
        <p:txBody>
          <a:bodyPr/>
          <a:lstStyle/>
          <a:p>
            <a:r>
              <a:rPr lang="en-US" dirty="0"/>
              <a:t>Snacks and Water bottles</a:t>
            </a:r>
          </a:p>
        </p:txBody>
      </p:sp>
      <p:sp>
        <p:nvSpPr>
          <p:cNvPr id="3" name="Content Placeholder 2"/>
          <p:cNvSpPr>
            <a:spLocks noGrp="1"/>
          </p:cNvSpPr>
          <p:nvPr>
            <p:ph idx="1"/>
          </p:nvPr>
        </p:nvSpPr>
        <p:spPr>
          <a:xfrm>
            <a:off x="1261871" y="1828800"/>
            <a:ext cx="9578193" cy="4351337"/>
          </a:xfrm>
        </p:spPr>
        <p:txBody>
          <a:bodyPr/>
          <a:lstStyle/>
          <a:p>
            <a:r>
              <a:rPr lang="en-GB" sz="2400" b="1" u="sng" dirty="0"/>
              <a:t>Fruit</a:t>
            </a:r>
          </a:p>
          <a:p>
            <a:r>
              <a:rPr lang="en-GB" sz="2400" dirty="0"/>
              <a:t>Children in KS1 are given fruit at snack time. However, the fruit varies from day to day and is not always to everyone’s liking so you may wish to send in your own fruit for snack.</a:t>
            </a:r>
          </a:p>
          <a:p>
            <a:r>
              <a:rPr lang="en-GB" sz="2400" b="1" u="sng" dirty="0"/>
              <a:t>Water</a:t>
            </a:r>
          </a:p>
          <a:p>
            <a:r>
              <a:rPr lang="en-GB" sz="2400" dirty="0"/>
              <a:t>Please ensure pupils have a named water bottle with them.</a:t>
            </a:r>
          </a:p>
          <a:p>
            <a:endParaRPr lang="en-US" dirty="0"/>
          </a:p>
          <a:p>
            <a:endParaRPr lang="en-US" dirty="0"/>
          </a:p>
        </p:txBody>
      </p:sp>
      <p:pic>
        <p:nvPicPr>
          <p:cNvPr id="4" name="Picture 3"/>
          <p:cNvPicPr>
            <a:picLocks noChangeAspect="1"/>
          </p:cNvPicPr>
          <p:nvPr/>
        </p:nvPicPr>
        <p:blipFill>
          <a:blip r:embed="rId4"/>
          <a:stretch>
            <a:fillRect/>
          </a:stretch>
        </p:blipFill>
        <p:spPr>
          <a:xfrm rot="5400000">
            <a:off x="940971" y="4217493"/>
            <a:ext cx="1957645" cy="2938170"/>
          </a:xfrm>
          <a:prstGeom prst="rect">
            <a:avLst/>
          </a:prstGeom>
        </p:spPr>
      </p:pic>
    </p:spTree>
    <p:extLst>
      <p:ext uri="{BB962C8B-B14F-4D97-AF65-F5344CB8AC3E}">
        <p14:creationId xmlns:p14="http://schemas.microsoft.com/office/powerpoint/2010/main" val="4811582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Uniform</a:t>
            </a:r>
          </a:p>
        </p:txBody>
      </p:sp>
      <p:sp>
        <p:nvSpPr>
          <p:cNvPr id="3" name="Content Placeholder 2"/>
          <p:cNvSpPr>
            <a:spLocks noGrp="1"/>
          </p:cNvSpPr>
          <p:nvPr>
            <p:ph sz="half" idx="2"/>
          </p:nvPr>
        </p:nvSpPr>
        <p:spPr>
          <a:xfrm>
            <a:off x="1261871" y="1863556"/>
            <a:ext cx="6521679" cy="4628684"/>
          </a:xfrm>
        </p:spPr>
        <p:txBody>
          <a:bodyPr/>
          <a:lstStyle/>
          <a:p>
            <a:r>
              <a:rPr lang="en-US" dirty="0"/>
              <a:t>Blue Nutfield Church jumper/cardigan</a:t>
            </a:r>
          </a:p>
          <a:p>
            <a:r>
              <a:rPr lang="en-US" dirty="0"/>
              <a:t>Nutfield Church Fleece</a:t>
            </a:r>
          </a:p>
          <a:p>
            <a:r>
              <a:rPr lang="en-US" dirty="0"/>
              <a:t>Yellow Nutfield Church polo shirt</a:t>
            </a:r>
          </a:p>
          <a:p>
            <a:r>
              <a:rPr lang="en-US" dirty="0"/>
              <a:t>Grey pinafore, skirt or trousers</a:t>
            </a:r>
          </a:p>
          <a:p>
            <a:r>
              <a:rPr lang="en-US" dirty="0"/>
              <a:t>Blue summer dress</a:t>
            </a:r>
          </a:p>
          <a:p>
            <a:r>
              <a:rPr lang="en-US" dirty="0"/>
              <a:t>White, Black or Grey socks</a:t>
            </a:r>
          </a:p>
          <a:p>
            <a:r>
              <a:rPr lang="en-US" dirty="0"/>
              <a:t>Black shoes</a:t>
            </a:r>
          </a:p>
          <a:p>
            <a:r>
              <a:rPr lang="en-US" dirty="0"/>
              <a:t>Hair bands and clips must be blue or navy</a:t>
            </a:r>
          </a:p>
          <a:p>
            <a:r>
              <a:rPr lang="en-US" dirty="0"/>
              <a:t>Spare trainers or wellies for all outdoor learning. </a:t>
            </a:r>
          </a:p>
        </p:txBody>
      </p:sp>
    </p:spTree>
    <p:extLst>
      <p:ext uri="{BB962C8B-B14F-4D97-AF65-F5344CB8AC3E}">
        <p14:creationId xmlns:p14="http://schemas.microsoft.com/office/powerpoint/2010/main" val="3930356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a:extLst>
              <a:ext uri="{FF2B5EF4-FFF2-40B4-BE49-F238E27FC236}">
                <a16:creationId xmlns:a16="http://schemas.microsoft.com/office/drawing/2014/main" id="{0E968278-7384-E14B-83C1-9BFF5F3F3290}"/>
              </a:ext>
            </a:extLst>
          </p:cNvPr>
          <p:cNvSpPr>
            <a:spLocks noGrp="1"/>
          </p:cNvSpPr>
          <p:nvPr>
            <p:ph type="title"/>
          </p:nvPr>
        </p:nvSpPr>
        <p:spPr>
          <a:xfrm>
            <a:off x="169342" y="-300744"/>
            <a:ext cx="9692640" cy="1325562"/>
          </a:xfrm>
        </p:spPr>
        <p:txBody>
          <a:bodyPr/>
          <a:lstStyle/>
          <a:p>
            <a:r>
              <a:rPr lang="en-GB" altLang="en-US" dirty="0"/>
              <a:t>Attendance</a:t>
            </a:r>
          </a:p>
        </p:txBody>
      </p:sp>
      <p:sp>
        <p:nvSpPr>
          <p:cNvPr id="29699" name="Content Placeholder 2">
            <a:extLst>
              <a:ext uri="{FF2B5EF4-FFF2-40B4-BE49-F238E27FC236}">
                <a16:creationId xmlns:a16="http://schemas.microsoft.com/office/drawing/2014/main" id="{55064C04-594E-774E-B929-0F69F1941456}"/>
              </a:ext>
            </a:extLst>
          </p:cNvPr>
          <p:cNvSpPr>
            <a:spLocks noGrp="1"/>
          </p:cNvSpPr>
          <p:nvPr>
            <p:ph idx="1"/>
          </p:nvPr>
        </p:nvSpPr>
        <p:spPr>
          <a:xfrm>
            <a:off x="169342" y="1097555"/>
            <a:ext cx="11052840" cy="1550642"/>
          </a:xfrm>
        </p:spPr>
        <p:txBody>
          <a:bodyPr>
            <a:normAutofit fontScale="85000" lnSpcReduction="20000"/>
          </a:bodyPr>
          <a:lstStyle/>
          <a:p>
            <a:r>
              <a:rPr lang="en-GB" altLang="en-US" sz="2400" dirty="0"/>
              <a:t>It is incredibly important for the children to attend school everyday. </a:t>
            </a:r>
          </a:p>
          <a:p>
            <a:r>
              <a:rPr lang="en-GB" altLang="en-US" sz="2400" dirty="0"/>
              <a:t>We love seeing the children and teaching them everyday! </a:t>
            </a:r>
          </a:p>
          <a:p>
            <a:r>
              <a:rPr lang="en-GB" altLang="en-US" sz="2400" dirty="0"/>
              <a:t>If they are unwell, telephone the Office to let us know if your child is unwell and will not be attending school. </a:t>
            </a:r>
          </a:p>
          <a:p>
            <a:endParaRPr lang="en-GB" altLang="en-US" sz="2400" dirty="0"/>
          </a:p>
          <a:p>
            <a:endParaRPr lang="en-GB" altLang="en-US" sz="2400" dirty="0"/>
          </a:p>
          <a:p>
            <a:pPr marL="0" indent="0">
              <a:buNone/>
            </a:pPr>
            <a:endParaRPr lang="en-GB" altLang="en-US" sz="2400" dirty="0"/>
          </a:p>
        </p:txBody>
      </p:sp>
      <p:sp>
        <p:nvSpPr>
          <p:cNvPr id="3" name="Title 1">
            <a:extLst>
              <a:ext uri="{FF2B5EF4-FFF2-40B4-BE49-F238E27FC236}">
                <a16:creationId xmlns:a16="http://schemas.microsoft.com/office/drawing/2014/main" id="{97B44735-F899-1530-3C11-435C3F76AB9E}"/>
              </a:ext>
            </a:extLst>
          </p:cNvPr>
          <p:cNvSpPr txBox="1">
            <a:spLocks/>
          </p:cNvSpPr>
          <p:nvPr/>
        </p:nvSpPr>
        <p:spPr>
          <a:xfrm>
            <a:off x="169342" y="2103438"/>
            <a:ext cx="9692640" cy="132556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spc="-50" baseline="0">
                <a:solidFill>
                  <a:schemeClr val="tx1"/>
                </a:solidFill>
                <a:latin typeface="+mj-lt"/>
                <a:ea typeface="+mj-ea"/>
                <a:cs typeface="+mj-cs"/>
              </a:defRPr>
            </a:lvl1pPr>
          </a:lstStyle>
          <a:p>
            <a:r>
              <a:rPr lang="en-GB" altLang="en-US" dirty="0"/>
              <a:t>Pick up and Drop off</a:t>
            </a:r>
          </a:p>
        </p:txBody>
      </p:sp>
      <p:sp>
        <p:nvSpPr>
          <p:cNvPr id="4" name="Content Placeholder 2">
            <a:extLst>
              <a:ext uri="{FF2B5EF4-FFF2-40B4-BE49-F238E27FC236}">
                <a16:creationId xmlns:a16="http://schemas.microsoft.com/office/drawing/2014/main" id="{11263592-AC46-C24E-AB83-6E7432EE3714}"/>
              </a:ext>
            </a:extLst>
          </p:cNvPr>
          <p:cNvSpPr txBox="1">
            <a:spLocks/>
          </p:cNvSpPr>
          <p:nvPr/>
        </p:nvSpPr>
        <p:spPr>
          <a:xfrm>
            <a:off x="169342" y="3574474"/>
            <a:ext cx="11159718" cy="3087584"/>
          </a:xfrm>
          <a:prstGeom prst="rect">
            <a:avLst/>
          </a:prstGeom>
        </p:spPr>
        <p:txBody>
          <a:bodyPr vert="horz" lIns="91440" tIns="45720" rIns="91440" bIns="45720" rtlCol="0">
            <a:normAutofit/>
          </a:bodyPr>
          <a:lstStyle>
            <a:lvl1pPr marL="182880" indent="-182880" algn="l" defTabSz="914400" rtl="0" eaLnBrk="1" latinLnBrk="0" hangingPunct="1">
              <a:lnSpc>
                <a:spcPct val="95000"/>
              </a:lnSpc>
              <a:spcBef>
                <a:spcPts val="1400"/>
              </a:spcBef>
              <a:spcAft>
                <a:spcPts val="200"/>
              </a:spcAft>
              <a:buClr>
                <a:schemeClr val="accent1"/>
              </a:buClr>
              <a:buSzPct val="80000"/>
              <a:buFont typeface="Arial" pitchFamily="34" charset="0"/>
              <a:buChar char="•"/>
              <a:defRPr sz="1800" kern="1200" spc="10" baseline="0">
                <a:solidFill>
                  <a:schemeClr val="tx1"/>
                </a:solidFill>
                <a:latin typeface="+mn-lt"/>
                <a:ea typeface="+mn-ea"/>
                <a:cs typeface="+mn-cs"/>
              </a:defRPr>
            </a:lvl1pPr>
            <a:lvl2pPr marL="45720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600" kern="1200">
                <a:solidFill>
                  <a:schemeClr val="tx1">
                    <a:lumMod val="85000"/>
                    <a:lumOff val="15000"/>
                  </a:schemeClr>
                </a:solidFill>
                <a:latin typeface="+mn-lt"/>
                <a:ea typeface="+mn-ea"/>
                <a:cs typeface="+mn-cs"/>
              </a:defRPr>
            </a:lvl2pPr>
            <a:lvl3pPr marL="73152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3pPr>
            <a:lvl4pPr marL="100584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4pPr>
            <a:lvl5pPr marL="1280160" indent="-18288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5pPr>
            <a:lvl6pPr marL="16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6pPr>
            <a:lvl7pPr marL="19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7pPr>
            <a:lvl8pPr marL="22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8pPr>
            <a:lvl9pPr marL="2500000" indent="-228600" algn="l" defTabSz="914400" rtl="0" eaLnBrk="1" latinLnBrk="0" hangingPunct="1">
              <a:lnSpc>
                <a:spcPct val="90000"/>
              </a:lnSpc>
              <a:spcBef>
                <a:spcPts val="300"/>
              </a:spcBef>
              <a:spcAft>
                <a:spcPts val="300"/>
              </a:spcAft>
              <a:buClr>
                <a:schemeClr val="accent1"/>
              </a:buClr>
              <a:buFont typeface="Wingdings 2" pitchFamily="18" charset="2"/>
              <a:buChar char=""/>
              <a:defRPr sz="1400" kern="1200">
                <a:solidFill>
                  <a:schemeClr val="tx1">
                    <a:lumMod val="85000"/>
                    <a:lumOff val="15000"/>
                  </a:schemeClr>
                </a:solidFill>
                <a:latin typeface="+mn-lt"/>
                <a:ea typeface="+mn-ea"/>
                <a:cs typeface="+mn-cs"/>
              </a:defRPr>
            </a:lvl9pPr>
          </a:lstStyle>
          <a:p>
            <a:pPr>
              <a:defRPr/>
            </a:pPr>
            <a:r>
              <a:rPr lang="en-GB" sz="2000" dirty="0"/>
              <a:t>Any information can be send either through a note with your child OR email the office.</a:t>
            </a:r>
          </a:p>
          <a:p>
            <a:pPr>
              <a:defRPr/>
            </a:pPr>
            <a:r>
              <a:rPr lang="en-GB" sz="2000" dirty="0"/>
              <a:t>Please let us know who is picking up your child if it is not you. </a:t>
            </a:r>
          </a:p>
          <a:p>
            <a:pPr>
              <a:defRPr/>
            </a:pPr>
            <a:r>
              <a:rPr lang="en-GB" sz="2000" dirty="0"/>
              <a:t>If there is a long-standing arrangement, please let the office know through email and us know.</a:t>
            </a:r>
          </a:p>
          <a:p>
            <a:pPr>
              <a:defRPr/>
            </a:pPr>
            <a:r>
              <a:rPr lang="en-GB" sz="2000" dirty="0"/>
              <a:t>Children need to be dropped off 8.40am– 8.50am and picked up at 3.15pm. </a:t>
            </a:r>
          </a:p>
          <a:p>
            <a:pPr>
              <a:defRPr/>
            </a:pPr>
            <a:r>
              <a:rPr lang="en-GB" sz="2000" dirty="0"/>
              <a:t>We start our learning at 8.50am. </a:t>
            </a:r>
          </a:p>
          <a:p>
            <a:pPr>
              <a:defRPr/>
            </a:pPr>
            <a:endParaRPr lang="en-GB" dirty="0"/>
          </a:p>
        </p:txBody>
      </p:sp>
    </p:spTree>
    <p:extLst>
      <p:ext uri="{BB962C8B-B14F-4D97-AF65-F5344CB8AC3E}">
        <p14:creationId xmlns:p14="http://schemas.microsoft.com/office/powerpoint/2010/main" val="39652728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a:extLst>
              <a:ext uri="{FF2B5EF4-FFF2-40B4-BE49-F238E27FC236}">
                <a16:creationId xmlns:a16="http://schemas.microsoft.com/office/drawing/2014/main" id="{0EC9929B-2238-5443-AB16-EB18CF4BE674}"/>
              </a:ext>
            </a:extLst>
          </p:cNvPr>
          <p:cNvSpPr>
            <a:spLocks noGrp="1" noChangeArrowheads="1"/>
          </p:cNvSpPr>
          <p:nvPr>
            <p:ph type="title"/>
          </p:nvPr>
        </p:nvSpPr>
        <p:spPr/>
        <p:txBody>
          <a:bodyPr/>
          <a:lstStyle/>
          <a:p>
            <a:pPr eaLnBrk="1" hangingPunct="1"/>
            <a:r>
              <a:rPr lang="en-GB" altLang="en-US" dirty="0"/>
              <a:t>Contact</a:t>
            </a:r>
          </a:p>
        </p:txBody>
      </p:sp>
      <p:sp>
        <p:nvSpPr>
          <p:cNvPr id="26626" name="Rectangle 3">
            <a:extLst>
              <a:ext uri="{FF2B5EF4-FFF2-40B4-BE49-F238E27FC236}">
                <a16:creationId xmlns:a16="http://schemas.microsoft.com/office/drawing/2014/main" id="{F4647150-A02A-A645-9EA5-3624940DFB28}"/>
              </a:ext>
            </a:extLst>
          </p:cNvPr>
          <p:cNvSpPr>
            <a:spLocks noGrp="1" noChangeArrowheads="1"/>
          </p:cNvSpPr>
          <p:nvPr>
            <p:ph idx="1"/>
          </p:nvPr>
        </p:nvSpPr>
        <p:spPr>
          <a:xfrm>
            <a:off x="1261872" y="1828800"/>
            <a:ext cx="6273665" cy="4913523"/>
          </a:xfrm>
        </p:spPr>
        <p:txBody>
          <a:bodyPr>
            <a:normAutofit/>
          </a:bodyPr>
          <a:lstStyle/>
          <a:p>
            <a:r>
              <a:rPr lang="en-GB" altLang="en-US" sz="2400" dirty="0"/>
              <a:t>Please do contact us if you have any questions either through the office or catch me on the playground at the end of the day. </a:t>
            </a:r>
          </a:p>
          <a:p>
            <a:r>
              <a:rPr lang="en-GB" altLang="en-US" sz="2400" dirty="0"/>
              <a:t>Do keep up to date with Mrs Farrah-Green’s newsletters,</a:t>
            </a:r>
          </a:p>
        </p:txBody>
      </p:sp>
      <p:pic>
        <p:nvPicPr>
          <p:cNvPr id="4" name="Picture 3">
            <a:extLst>
              <a:ext uri="{FF2B5EF4-FFF2-40B4-BE49-F238E27FC236}">
                <a16:creationId xmlns:a16="http://schemas.microsoft.com/office/drawing/2014/main" id="{A2F9C894-ABF7-9D42-B0C7-36EA83E1BE87}"/>
              </a:ext>
            </a:extLst>
          </p:cNvPr>
          <p:cNvPicPr>
            <a:picLocks noChangeAspect="1"/>
          </p:cNvPicPr>
          <p:nvPr/>
        </p:nvPicPr>
        <p:blipFill>
          <a:blip r:embed="rId2">
            <a:clrChange>
              <a:clrFrom>
                <a:srgbClr val="FEFEFE"/>
              </a:clrFrom>
              <a:clrTo>
                <a:srgbClr val="FEFEFE">
                  <a:alpha val="0"/>
                </a:srgbClr>
              </a:clrTo>
            </a:clrChange>
          </a:blip>
          <a:stretch>
            <a:fillRect/>
          </a:stretch>
        </p:blipFill>
        <p:spPr>
          <a:xfrm>
            <a:off x="6237262" y="2416987"/>
            <a:ext cx="5842000" cy="4203700"/>
          </a:xfrm>
          <a:prstGeom prst="rect">
            <a:avLst/>
          </a:prstGeom>
        </p:spPr>
      </p:pic>
    </p:spTree>
    <p:extLst>
      <p:ext uri="{BB962C8B-B14F-4D97-AF65-F5344CB8AC3E}">
        <p14:creationId xmlns:p14="http://schemas.microsoft.com/office/powerpoint/2010/main" val="4176672949"/>
      </p:ext>
    </p:extLst>
  </p:cSld>
  <p:clrMapOvr>
    <a:masterClrMapping/>
  </p:clrMapOvr>
</p:sld>
</file>

<file path=ppt/theme/theme1.xml><?xml version="1.0" encoding="utf-8"?>
<a:theme xmlns:a="http://schemas.openxmlformats.org/drawingml/2006/main" name="View">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iew">
      <a:fillStyleLst>
        <a:solidFill>
          <a:schemeClr val="phClr"/>
        </a:solidFill>
        <a:solidFill>
          <a:schemeClr val="phClr">
            <a:tint val="60000"/>
            <a:satMod val="120000"/>
          </a:schemeClr>
        </a:solidFill>
        <a:solidFill>
          <a:schemeClr val="phClr">
            <a:shade val="75000"/>
            <a:satMod val="160000"/>
          </a:schemeClr>
        </a:solidFill>
      </a:fillStyleLst>
      <a:lnStyleLst>
        <a:ln w="9525" cap="flat" cmpd="sng" algn="ctr">
          <a:solidFill>
            <a:schemeClr val="phClr"/>
          </a:solidFill>
          <a:prstDash val="solid"/>
        </a:ln>
        <a:ln w="13970" cap="flat" cmpd="sng" algn="ctr">
          <a:solidFill>
            <a:schemeClr val="phClr"/>
          </a:solidFill>
          <a:prstDash val="solid"/>
        </a:ln>
        <a:ln w="17145" cap="flat" cmpd="sng" algn="ctr">
          <a:solidFill>
            <a:schemeClr val="phClr">
              <a:shade val="95000"/>
              <a:alpha val="95000"/>
              <a:satMod val="150000"/>
            </a:schemeClr>
          </a:solidFill>
          <a:prstDash val="solid"/>
        </a:ln>
      </a:lnStyleLst>
      <a:effectStyleLst>
        <a:effectStyle>
          <a:effectLst/>
        </a:effectStyle>
        <a:effectStyle>
          <a:effectLst>
            <a:outerShdw blurRad="50800" dist="15240" dir="5400000" algn="tl" rotWithShape="0">
              <a:srgbClr val="000000">
                <a:alpha val="75000"/>
              </a:srgbClr>
            </a:outerShdw>
          </a:effectLst>
          <a:scene3d>
            <a:camera prst="orthographicFront">
              <a:rot lat="0" lon="0" rev="0"/>
            </a:camera>
            <a:lightRig rig="brightRoom" dir="tl"/>
          </a:scene3d>
          <a:sp3d contourW="9525" prstMaterial="flat">
            <a:bevelT w="0" h="0" prst="coolSlant"/>
            <a:contourClr>
              <a:schemeClr val="phClr">
                <a:shade val="35000"/>
                <a:satMod val="130000"/>
              </a:schemeClr>
            </a:contourClr>
          </a:sp3d>
        </a:effectStyle>
        <a:effectStyle>
          <a:effectLst>
            <a:outerShdw blurRad="76200" dist="25400" dir="5400000" algn="tl" rotWithShape="0">
              <a:srgbClr val="000000">
                <a:alpha val="55000"/>
              </a:srgbClr>
            </a:outerShdw>
          </a:effectLst>
          <a:scene3d>
            <a:camera prst="orthographicFront">
              <a:rot lat="0" lon="0" rev="0"/>
            </a:camera>
            <a:lightRig rig="brightRoom" dir="tl"/>
          </a:scene3d>
          <a:sp3d contourW="19050" prstMaterial="flat">
            <a:bevelT w="0" h="0" prst="coolSlant"/>
            <a:contourClr>
              <a:schemeClr val="phClr">
                <a:shade val="25000"/>
                <a:satMod val="140000"/>
              </a:schemeClr>
            </a:contourClr>
          </a:sp3d>
        </a:effectStyle>
      </a:effectStyleLst>
      <a:bgFillStyleLst>
        <a:solidFill>
          <a:schemeClr val="phClr"/>
        </a:solidFill>
        <a:solidFill>
          <a:schemeClr val="phClr">
            <a:tint val="95000"/>
            <a:satMod val="170000"/>
          </a:schemeClr>
        </a:solidFill>
        <a:gradFill rotWithShape="1">
          <a:gsLst>
            <a:gs pos="0">
              <a:schemeClr val="phClr">
                <a:tint val="94000"/>
                <a:shade val="98000"/>
                <a:satMod val="130000"/>
                <a:lumMod val="102000"/>
              </a:schemeClr>
            </a:gs>
            <a:gs pos="100000">
              <a:schemeClr val="phClr">
                <a:tint val="98000"/>
                <a:shade val="78000"/>
                <a:satMod val="140000"/>
              </a:schemeClr>
            </a:gs>
          </a:gsLst>
          <a:path path="circle">
            <a:fillToRect l="100000" t="100000" r="100000" b="100000"/>
          </a:path>
        </a:gradFill>
      </a:bgFillStyleLst>
    </a:fmtScheme>
  </a:themeElements>
  <a:objectDefaults/>
  <a:extraClrSchemeLst/>
  <a:extLst>
    <a:ext uri="{05A4C25C-085E-4340-85A3-A5531E510DB2}">
      <thm15:themeFamily xmlns:thm15="http://schemas.microsoft.com/office/thememl/2012/main" name="View" id="{BA0EB5A6-F2D4-4F82-977B-64ADEE4A2A69}" vid="{3969A8A2-35DB-4E3B-8885-16FD205686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View</Template>
  <TotalTime>2338</TotalTime>
  <Words>4068</Words>
  <Application>Microsoft Office PowerPoint</Application>
  <PresentationFormat>Widescreen</PresentationFormat>
  <Paragraphs>312</Paragraphs>
  <Slides>40</Slides>
  <Notes>29</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40</vt:i4>
      </vt:variant>
    </vt:vector>
  </HeadingPairs>
  <TitlesOfParts>
    <vt:vector size="46" baseType="lpstr">
      <vt:lpstr>Arial</vt:lpstr>
      <vt:lpstr>Calibri</vt:lpstr>
      <vt:lpstr>Calibri body</vt:lpstr>
      <vt:lpstr>Calibri Light</vt:lpstr>
      <vt:lpstr>Wingdings 2</vt:lpstr>
      <vt:lpstr>View</vt:lpstr>
      <vt:lpstr>Staff</vt:lpstr>
      <vt:lpstr>         School Values</vt:lpstr>
      <vt:lpstr>         Spirituality </vt:lpstr>
      <vt:lpstr>PowerPoint Presentation</vt:lpstr>
      <vt:lpstr>PowerPoint Presentation</vt:lpstr>
      <vt:lpstr>PowerPoint Presentation</vt:lpstr>
      <vt:lpstr>Our Timetable</vt:lpstr>
      <vt:lpstr>English</vt:lpstr>
      <vt:lpstr>Reading</vt:lpstr>
      <vt:lpstr>Helping with Reading</vt:lpstr>
      <vt:lpstr>Helping with Reading</vt:lpstr>
      <vt:lpstr>Spelling and Handwriting</vt:lpstr>
      <vt:lpstr>Writing</vt:lpstr>
      <vt:lpstr>Maths</vt:lpstr>
      <vt:lpstr>PowerPoint Presentation</vt:lpstr>
      <vt:lpstr>RE</vt:lpstr>
      <vt:lpstr>Wellbeing</vt:lpstr>
      <vt:lpstr>PE</vt:lpstr>
      <vt:lpstr>Science</vt:lpstr>
      <vt:lpstr>Science, Computing and D&amp;T</vt:lpstr>
      <vt:lpstr>Science, Computing and D&amp;T</vt:lpstr>
      <vt:lpstr>Online Safety – KS1 </vt:lpstr>
      <vt:lpstr>Geography and History</vt:lpstr>
      <vt:lpstr>Expressive Arts</vt:lpstr>
      <vt:lpstr>Last few notices</vt:lpstr>
      <vt:lpstr>SATs (Special Challenges) </vt:lpstr>
      <vt:lpstr>Homework  </vt:lpstr>
      <vt:lpstr>PowerPoint Presentation</vt:lpstr>
      <vt:lpstr>play.ttrockstars.com/</vt:lpstr>
      <vt:lpstr>PowerPoint Presentation</vt:lpstr>
      <vt:lpstr>PowerPoint Presentation</vt:lpstr>
      <vt:lpstr>PowerPoint Presentation</vt:lpstr>
      <vt:lpstr>PowerPoint Presentation</vt:lpstr>
      <vt:lpstr>Homework  </vt:lpstr>
      <vt:lpstr>Homework  </vt:lpstr>
      <vt:lpstr>Planned trips </vt:lpstr>
      <vt:lpstr>Snacks and Water bottles</vt:lpstr>
      <vt:lpstr>Uniform</vt:lpstr>
      <vt:lpstr>Attendance</vt:lpstr>
      <vt:lpstr>Contact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3</dc:title>
  <dc:creator>Microsoft Office User</dc:creator>
  <cp:lastModifiedBy>Toni Summers</cp:lastModifiedBy>
  <cp:revision>85</cp:revision>
  <cp:lastPrinted>2023-09-06T11:16:31Z</cp:lastPrinted>
  <dcterms:created xsi:type="dcterms:W3CDTF">2017-09-16T17:57:03Z</dcterms:created>
  <dcterms:modified xsi:type="dcterms:W3CDTF">2026-09-11T11:14:54Z</dcterms:modified>
</cp:coreProperties>
</file>