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1"/>
  </p:sldMasterIdLst>
  <p:notesMasterIdLst>
    <p:notesMasterId r:id="rId37"/>
  </p:notesMasterIdLst>
  <p:handoutMasterIdLst>
    <p:handoutMasterId r:id="rId38"/>
  </p:handoutMasterIdLst>
  <p:sldIdLst>
    <p:sldId id="257" r:id="rId2"/>
    <p:sldId id="282" r:id="rId3"/>
    <p:sldId id="288" r:id="rId4"/>
    <p:sldId id="334" r:id="rId5"/>
    <p:sldId id="261" r:id="rId6"/>
    <p:sldId id="330" r:id="rId7"/>
    <p:sldId id="270" r:id="rId8"/>
    <p:sldId id="294" r:id="rId9"/>
    <p:sldId id="293" r:id="rId10"/>
    <p:sldId id="335" r:id="rId11"/>
    <p:sldId id="336" r:id="rId12"/>
    <p:sldId id="264" r:id="rId13"/>
    <p:sldId id="341" r:id="rId14"/>
    <p:sldId id="266" r:id="rId15"/>
    <p:sldId id="274" r:id="rId16"/>
    <p:sldId id="297" r:id="rId17"/>
    <p:sldId id="265" r:id="rId18"/>
    <p:sldId id="298" r:id="rId19"/>
    <p:sldId id="311" r:id="rId20"/>
    <p:sldId id="262" r:id="rId21"/>
    <p:sldId id="337" r:id="rId22"/>
    <p:sldId id="273" r:id="rId23"/>
    <p:sldId id="338" r:id="rId24"/>
    <p:sldId id="339" r:id="rId25"/>
    <p:sldId id="340" r:id="rId26"/>
    <p:sldId id="284" r:id="rId27"/>
    <p:sldId id="314" r:id="rId28"/>
    <p:sldId id="315" r:id="rId29"/>
    <p:sldId id="258" r:id="rId30"/>
    <p:sldId id="278" r:id="rId31"/>
    <p:sldId id="299" r:id="rId32"/>
    <p:sldId id="342" r:id="rId33"/>
    <p:sldId id="343" r:id="rId34"/>
    <p:sldId id="344" r:id="rId35"/>
    <p:sldId id="320" r:id="rId36"/>
  </p:sldIdLst>
  <p:sldSz cx="12192000" cy="6858000"/>
  <p:notesSz cx="9926638"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A81FF"/>
    <a:srgbClr val="FF7E79"/>
    <a:srgbClr val="D883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592" autoAdjust="0"/>
    <p:restoredTop sz="81051"/>
  </p:normalViewPr>
  <p:slideViewPr>
    <p:cSldViewPr snapToGrid="0" snapToObjects="1">
      <p:cViewPr varScale="1">
        <p:scale>
          <a:sx n="116" d="100"/>
          <a:sy n="116" d="100"/>
        </p:scale>
        <p:origin x="126" y="234"/>
      </p:cViewPr>
      <p:guideLst/>
    </p:cSldViewPr>
  </p:slideViewPr>
  <p:notesTextViewPr>
    <p:cViewPr>
      <p:scale>
        <a:sx n="110" d="100"/>
        <a:sy n="11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0"/>
            <a:ext cx="4301543" cy="34106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5622805" y="0"/>
            <a:ext cx="4301543" cy="341064"/>
          </a:xfrm>
          <a:prstGeom prst="rect">
            <a:avLst/>
          </a:prstGeom>
        </p:spPr>
        <p:txBody>
          <a:bodyPr vert="horz" lIns="91440" tIns="45720" rIns="91440" bIns="45720" rtlCol="0"/>
          <a:lstStyle>
            <a:lvl1pPr algn="r">
              <a:defRPr sz="1200"/>
            </a:lvl1pPr>
          </a:lstStyle>
          <a:p>
            <a:fld id="{9088F0F6-42E2-4E00-9B48-AD349C874872}" type="datetimeFigureOut">
              <a:rPr lang="en-GB" smtClean="0"/>
              <a:t>11/09/2026</a:t>
            </a:fld>
            <a:endParaRPr lang="en-GB"/>
          </a:p>
        </p:txBody>
      </p:sp>
      <p:sp>
        <p:nvSpPr>
          <p:cNvPr id="4" name="Footer Placeholder 3"/>
          <p:cNvSpPr>
            <a:spLocks noGrp="1"/>
          </p:cNvSpPr>
          <p:nvPr>
            <p:ph type="ftr" sz="quarter" idx="2"/>
          </p:nvPr>
        </p:nvSpPr>
        <p:spPr>
          <a:xfrm>
            <a:off x="4" y="6456614"/>
            <a:ext cx="4301543" cy="34106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5622805" y="6456614"/>
            <a:ext cx="4301543" cy="341064"/>
          </a:xfrm>
          <a:prstGeom prst="rect">
            <a:avLst/>
          </a:prstGeom>
        </p:spPr>
        <p:txBody>
          <a:bodyPr vert="horz" lIns="91440" tIns="45720" rIns="91440" bIns="45720" rtlCol="0" anchor="b"/>
          <a:lstStyle>
            <a:lvl1pPr algn="r">
              <a:defRPr sz="1200"/>
            </a:lvl1pPr>
          </a:lstStyle>
          <a:p>
            <a:fld id="{9B6AA6A7-6C15-4168-A713-B0F81BA3A0C2}" type="slidenum">
              <a:rPr lang="en-GB" smtClean="0"/>
              <a:t>‹#›</a:t>
            </a:fld>
            <a:endParaRPr lang="en-GB"/>
          </a:p>
        </p:txBody>
      </p:sp>
    </p:spTree>
    <p:extLst>
      <p:ext uri="{BB962C8B-B14F-4D97-AF65-F5344CB8AC3E}">
        <p14:creationId xmlns:p14="http://schemas.microsoft.com/office/powerpoint/2010/main" val="1204079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0"/>
            <a:ext cx="4301543" cy="34106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622805" y="0"/>
            <a:ext cx="4301543" cy="341064"/>
          </a:xfrm>
          <a:prstGeom prst="rect">
            <a:avLst/>
          </a:prstGeom>
        </p:spPr>
        <p:txBody>
          <a:bodyPr vert="horz" lIns="91440" tIns="45720" rIns="91440" bIns="45720" rtlCol="0"/>
          <a:lstStyle>
            <a:lvl1pPr algn="r">
              <a:defRPr sz="1200"/>
            </a:lvl1pPr>
          </a:lstStyle>
          <a:p>
            <a:fld id="{80143920-F191-8144-97DF-26603D585516}" type="datetimeFigureOut">
              <a:rPr lang="en-US" smtClean="0"/>
              <a:t>9/11/2026</a:t>
            </a:fld>
            <a:endParaRPr lang="en-US"/>
          </a:p>
        </p:txBody>
      </p:sp>
      <p:sp>
        <p:nvSpPr>
          <p:cNvPr id="4" name="Slide Image Placeholder 3"/>
          <p:cNvSpPr>
            <a:spLocks noGrp="1" noRot="1" noChangeAspect="1"/>
          </p:cNvSpPr>
          <p:nvPr>
            <p:ph type="sldImg" idx="2"/>
          </p:nvPr>
        </p:nvSpPr>
        <p:spPr>
          <a:xfrm>
            <a:off x="2925763" y="850900"/>
            <a:ext cx="4075112" cy="22923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92665" y="3271381"/>
            <a:ext cx="7941310" cy="267658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4" y="6456614"/>
            <a:ext cx="4301543" cy="34106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622805" y="6456614"/>
            <a:ext cx="4301543" cy="341064"/>
          </a:xfrm>
          <a:prstGeom prst="rect">
            <a:avLst/>
          </a:prstGeom>
        </p:spPr>
        <p:txBody>
          <a:bodyPr vert="horz" lIns="91440" tIns="45720" rIns="91440" bIns="45720" rtlCol="0" anchor="b"/>
          <a:lstStyle>
            <a:lvl1pPr algn="r">
              <a:defRPr sz="1200"/>
            </a:lvl1pPr>
          </a:lstStyle>
          <a:p>
            <a:fld id="{2C161E7E-8C28-854E-B7A8-6061738ED3D5}" type="slidenum">
              <a:rPr lang="en-US" smtClean="0"/>
              <a:t>‹#›</a:t>
            </a:fld>
            <a:endParaRPr lang="en-US"/>
          </a:p>
        </p:txBody>
      </p:sp>
    </p:spTree>
    <p:extLst>
      <p:ext uri="{BB962C8B-B14F-4D97-AF65-F5344CB8AC3E}">
        <p14:creationId xmlns:p14="http://schemas.microsoft.com/office/powerpoint/2010/main" val="81562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161E7E-8C28-854E-B7A8-6061738ED3D5}" type="slidenum">
              <a:rPr lang="en-US" smtClean="0"/>
              <a:t>1</a:t>
            </a:fld>
            <a:endParaRPr lang="en-US"/>
          </a:p>
        </p:txBody>
      </p:sp>
    </p:spTree>
    <p:extLst>
      <p:ext uri="{BB962C8B-B14F-4D97-AF65-F5344CB8AC3E}">
        <p14:creationId xmlns:p14="http://schemas.microsoft.com/office/powerpoint/2010/main" val="317360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161E7E-8C28-854E-B7A8-6061738ED3D5}" type="slidenum">
              <a:rPr lang="en-US" smtClean="0"/>
              <a:t>2</a:t>
            </a:fld>
            <a:endParaRPr lang="en-US"/>
          </a:p>
        </p:txBody>
      </p:sp>
    </p:spTree>
    <p:extLst>
      <p:ext uri="{BB962C8B-B14F-4D97-AF65-F5344CB8AC3E}">
        <p14:creationId xmlns:p14="http://schemas.microsoft.com/office/powerpoint/2010/main" val="1873762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161E7E-8C28-854E-B7A8-6061738ED3D5}" type="slidenum">
              <a:rPr lang="en-US" smtClean="0"/>
              <a:t>3</a:t>
            </a:fld>
            <a:endParaRPr lang="en-US"/>
          </a:p>
        </p:txBody>
      </p:sp>
    </p:spTree>
    <p:extLst>
      <p:ext uri="{BB962C8B-B14F-4D97-AF65-F5344CB8AC3E}">
        <p14:creationId xmlns:p14="http://schemas.microsoft.com/office/powerpoint/2010/main" val="3434106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6A81E-7AD4-BAF2-CCAD-032D002CD8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C0025A-A02B-431F-5F83-1746F98582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82D909-E93C-70FB-41FF-9E1C34DF5778}"/>
              </a:ext>
            </a:extLst>
          </p:cNvPr>
          <p:cNvSpPr>
            <a:spLocks noGrp="1"/>
          </p:cNvSpPr>
          <p:nvPr>
            <p:ph type="body" idx="1"/>
          </p:nvPr>
        </p:nvSpPr>
        <p:spPr/>
        <p:txBody>
          <a:bodyPr/>
          <a:lstStyle/>
          <a:p>
            <a:r>
              <a:rPr lang="en-GB" sz="1200" kern="1200">
                <a:solidFill>
                  <a:schemeClr val="tx1"/>
                </a:solidFill>
                <a:effectLst/>
                <a:latin typeface="+mn-lt"/>
                <a:ea typeface="+mn-ea"/>
                <a:cs typeface="+mn-cs"/>
              </a:rPr>
              <a:t>Our English lessons will centre around a variety of high quality texts, which will enable the children to explore a vast range of genres and concepts. We</a:t>
            </a:r>
            <a:r>
              <a:rPr lang="en-GB" sz="1200" kern="1200" baseline="0">
                <a:solidFill>
                  <a:schemeClr val="tx1"/>
                </a:solidFill>
                <a:effectLst/>
                <a:latin typeface="+mn-lt"/>
                <a:ea typeface="+mn-ea"/>
                <a:cs typeface="+mn-cs"/>
              </a:rPr>
              <a:t> study a different book every half term. </a:t>
            </a:r>
          </a:p>
          <a:p>
            <a:endParaRPr lang="en-GB" sz="1200" kern="1200" baseline="0">
              <a:solidFill>
                <a:schemeClr val="tx1"/>
              </a:solidFill>
              <a:effectLst/>
              <a:latin typeface="+mn-lt"/>
              <a:ea typeface="+mn-ea"/>
              <a:cs typeface="+mn-cs"/>
            </a:endParaRPr>
          </a:p>
          <a:p>
            <a:r>
              <a:rPr lang="en-GB" sz="1200" kern="1200" baseline="0">
                <a:solidFill>
                  <a:schemeClr val="tx1"/>
                </a:solidFill>
                <a:effectLst/>
                <a:latin typeface="+mn-lt"/>
                <a:ea typeface="+mn-ea"/>
                <a:cs typeface="+mn-cs"/>
              </a:rPr>
              <a:t>I must stress that you don</a:t>
            </a:r>
            <a:r>
              <a:rPr lang="mr-IN" sz="1200" kern="1200" baseline="0">
                <a:solidFill>
                  <a:schemeClr val="tx1"/>
                </a:solidFill>
                <a:effectLst/>
                <a:latin typeface="+mn-lt"/>
                <a:ea typeface="+mn-ea"/>
                <a:cs typeface="+mn-cs"/>
              </a:rPr>
              <a:t>’</a:t>
            </a:r>
            <a:r>
              <a:rPr lang="en-GB" sz="1200" kern="1200" baseline="0">
                <a:solidFill>
                  <a:schemeClr val="tx1"/>
                </a:solidFill>
                <a:effectLst/>
                <a:latin typeface="+mn-lt"/>
                <a:ea typeface="+mn-ea"/>
                <a:cs typeface="+mn-cs"/>
              </a:rPr>
              <a:t>t go and buy or read the books once it is revealed what they are </a:t>
            </a:r>
            <a:r>
              <a:rPr lang="mr-IN" sz="1200" kern="1200" baseline="0">
                <a:solidFill>
                  <a:schemeClr val="tx1"/>
                </a:solidFill>
                <a:effectLst/>
                <a:latin typeface="+mn-lt"/>
                <a:ea typeface="+mn-ea"/>
                <a:cs typeface="+mn-cs"/>
              </a:rPr>
              <a:t>–</a:t>
            </a:r>
            <a:r>
              <a:rPr lang="en-GB" sz="1200" kern="1200" baseline="0">
                <a:solidFill>
                  <a:schemeClr val="tx1"/>
                </a:solidFill>
                <a:effectLst/>
                <a:latin typeface="+mn-lt"/>
                <a:ea typeface="+mn-ea"/>
                <a:cs typeface="+mn-cs"/>
              </a:rPr>
              <a:t> the scheme of work revolves around mystery and as a class we work through the book to enable the children to be creative as possible. For example, until Monday, we had only read 1 paragraph of The Pied Piper. </a:t>
            </a:r>
            <a:endParaRPr lang="en-GB" sz="1200" kern="1200">
              <a:solidFill>
                <a:schemeClr val="tx1"/>
              </a:solidFill>
              <a:effectLst/>
              <a:latin typeface="+mn-lt"/>
              <a:ea typeface="+mn-ea"/>
              <a:cs typeface="+mn-cs"/>
            </a:endParaRPr>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In addition to reading and writing, English will be taught through a range of different medias (drama, art and role play)</a:t>
            </a:r>
            <a:r>
              <a:rPr lang="en-GB" sz="1200" kern="1200" baseline="0">
                <a:solidFill>
                  <a:schemeClr val="tx1"/>
                </a:solidFill>
                <a:effectLst/>
                <a:latin typeface="+mn-lt"/>
                <a:ea typeface="+mn-ea"/>
                <a:cs typeface="+mn-cs"/>
              </a:rPr>
              <a:t>. </a:t>
            </a:r>
            <a:r>
              <a:rPr lang="en-GB" sz="1200" kern="1200">
                <a:solidFill>
                  <a:schemeClr val="tx1"/>
                </a:solidFill>
                <a:effectLst/>
                <a:latin typeface="+mn-lt"/>
                <a:ea typeface="+mn-ea"/>
                <a:cs typeface="+mn-cs"/>
              </a:rPr>
              <a:t>There will be many an opportunity for the children to perform! The</a:t>
            </a:r>
            <a:r>
              <a:rPr lang="en-GB" sz="1200" kern="1200" baseline="0">
                <a:solidFill>
                  <a:schemeClr val="tx1"/>
                </a:solidFill>
                <a:effectLst/>
                <a:latin typeface="+mn-lt"/>
                <a:ea typeface="+mn-ea"/>
                <a:cs typeface="+mn-cs"/>
              </a:rPr>
              <a:t> picture is of the children being told their was a rat running under their feet. </a:t>
            </a:r>
            <a:endParaRPr lang="en-GB" sz="1200" kern="1200">
              <a:solidFill>
                <a:schemeClr val="tx1"/>
              </a:solidFill>
              <a:effectLst/>
              <a:latin typeface="+mn-lt"/>
              <a:ea typeface="+mn-ea"/>
              <a:cs typeface="+mn-cs"/>
            </a:endParaRPr>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In addition, there will also be a focus on grammar and punctuation and applying this to reading and writing, this will be done during English lessons and through Guided Reading sessions. </a:t>
            </a:r>
            <a:endParaRPr lang="en-US"/>
          </a:p>
        </p:txBody>
      </p:sp>
      <p:sp>
        <p:nvSpPr>
          <p:cNvPr id="4" name="Slide Number Placeholder 3">
            <a:extLst>
              <a:ext uri="{FF2B5EF4-FFF2-40B4-BE49-F238E27FC236}">
                <a16:creationId xmlns:a16="http://schemas.microsoft.com/office/drawing/2014/main" id="{C686543B-818C-84D8-CE65-B70018111A8A}"/>
              </a:ext>
            </a:extLst>
          </p:cNvPr>
          <p:cNvSpPr>
            <a:spLocks noGrp="1"/>
          </p:cNvSpPr>
          <p:nvPr>
            <p:ph type="sldNum" sz="quarter" idx="10"/>
          </p:nvPr>
        </p:nvSpPr>
        <p:spPr/>
        <p:txBody>
          <a:bodyPr/>
          <a:lstStyle/>
          <a:p>
            <a:fld id="{2C161E7E-8C28-854E-B7A8-6061738ED3D5}" type="slidenum">
              <a:rPr lang="en-US" smtClean="0"/>
              <a:t>4</a:t>
            </a:fld>
            <a:endParaRPr lang="en-US"/>
          </a:p>
        </p:txBody>
      </p:sp>
    </p:spTree>
    <p:extLst>
      <p:ext uri="{BB962C8B-B14F-4D97-AF65-F5344CB8AC3E}">
        <p14:creationId xmlns:p14="http://schemas.microsoft.com/office/powerpoint/2010/main" val="28081231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a:solidFill>
                  <a:schemeClr val="tx1"/>
                </a:solidFill>
                <a:effectLst/>
                <a:latin typeface="+mn-lt"/>
                <a:ea typeface="+mn-ea"/>
                <a:cs typeface="+mn-cs"/>
              </a:rPr>
              <a:t>Our English lessons will centre around a variety of high quality texts, which will enable the children to explore a vast range of genres and concepts. We</a:t>
            </a:r>
            <a:r>
              <a:rPr lang="en-GB" sz="1200" kern="1200" baseline="0">
                <a:solidFill>
                  <a:schemeClr val="tx1"/>
                </a:solidFill>
                <a:effectLst/>
                <a:latin typeface="+mn-lt"/>
                <a:ea typeface="+mn-ea"/>
                <a:cs typeface="+mn-cs"/>
              </a:rPr>
              <a:t> study a different book every half term. </a:t>
            </a:r>
          </a:p>
          <a:p>
            <a:endParaRPr lang="en-GB" sz="1200" kern="1200" baseline="0">
              <a:solidFill>
                <a:schemeClr val="tx1"/>
              </a:solidFill>
              <a:effectLst/>
              <a:latin typeface="+mn-lt"/>
              <a:ea typeface="+mn-ea"/>
              <a:cs typeface="+mn-cs"/>
            </a:endParaRPr>
          </a:p>
          <a:p>
            <a:r>
              <a:rPr lang="en-GB" sz="1200" kern="1200" baseline="0">
                <a:solidFill>
                  <a:schemeClr val="tx1"/>
                </a:solidFill>
                <a:effectLst/>
                <a:latin typeface="+mn-lt"/>
                <a:ea typeface="+mn-ea"/>
                <a:cs typeface="+mn-cs"/>
              </a:rPr>
              <a:t>I must stress that you don</a:t>
            </a:r>
            <a:r>
              <a:rPr lang="mr-IN" sz="1200" kern="1200" baseline="0">
                <a:solidFill>
                  <a:schemeClr val="tx1"/>
                </a:solidFill>
                <a:effectLst/>
                <a:latin typeface="+mn-lt"/>
                <a:ea typeface="+mn-ea"/>
                <a:cs typeface="+mn-cs"/>
              </a:rPr>
              <a:t>’</a:t>
            </a:r>
            <a:r>
              <a:rPr lang="en-GB" sz="1200" kern="1200" baseline="0">
                <a:solidFill>
                  <a:schemeClr val="tx1"/>
                </a:solidFill>
                <a:effectLst/>
                <a:latin typeface="+mn-lt"/>
                <a:ea typeface="+mn-ea"/>
                <a:cs typeface="+mn-cs"/>
              </a:rPr>
              <a:t>t go and buy or read the books once it is revealed what they are </a:t>
            </a:r>
            <a:r>
              <a:rPr lang="mr-IN" sz="1200" kern="1200" baseline="0">
                <a:solidFill>
                  <a:schemeClr val="tx1"/>
                </a:solidFill>
                <a:effectLst/>
                <a:latin typeface="+mn-lt"/>
                <a:ea typeface="+mn-ea"/>
                <a:cs typeface="+mn-cs"/>
              </a:rPr>
              <a:t>–</a:t>
            </a:r>
            <a:r>
              <a:rPr lang="en-GB" sz="1200" kern="1200" baseline="0">
                <a:solidFill>
                  <a:schemeClr val="tx1"/>
                </a:solidFill>
                <a:effectLst/>
                <a:latin typeface="+mn-lt"/>
                <a:ea typeface="+mn-ea"/>
                <a:cs typeface="+mn-cs"/>
              </a:rPr>
              <a:t> the scheme of work revolves around mystery and as a class we work through the book to enable the children to be creative as possible. For example, until Monday, we had only read 1 paragraph of The Pied Piper. </a:t>
            </a:r>
            <a:endParaRPr lang="en-GB" sz="1200" kern="1200">
              <a:solidFill>
                <a:schemeClr val="tx1"/>
              </a:solidFill>
              <a:effectLst/>
              <a:latin typeface="+mn-lt"/>
              <a:ea typeface="+mn-ea"/>
              <a:cs typeface="+mn-cs"/>
            </a:endParaRPr>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In addition to reading and writing, English will be taught through a range of different medias (drama, art and role play)</a:t>
            </a:r>
            <a:r>
              <a:rPr lang="en-GB" sz="1200" kern="1200" baseline="0">
                <a:solidFill>
                  <a:schemeClr val="tx1"/>
                </a:solidFill>
                <a:effectLst/>
                <a:latin typeface="+mn-lt"/>
                <a:ea typeface="+mn-ea"/>
                <a:cs typeface="+mn-cs"/>
              </a:rPr>
              <a:t>. </a:t>
            </a:r>
            <a:r>
              <a:rPr lang="en-GB" sz="1200" kern="1200">
                <a:solidFill>
                  <a:schemeClr val="tx1"/>
                </a:solidFill>
                <a:effectLst/>
                <a:latin typeface="+mn-lt"/>
                <a:ea typeface="+mn-ea"/>
                <a:cs typeface="+mn-cs"/>
              </a:rPr>
              <a:t>There will be many an opportunity for the children to perform! The</a:t>
            </a:r>
            <a:r>
              <a:rPr lang="en-GB" sz="1200" kern="1200" baseline="0">
                <a:solidFill>
                  <a:schemeClr val="tx1"/>
                </a:solidFill>
                <a:effectLst/>
                <a:latin typeface="+mn-lt"/>
                <a:ea typeface="+mn-ea"/>
                <a:cs typeface="+mn-cs"/>
              </a:rPr>
              <a:t> picture is of the children being told their was a rat running under their feet. </a:t>
            </a:r>
            <a:endParaRPr lang="en-GB" sz="1200" kern="1200">
              <a:solidFill>
                <a:schemeClr val="tx1"/>
              </a:solidFill>
              <a:effectLst/>
              <a:latin typeface="+mn-lt"/>
              <a:ea typeface="+mn-ea"/>
              <a:cs typeface="+mn-cs"/>
            </a:endParaRPr>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In addition, there will also be a focus on grammar and punctuation and applying this to reading and writing, this will be done during English lessons and through Guided Reading sessions. </a:t>
            </a:r>
            <a:endParaRPr lang="en-US"/>
          </a:p>
        </p:txBody>
      </p:sp>
      <p:sp>
        <p:nvSpPr>
          <p:cNvPr id="4" name="Slide Number Placeholder 3"/>
          <p:cNvSpPr>
            <a:spLocks noGrp="1"/>
          </p:cNvSpPr>
          <p:nvPr>
            <p:ph type="sldNum" sz="quarter" idx="10"/>
          </p:nvPr>
        </p:nvSpPr>
        <p:spPr/>
        <p:txBody>
          <a:bodyPr/>
          <a:lstStyle/>
          <a:p>
            <a:fld id="{2C161E7E-8C28-854E-B7A8-6061738ED3D5}" type="slidenum">
              <a:rPr lang="en-US" smtClean="0"/>
              <a:t>5</a:t>
            </a:fld>
            <a:endParaRPr lang="en-US"/>
          </a:p>
        </p:txBody>
      </p:sp>
    </p:spTree>
    <p:extLst>
      <p:ext uri="{BB962C8B-B14F-4D97-AF65-F5344CB8AC3E}">
        <p14:creationId xmlns:p14="http://schemas.microsoft.com/office/powerpoint/2010/main" val="450981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a:solidFill>
                  <a:schemeClr val="tx1"/>
                </a:solidFill>
                <a:effectLst/>
                <a:latin typeface="+mn-lt"/>
                <a:ea typeface="+mn-ea"/>
                <a:cs typeface="+mn-cs"/>
              </a:rPr>
              <a:t>Our English lessons will centre around a variety of high quality texts, which will enable the children to explore a vast range of genres and concepts. We</a:t>
            </a:r>
            <a:r>
              <a:rPr lang="en-GB" sz="1200" kern="1200" baseline="0">
                <a:solidFill>
                  <a:schemeClr val="tx1"/>
                </a:solidFill>
                <a:effectLst/>
                <a:latin typeface="+mn-lt"/>
                <a:ea typeface="+mn-ea"/>
                <a:cs typeface="+mn-cs"/>
              </a:rPr>
              <a:t> study a different book every half term. </a:t>
            </a:r>
          </a:p>
          <a:p>
            <a:endParaRPr lang="en-GB" sz="1200" kern="1200" baseline="0">
              <a:solidFill>
                <a:schemeClr val="tx1"/>
              </a:solidFill>
              <a:effectLst/>
              <a:latin typeface="+mn-lt"/>
              <a:ea typeface="+mn-ea"/>
              <a:cs typeface="+mn-cs"/>
            </a:endParaRPr>
          </a:p>
          <a:p>
            <a:r>
              <a:rPr lang="en-GB" sz="1200" kern="1200" baseline="0">
                <a:solidFill>
                  <a:schemeClr val="tx1"/>
                </a:solidFill>
                <a:effectLst/>
                <a:latin typeface="+mn-lt"/>
                <a:ea typeface="+mn-ea"/>
                <a:cs typeface="+mn-cs"/>
              </a:rPr>
              <a:t>I must stress that you don</a:t>
            </a:r>
            <a:r>
              <a:rPr lang="mr-IN" sz="1200" kern="1200" baseline="0">
                <a:solidFill>
                  <a:schemeClr val="tx1"/>
                </a:solidFill>
                <a:effectLst/>
                <a:latin typeface="+mn-lt"/>
                <a:ea typeface="+mn-ea"/>
                <a:cs typeface="+mn-cs"/>
              </a:rPr>
              <a:t>’</a:t>
            </a:r>
            <a:r>
              <a:rPr lang="en-GB" sz="1200" kern="1200" baseline="0">
                <a:solidFill>
                  <a:schemeClr val="tx1"/>
                </a:solidFill>
                <a:effectLst/>
                <a:latin typeface="+mn-lt"/>
                <a:ea typeface="+mn-ea"/>
                <a:cs typeface="+mn-cs"/>
              </a:rPr>
              <a:t>t go and buy or read the books once it is revealed what they are </a:t>
            </a:r>
            <a:r>
              <a:rPr lang="mr-IN" sz="1200" kern="1200" baseline="0">
                <a:solidFill>
                  <a:schemeClr val="tx1"/>
                </a:solidFill>
                <a:effectLst/>
                <a:latin typeface="+mn-lt"/>
                <a:ea typeface="+mn-ea"/>
                <a:cs typeface="+mn-cs"/>
              </a:rPr>
              <a:t>–</a:t>
            </a:r>
            <a:r>
              <a:rPr lang="en-GB" sz="1200" kern="1200" baseline="0">
                <a:solidFill>
                  <a:schemeClr val="tx1"/>
                </a:solidFill>
                <a:effectLst/>
                <a:latin typeface="+mn-lt"/>
                <a:ea typeface="+mn-ea"/>
                <a:cs typeface="+mn-cs"/>
              </a:rPr>
              <a:t> the scheme of work revolves around mystery and as a class we work through the book to enable the children to be creative as possible. For example, until Monday, we had only read 1 paragraph of The Pied Piper. </a:t>
            </a:r>
            <a:endParaRPr lang="en-GB" sz="1200" kern="1200">
              <a:solidFill>
                <a:schemeClr val="tx1"/>
              </a:solidFill>
              <a:effectLst/>
              <a:latin typeface="+mn-lt"/>
              <a:ea typeface="+mn-ea"/>
              <a:cs typeface="+mn-cs"/>
            </a:endParaRPr>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In addition to reading and writing, English will be taught through a range of different medias (drama, art and role play)</a:t>
            </a:r>
            <a:r>
              <a:rPr lang="en-GB" sz="1200" kern="1200" baseline="0">
                <a:solidFill>
                  <a:schemeClr val="tx1"/>
                </a:solidFill>
                <a:effectLst/>
                <a:latin typeface="+mn-lt"/>
                <a:ea typeface="+mn-ea"/>
                <a:cs typeface="+mn-cs"/>
              </a:rPr>
              <a:t>. </a:t>
            </a:r>
            <a:r>
              <a:rPr lang="en-GB" sz="1200" kern="1200">
                <a:solidFill>
                  <a:schemeClr val="tx1"/>
                </a:solidFill>
                <a:effectLst/>
                <a:latin typeface="+mn-lt"/>
                <a:ea typeface="+mn-ea"/>
                <a:cs typeface="+mn-cs"/>
              </a:rPr>
              <a:t>There will be many an opportunity for the children to perform! The</a:t>
            </a:r>
            <a:r>
              <a:rPr lang="en-GB" sz="1200" kern="1200" baseline="0">
                <a:solidFill>
                  <a:schemeClr val="tx1"/>
                </a:solidFill>
                <a:effectLst/>
                <a:latin typeface="+mn-lt"/>
                <a:ea typeface="+mn-ea"/>
                <a:cs typeface="+mn-cs"/>
              </a:rPr>
              <a:t> picture is of the children being told their was a rat running under their feet. </a:t>
            </a:r>
            <a:endParaRPr lang="en-GB" sz="1200" kern="1200">
              <a:solidFill>
                <a:schemeClr val="tx1"/>
              </a:solidFill>
              <a:effectLst/>
              <a:latin typeface="+mn-lt"/>
              <a:ea typeface="+mn-ea"/>
              <a:cs typeface="+mn-cs"/>
            </a:endParaRPr>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In addition, there will also be a focus on grammar and punctuation and applying this to reading and writing, this will be done during English lessons and through Guided Reading sessions. </a:t>
            </a:r>
            <a:endParaRPr lang="en-US"/>
          </a:p>
        </p:txBody>
      </p:sp>
      <p:sp>
        <p:nvSpPr>
          <p:cNvPr id="4" name="Slide Number Placeholder 3"/>
          <p:cNvSpPr>
            <a:spLocks noGrp="1"/>
          </p:cNvSpPr>
          <p:nvPr>
            <p:ph type="sldNum" sz="quarter" idx="10"/>
          </p:nvPr>
        </p:nvSpPr>
        <p:spPr/>
        <p:txBody>
          <a:bodyPr/>
          <a:lstStyle/>
          <a:p>
            <a:fld id="{2C161E7E-8C28-854E-B7A8-6061738ED3D5}" type="slidenum">
              <a:rPr lang="en-US" smtClean="0"/>
              <a:t>6</a:t>
            </a:fld>
            <a:endParaRPr lang="en-US"/>
          </a:p>
        </p:txBody>
      </p:sp>
    </p:spTree>
    <p:extLst>
      <p:ext uri="{BB962C8B-B14F-4D97-AF65-F5344CB8AC3E}">
        <p14:creationId xmlns:p14="http://schemas.microsoft.com/office/powerpoint/2010/main" val="19860554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a:solidFill>
                  <a:schemeClr val="tx1"/>
                </a:solidFill>
                <a:effectLst/>
                <a:latin typeface="+mn-lt"/>
                <a:ea typeface="+mn-ea"/>
                <a:cs typeface="+mn-cs"/>
              </a:rPr>
              <a:t>This term, our focus will be improving our confidence with spelling and using a wider range of vocabulary to ensure that our writing is the best it can be! </a:t>
            </a:r>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Every week, a set of spellings will be sent home</a:t>
            </a:r>
            <a:r>
              <a:rPr lang="en-GB" sz="1200" kern="1200" baseline="0">
                <a:solidFill>
                  <a:schemeClr val="tx1"/>
                </a:solidFill>
                <a:effectLst/>
                <a:latin typeface="+mn-lt"/>
                <a:ea typeface="+mn-ea"/>
                <a:cs typeface="+mn-cs"/>
              </a:rPr>
              <a:t> and tested on a Friday</a:t>
            </a:r>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These</a:t>
            </a:r>
            <a:r>
              <a:rPr lang="en-GB" sz="1200" kern="1200" baseline="0">
                <a:solidFill>
                  <a:schemeClr val="tx1"/>
                </a:solidFill>
                <a:effectLst/>
                <a:latin typeface="+mn-lt"/>
                <a:ea typeface="+mn-ea"/>
                <a:cs typeface="+mn-cs"/>
              </a:rPr>
              <a:t> spellings with either be from the 200 high frequency words, words from the Year3/4 curriculum or words that we are using during our topics. </a:t>
            </a:r>
          </a:p>
          <a:p>
            <a:r>
              <a:rPr lang="en-GB" sz="1200" kern="1200" baseline="0">
                <a:solidFill>
                  <a:schemeClr val="tx1"/>
                </a:solidFill>
                <a:effectLst/>
                <a:latin typeface="+mn-lt"/>
                <a:ea typeface="+mn-ea"/>
                <a:cs typeface="+mn-cs"/>
              </a:rPr>
              <a:t>The Year3/4 curriculum list all contain words the children need to be able to spell by the end of Y4, so do not worry too much if the children are struggling with these, there are 2 years for them to learn </a:t>
            </a:r>
            <a:r>
              <a:rPr lang="mr-IN" sz="1200" kern="1200" baseline="0">
                <a:solidFill>
                  <a:schemeClr val="tx1"/>
                </a:solidFill>
                <a:effectLst/>
                <a:latin typeface="+mn-lt"/>
                <a:ea typeface="+mn-ea"/>
                <a:cs typeface="+mn-cs"/>
              </a:rPr>
              <a:t>–</a:t>
            </a:r>
            <a:r>
              <a:rPr lang="en-GB" sz="1200" kern="1200" baseline="0">
                <a:solidFill>
                  <a:schemeClr val="tx1"/>
                </a:solidFill>
                <a:effectLst/>
                <a:latin typeface="+mn-lt"/>
                <a:ea typeface="+mn-ea"/>
                <a:cs typeface="+mn-cs"/>
              </a:rPr>
              <a:t> but its nice to get a head start.  </a:t>
            </a:r>
          </a:p>
          <a:p>
            <a:r>
              <a:rPr lang="en-GB" sz="1200" kern="1200" baseline="0">
                <a:solidFill>
                  <a:schemeClr val="tx1"/>
                </a:solidFill>
                <a:effectLst/>
                <a:latin typeface="+mn-lt"/>
                <a:ea typeface="+mn-ea"/>
                <a:cs typeface="+mn-cs"/>
              </a:rPr>
              <a:t>More importantly though is the </a:t>
            </a:r>
            <a:r>
              <a:rPr lang="en-GB" sz="1200" kern="1200" baseline="0" err="1">
                <a:solidFill>
                  <a:schemeClr val="tx1"/>
                </a:solidFill>
                <a:effectLst/>
                <a:latin typeface="+mn-lt"/>
                <a:ea typeface="+mn-ea"/>
                <a:cs typeface="+mn-cs"/>
              </a:rPr>
              <a:t>childrens</a:t>
            </a:r>
            <a:r>
              <a:rPr lang="en-GB" sz="1200" kern="1200" baseline="0">
                <a:solidFill>
                  <a:schemeClr val="tx1"/>
                </a:solidFill>
                <a:effectLst/>
                <a:latin typeface="+mn-lt"/>
                <a:ea typeface="+mn-ea"/>
                <a:cs typeface="+mn-cs"/>
              </a:rPr>
              <a:t> ability to spell these words during writing activities and especially when it comes to being fluent in writing. </a:t>
            </a:r>
          </a:p>
          <a:p>
            <a:endParaRPr lang="en-GB" sz="1200" kern="1200" baseline="0">
              <a:solidFill>
                <a:schemeClr val="tx1"/>
              </a:solidFill>
              <a:effectLst/>
              <a:latin typeface="+mn-lt"/>
              <a:ea typeface="+mn-ea"/>
              <a:cs typeface="+mn-cs"/>
            </a:endParaRPr>
          </a:p>
          <a:p>
            <a:r>
              <a:rPr lang="en-GB" sz="1200" kern="1200" baseline="0">
                <a:solidFill>
                  <a:schemeClr val="tx1"/>
                </a:solidFill>
                <a:effectLst/>
                <a:latin typeface="+mn-lt"/>
                <a:ea typeface="+mn-ea"/>
                <a:cs typeface="+mn-cs"/>
              </a:rPr>
              <a:t>We are also having a big push on handwriting this year. By the end of the year the children need to be using horizontal and diagonal strokes to join letters, we are having handwriting practise in our guided reading </a:t>
            </a:r>
            <a:r>
              <a:rPr lang="en-GB" sz="1200" kern="1200" baseline="0" err="1">
                <a:solidFill>
                  <a:schemeClr val="tx1"/>
                </a:solidFill>
                <a:effectLst/>
                <a:latin typeface="+mn-lt"/>
                <a:ea typeface="+mn-ea"/>
                <a:cs typeface="+mn-cs"/>
              </a:rPr>
              <a:t>sesions</a:t>
            </a:r>
            <a:r>
              <a:rPr lang="en-GB" sz="1200" kern="1200" baseline="0">
                <a:solidFill>
                  <a:schemeClr val="tx1"/>
                </a:solidFill>
                <a:effectLst/>
                <a:latin typeface="+mn-lt"/>
                <a:ea typeface="+mn-ea"/>
                <a:cs typeface="+mn-cs"/>
              </a:rPr>
              <a:t> and 2/3 times during the week. </a:t>
            </a:r>
          </a:p>
          <a:p>
            <a:endParaRPr lang="en-GB" sz="1200" kern="1200" baseline="0">
              <a:solidFill>
                <a:schemeClr val="tx1"/>
              </a:solidFill>
              <a:effectLst/>
              <a:latin typeface="+mn-lt"/>
              <a:ea typeface="+mn-ea"/>
              <a:cs typeface="+mn-cs"/>
            </a:endParaRPr>
          </a:p>
          <a:p>
            <a:endParaRPr lang="en-GB" sz="1200" kern="1200">
              <a:solidFill>
                <a:schemeClr val="tx1"/>
              </a:solidFill>
              <a:effectLst/>
              <a:latin typeface="+mn-lt"/>
              <a:ea typeface="+mn-ea"/>
              <a:cs typeface="+mn-cs"/>
            </a:endParaRPr>
          </a:p>
          <a:p>
            <a:endParaRPr lang="en-GB"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10"/>
          </p:nvPr>
        </p:nvSpPr>
        <p:spPr/>
        <p:txBody>
          <a:bodyPr/>
          <a:lstStyle/>
          <a:p>
            <a:fld id="{2C161E7E-8C28-854E-B7A8-6061738ED3D5}" type="slidenum">
              <a:rPr lang="en-US" smtClean="0"/>
              <a:t>7</a:t>
            </a:fld>
            <a:endParaRPr lang="en-US"/>
          </a:p>
        </p:txBody>
      </p:sp>
    </p:spTree>
    <p:extLst>
      <p:ext uri="{BB962C8B-B14F-4D97-AF65-F5344CB8AC3E}">
        <p14:creationId xmlns:p14="http://schemas.microsoft.com/office/powerpoint/2010/main" val="1535938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a:solidFill>
                  <a:schemeClr val="tx1"/>
                </a:solidFill>
                <a:effectLst/>
                <a:latin typeface="+mn-lt"/>
                <a:ea typeface="+mn-ea"/>
                <a:cs typeface="+mn-cs"/>
              </a:rPr>
              <a:t>In</a:t>
            </a:r>
            <a:r>
              <a:rPr lang="en-GB" sz="1200" kern="1200" baseline="0">
                <a:solidFill>
                  <a:schemeClr val="tx1"/>
                </a:solidFill>
                <a:effectLst/>
                <a:latin typeface="+mn-lt"/>
                <a:ea typeface="+mn-ea"/>
                <a:cs typeface="+mn-cs"/>
              </a:rPr>
              <a:t> the Upper school, we have daily guided reading sessions. </a:t>
            </a:r>
          </a:p>
          <a:p>
            <a:r>
              <a:rPr lang="en-GB" sz="1200" kern="1200" baseline="0">
                <a:solidFill>
                  <a:schemeClr val="tx1"/>
                </a:solidFill>
                <a:effectLst/>
                <a:latin typeface="+mn-lt"/>
                <a:ea typeface="+mn-ea"/>
                <a:cs typeface="+mn-cs"/>
              </a:rPr>
              <a:t>Carousel. Children to work with me on GR. LW on independent reading. Handwriting and a follow up </a:t>
            </a:r>
            <a:r>
              <a:rPr lang="mr-IN" sz="1200" kern="1200" baseline="0">
                <a:solidFill>
                  <a:schemeClr val="tx1"/>
                </a:solidFill>
                <a:effectLst/>
                <a:latin typeface="+mn-lt"/>
                <a:ea typeface="+mn-ea"/>
                <a:cs typeface="+mn-cs"/>
              </a:rPr>
              <a:t>–</a:t>
            </a:r>
            <a:r>
              <a:rPr lang="en-GB" sz="1200" kern="1200" baseline="0">
                <a:solidFill>
                  <a:schemeClr val="tx1"/>
                </a:solidFill>
                <a:effectLst/>
                <a:latin typeface="+mn-lt"/>
                <a:ea typeface="+mn-ea"/>
                <a:cs typeface="+mn-cs"/>
              </a:rPr>
              <a:t> using the info from sessions with me and creating their own version or response. Children MUST have their reading log in school everyday. </a:t>
            </a:r>
          </a:p>
          <a:p>
            <a:endParaRPr lang="en-GB" sz="1200" kern="120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All children are expected to read regularly at home and we ask that yellow reading diaries live in book bags so they can be accessed at school and at home.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In Year</a:t>
            </a:r>
            <a:r>
              <a:rPr lang="en-GB" sz="1200" kern="1200" baseline="0">
                <a:solidFill>
                  <a:schemeClr val="tx1"/>
                </a:solidFill>
                <a:effectLst/>
                <a:latin typeface="+mn-lt"/>
                <a:ea typeface="+mn-ea"/>
                <a:cs typeface="+mn-cs"/>
              </a:rPr>
              <a:t> 3, it is expected that the c</a:t>
            </a:r>
            <a:r>
              <a:rPr lang="en-GB" sz="1200" kern="1200">
                <a:solidFill>
                  <a:schemeClr val="tx1"/>
                </a:solidFill>
                <a:effectLst/>
                <a:latin typeface="+mn-lt"/>
                <a:ea typeface="+mn-ea"/>
                <a:cs typeface="+mn-cs"/>
              </a:rPr>
              <a:t>hildren write their own comments on what they have read, and please do ensure these are signed regularly by you. These will be checked weekly.</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It might</a:t>
            </a:r>
            <a:r>
              <a:rPr lang="en-GB" sz="1200" kern="1200" baseline="0">
                <a:solidFill>
                  <a:schemeClr val="tx1"/>
                </a:solidFill>
                <a:effectLst/>
                <a:latin typeface="+mn-lt"/>
                <a:ea typeface="+mn-ea"/>
                <a:cs typeface="+mn-cs"/>
              </a:rPr>
              <a:t> be they are reading a magazine, comic, fiction, non-</a:t>
            </a:r>
            <a:r>
              <a:rPr lang="en-GB" sz="1200" kern="1200" baseline="0" err="1">
                <a:solidFill>
                  <a:schemeClr val="tx1"/>
                </a:solidFill>
                <a:effectLst/>
                <a:latin typeface="+mn-lt"/>
                <a:ea typeface="+mn-ea"/>
                <a:cs typeface="+mn-cs"/>
              </a:rPr>
              <a:t>ficiton</a:t>
            </a:r>
            <a:r>
              <a:rPr lang="en-GB" sz="1200" kern="1200" baseline="0">
                <a:solidFill>
                  <a:schemeClr val="tx1"/>
                </a:solidFill>
                <a:effectLst/>
                <a:latin typeface="+mn-lt"/>
                <a:ea typeface="+mn-ea"/>
                <a:cs typeface="+mn-cs"/>
              </a:rPr>
              <a:t>, the news. ANYTHING. </a:t>
            </a:r>
            <a:endParaRPr lang="en-GB" sz="1200" kern="1200">
              <a:solidFill>
                <a:schemeClr val="tx1"/>
              </a:solidFill>
              <a:effectLst/>
              <a:latin typeface="+mn-lt"/>
              <a:ea typeface="+mn-ea"/>
              <a:cs typeface="+mn-cs"/>
            </a:endParaRPr>
          </a:p>
          <a:p>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C161E7E-8C28-854E-B7A8-6061738ED3D5}" type="slidenum">
              <a:rPr lang="en-US" smtClean="0"/>
              <a:t>8</a:t>
            </a:fld>
            <a:endParaRPr lang="en-US"/>
          </a:p>
        </p:txBody>
      </p:sp>
    </p:spTree>
    <p:extLst>
      <p:ext uri="{BB962C8B-B14F-4D97-AF65-F5344CB8AC3E}">
        <p14:creationId xmlns:p14="http://schemas.microsoft.com/office/powerpoint/2010/main" val="2397642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We will start the term by extending our knowledge and recapping place value and our number bonds. </a:t>
            </a:r>
            <a:r>
              <a:rPr lang="en-GB"/>
              <a:t>Understanding place</a:t>
            </a:r>
            <a:r>
              <a:rPr lang="en-GB" baseline="0"/>
              <a:t> value </a:t>
            </a:r>
            <a:r>
              <a:rPr lang="mr-IN" baseline="0"/>
              <a:t>–</a:t>
            </a:r>
            <a:r>
              <a:rPr lang="en-GB" baseline="0"/>
              <a:t> the value of each digit in a number.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These are a key mathematical skill and plays an extremely important role in helping the children to understand and progress in other areas of number.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We will also be focusing on adding and subtracting numbers up to 200 mentally and using the inverse to check our answers.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Through the year, the children will continue to recap their 2, 5 and 10 times tables and will begin to learn their 3, 4 and 8 times tables. Please practise these at home. A multiplication grid will be stuck into the children’s homework books for their use.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New curriculum means there is a focus</a:t>
            </a:r>
            <a:r>
              <a:rPr lang="en-GB" sz="1200" kern="1200" baseline="0">
                <a:solidFill>
                  <a:schemeClr val="tx1"/>
                </a:solidFill>
                <a:effectLst/>
                <a:latin typeface="+mn-lt"/>
                <a:ea typeface="+mn-ea"/>
                <a:cs typeface="+mn-cs"/>
              </a:rPr>
              <a:t> </a:t>
            </a:r>
            <a:r>
              <a:rPr lang="en-GB" sz="1200" kern="1200">
                <a:solidFill>
                  <a:schemeClr val="tx1"/>
                </a:solidFill>
                <a:effectLst/>
                <a:latin typeface="+mn-lt"/>
                <a:ea typeface="+mn-ea"/>
                <a:cs typeface="+mn-cs"/>
              </a:rPr>
              <a:t>on applying the knowledge and methods taught during maths lessons, using word problems, challenges and setting up role plays; the children will be able to apply their learning to real life examples and explain how they know an answer is correct.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Fractions </a:t>
            </a:r>
            <a:r>
              <a:rPr lang="mr-IN" sz="1200" kern="1200">
                <a:solidFill>
                  <a:schemeClr val="tx1"/>
                </a:solidFill>
                <a:effectLst/>
                <a:latin typeface="+mn-lt"/>
                <a:ea typeface="+mn-ea"/>
                <a:cs typeface="+mn-cs"/>
              </a:rPr>
              <a:t>–</a:t>
            </a:r>
            <a:r>
              <a:rPr lang="en-GB" sz="1200" kern="1200">
                <a:solidFill>
                  <a:schemeClr val="tx1"/>
                </a:solidFill>
                <a:effectLst/>
                <a:latin typeface="+mn-lt"/>
                <a:ea typeface="+mn-ea"/>
                <a:cs typeface="+mn-cs"/>
              </a:rPr>
              <a:t> looking at fractions are part of a number,</a:t>
            </a:r>
            <a:r>
              <a:rPr lang="en-GB" sz="1200" kern="1200" baseline="0">
                <a:solidFill>
                  <a:schemeClr val="tx1"/>
                </a:solidFill>
                <a:effectLst/>
                <a:latin typeface="+mn-lt"/>
                <a:ea typeface="+mn-ea"/>
                <a:cs typeface="+mn-cs"/>
              </a:rPr>
              <a:t> adding and subtracting fractions and ordering fractions. </a:t>
            </a:r>
            <a:br>
              <a:rPr lang="en-GB"/>
            </a:br>
            <a:endParaRPr lang="en-GB"/>
          </a:p>
          <a:p>
            <a:endParaRPr lang="en-GB"/>
          </a:p>
          <a:p>
            <a:endParaRPr lang="en-US"/>
          </a:p>
        </p:txBody>
      </p:sp>
      <p:sp>
        <p:nvSpPr>
          <p:cNvPr id="4" name="Slide Number Placeholder 3"/>
          <p:cNvSpPr>
            <a:spLocks noGrp="1"/>
          </p:cNvSpPr>
          <p:nvPr>
            <p:ph type="sldNum" sz="quarter" idx="10"/>
          </p:nvPr>
        </p:nvSpPr>
        <p:spPr/>
        <p:txBody>
          <a:bodyPr/>
          <a:lstStyle/>
          <a:p>
            <a:fld id="{2C161E7E-8C28-854E-B7A8-6061738ED3D5}" type="slidenum">
              <a:rPr lang="en-US" smtClean="0"/>
              <a:t>9</a:t>
            </a:fld>
            <a:endParaRPr lang="en-US"/>
          </a:p>
        </p:txBody>
      </p:sp>
    </p:spTree>
    <p:extLst>
      <p:ext uri="{BB962C8B-B14F-4D97-AF65-F5344CB8AC3E}">
        <p14:creationId xmlns:p14="http://schemas.microsoft.com/office/powerpoint/2010/main" val="30217142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96F8B-E15E-1546-4768-E2D60C0CAB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4A1697-B374-59D3-585D-EEFAD1D651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EC11F1-DA16-E43A-C29A-65B55D1A0F50}"/>
              </a:ext>
            </a:extLst>
          </p:cNvPr>
          <p:cNvSpPr>
            <a:spLocks noGrp="1"/>
          </p:cNvSpPr>
          <p:nvPr>
            <p:ph type="body" idx="1"/>
          </p:nvPr>
        </p:nvSpPr>
        <p:spPr/>
        <p:txBody>
          <a:bodyPr/>
          <a:lstStyle/>
          <a:p>
            <a:endParaRPr lang="en-GB" baseline="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We will start the term by extending our knowledge and recapping place value and our number bonds. </a:t>
            </a:r>
            <a:r>
              <a:rPr lang="en-GB"/>
              <a:t>Understanding place</a:t>
            </a:r>
            <a:r>
              <a:rPr lang="en-GB" baseline="0"/>
              <a:t> value </a:t>
            </a:r>
            <a:r>
              <a:rPr lang="mr-IN" baseline="0"/>
              <a:t>–</a:t>
            </a:r>
            <a:r>
              <a:rPr lang="en-GB" baseline="0"/>
              <a:t> the value of each digit in a number.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These are a key mathematical skill and plays an extremely important role in helping the children to understand and progress in other areas of number.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We will also be focusing on adding and subtracting numbers up to 200 mentally and using the inverse to check our answers.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Through the year, the children will continue to recap their 2, 5 and 10 times tables and will begin to learn their 3, 4 and 8 times tables. Please practise these at home. A multiplication grid will be stuck into the children’s homework books for their use.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New curriculum means there is a focus</a:t>
            </a:r>
            <a:r>
              <a:rPr lang="en-GB" sz="1200" kern="1200" baseline="0">
                <a:solidFill>
                  <a:schemeClr val="tx1"/>
                </a:solidFill>
                <a:effectLst/>
                <a:latin typeface="+mn-lt"/>
                <a:ea typeface="+mn-ea"/>
                <a:cs typeface="+mn-cs"/>
              </a:rPr>
              <a:t> </a:t>
            </a:r>
            <a:r>
              <a:rPr lang="en-GB" sz="1200" kern="1200">
                <a:solidFill>
                  <a:schemeClr val="tx1"/>
                </a:solidFill>
                <a:effectLst/>
                <a:latin typeface="+mn-lt"/>
                <a:ea typeface="+mn-ea"/>
                <a:cs typeface="+mn-cs"/>
              </a:rPr>
              <a:t>on applying the knowledge and methods taught during maths lessons, using word problems, challenges and setting up role plays; the children will be able to apply their learning to real life examples and explain how they know an answer is correct.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Fractions </a:t>
            </a:r>
            <a:r>
              <a:rPr lang="mr-IN" sz="1200" kern="1200">
                <a:solidFill>
                  <a:schemeClr val="tx1"/>
                </a:solidFill>
                <a:effectLst/>
                <a:latin typeface="+mn-lt"/>
                <a:ea typeface="+mn-ea"/>
                <a:cs typeface="+mn-cs"/>
              </a:rPr>
              <a:t>–</a:t>
            </a:r>
            <a:r>
              <a:rPr lang="en-GB" sz="1200" kern="1200">
                <a:solidFill>
                  <a:schemeClr val="tx1"/>
                </a:solidFill>
                <a:effectLst/>
                <a:latin typeface="+mn-lt"/>
                <a:ea typeface="+mn-ea"/>
                <a:cs typeface="+mn-cs"/>
              </a:rPr>
              <a:t> looking at fractions are part of a number,</a:t>
            </a:r>
            <a:r>
              <a:rPr lang="en-GB" sz="1200" kern="1200" baseline="0">
                <a:solidFill>
                  <a:schemeClr val="tx1"/>
                </a:solidFill>
                <a:effectLst/>
                <a:latin typeface="+mn-lt"/>
                <a:ea typeface="+mn-ea"/>
                <a:cs typeface="+mn-cs"/>
              </a:rPr>
              <a:t> adding and subtracting fractions and ordering fractions. </a:t>
            </a:r>
            <a:br>
              <a:rPr lang="en-GB"/>
            </a:br>
            <a:endParaRPr lang="en-GB"/>
          </a:p>
          <a:p>
            <a:endParaRPr lang="en-GB"/>
          </a:p>
          <a:p>
            <a:endParaRPr lang="en-US"/>
          </a:p>
        </p:txBody>
      </p:sp>
      <p:sp>
        <p:nvSpPr>
          <p:cNvPr id="4" name="Slide Number Placeholder 3">
            <a:extLst>
              <a:ext uri="{FF2B5EF4-FFF2-40B4-BE49-F238E27FC236}">
                <a16:creationId xmlns:a16="http://schemas.microsoft.com/office/drawing/2014/main" id="{F55459F1-F04E-3497-8C45-880FB6DDB5D4}"/>
              </a:ext>
            </a:extLst>
          </p:cNvPr>
          <p:cNvSpPr>
            <a:spLocks noGrp="1"/>
          </p:cNvSpPr>
          <p:nvPr>
            <p:ph type="sldNum" sz="quarter" idx="10"/>
          </p:nvPr>
        </p:nvSpPr>
        <p:spPr/>
        <p:txBody>
          <a:bodyPr/>
          <a:lstStyle/>
          <a:p>
            <a:fld id="{2C161E7E-8C28-854E-B7A8-6061738ED3D5}" type="slidenum">
              <a:rPr lang="en-US" smtClean="0"/>
              <a:t>10</a:t>
            </a:fld>
            <a:endParaRPr lang="en-US"/>
          </a:p>
        </p:txBody>
      </p:sp>
    </p:spTree>
    <p:extLst>
      <p:ext uri="{BB962C8B-B14F-4D97-AF65-F5344CB8AC3E}">
        <p14:creationId xmlns:p14="http://schemas.microsoft.com/office/powerpoint/2010/main" val="453142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9453A-D085-7A82-90D3-69675F4D3A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96E2E3-C6BE-B80E-C2D5-C631ED304B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615682-A3E6-0AF9-2138-25E65DEF4BCA}"/>
              </a:ext>
            </a:extLst>
          </p:cNvPr>
          <p:cNvSpPr>
            <a:spLocks noGrp="1"/>
          </p:cNvSpPr>
          <p:nvPr>
            <p:ph type="body" idx="1"/>
          </p:nvPr>
        </p:nvSpPr>
        <p:spPr/>
        <p:txBody>
          <a:bodyPr/>
          <a:lstStyle/>
          <a:p>
            <a:endParaRPr lang="en-GB" baseline="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We will start the term by extending our knowledge and recapping place value and our number bonds. </a:t>
            </a:r>
            <a:r>
              <a:rPr lang="en-GB"/>
              <a:t>Understanding place</a:t>
            </a:r>
            <a:r>
              <a:rPr lang="en-GB" baseline="0"/>
              <a:t> value </a:t>
            </a:r>
            <a:r>
              <a:rPr lang="mr-IN" baseline="0"/>
              <a:t>–</a:t>
            </a:r>
            <a:r>
              <a:rPr lang="en-GB" baseline="0"/>
              <a:t> the value of each digit in a number.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These are a key mathematical skill and plays an extremely important role in helping the children to understand and progress in other areas of number.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We will also be focusing on adding and subtracting numbers up to 200 mentally and using the inverse to check our answers.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Through the year, the children will continue to recap their 2, 5 and 10 times tables and will begin to learn their 3, 4 and 8 times tables. Please practise these at home. A multiplication grid will be stuck into the children’s homework books for their use.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New curriculum means there is a focus</a:t>
            </a:r>
            <a:r>
              <a:rPr lang="en-GB" sz="1200" kern="1200" baseline="0">
                <a:solidFill>
                  <a:schemeClr val="tx1"/>
                </a:solidFill>
                <a:effectLst/>
                <a:latin typeface="+mn-lt"/>
                <a:ea typeface="+mn-ea"/>
                <a:cs typeface="+mn-cs"/>
              </a:rPr>
              <a:t> </a:t>
            </a:r>
            <a:r>
              <a:rPr lang="en-GB" sz="1200" kern="1200">
                <a:solidFill>
                  <a:schemeClr val="tx1"/>
                </a:solidFill>
                <a:effectLst/>
                <a:latin typeface="+mn-lt"/>
                <a:ea typeface="+mn-ea"/>
                <a:cs typeface="+mn-cs"/>
              </a:rPr>
              <a:t>on applying the knowledge and methods taught during maths lessons, using word problems, challenges and setting up role plays; the children will be able to apply their learning to real life examples and explain how they know an answer is correct.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Fractions </a:t>
            </a:r>
            <a:r>
              <a:rPr lang="mr-IN" sz="1200" kern="1200">
                <a:solidFill>
                  <a:schemeClr val="tx1"/>
                </a:solidFill>
                <a:effectLst/>
                <a:latin typeface="+mn-lt"/>
                <a:ea typeface="+mn-ea"/>
                <a:cs typeface="+mn-cs"/>
              </a:rPr>
              <a:t>–</a:t>
            </a:r>
            <a:r>
              <a:rPr lang="en-GB" sz="1200" kern="1200">
                <a:solidFill>
                  <a:schemeClr val="tx1"/>
                </a:solidFill>
                <a:effectLst/>
                <a:latin typeface="+mn-lt"/>
                <a:ea typeface="+mn-ea"/>
                <a:cs typeface="+mn-cs"/>
              </a:rPr>
              <a:t> looking at fractions are part of a number,</a:t>
            </a:r>
            <a:r>
              <a:rPr lang="en-GB" sz="1200" kern="1200" baseline="0">
                <a:solidFill>
                  <a:schemeClr val="tx1"/>
                </a:solidFill>
                <a:effectLst/>
                <a:latin typeface="+mn-lt"/>
                <a:ea typeface="+mn-ea"/>
                <a:cs typeface="+mn-cs"/>
              </a:rPr>
              <a:t> adding and subtracting fractions and ordering fractions. </a:t>
            </a:r>
            <a:br>
              <a:rPr lang="en-GB"/>
            </a:br>
            <a:endParaRPr lang="en-GB"/>
          </a:p>
          <a:p>
            <a:endParaRPr lang="en-GB"/>
          </a:p>
          <a:p>
            <a:endParaRPr lang="en-US"/>
          </a:p>
        </p:txBody>
      </p:sp>
      <p:sp>
        <p:nvSpPr>
          <p:cNvPr id="4" name="Slide Number Placeholder 3">
            <a:extLst>
              <a:ext uri="{FF2B5EF4-FFF2-40B4-BE49-F238E27FC236}">
                <a16:creationId xmlns:a16="http://schemas.microsoft.com/office/drawing/2014/main" id="{DDBED6F0-B927-5FAC-8500-02EB7B6B03DE}"/>
              </a:ext>
            </a:extLst>
          </p:cNvPr>
          <p:cNvSpPr>
            <a:spLocks noGrp="1"/>
          </p:cNvSpPr>
          <p:nvPr>
            <p:ph type="sldNum" sz="quarter" idx="10"/>
          </p:nvPr>
        </p:nvSpPr>
        <p:spPr/>
        <p:txBody>
          <a:bodyPr/>
          <a:lstStyle/>
          <a:p>
            <a:fld id="{2C161E7E-8C28-854E-B7A8-6061738ED3D5}" type="slidenum">
              <a:rPr lang="en-US" smtClean="0"/>
              <a:t>11</a:t>
            </a:fld>
            <a:endParaRPr lang="en-US"/>
          </a:p>
        </p:txBody>
      </p:sp>
    </p:spTree>
    <p:extLst>
      <p:ext uri="{BB962C8B-B14F-4D97-AF65-F5344CB8AC3E}">
        <p14:creationId xmlns:p14="http://schemas.microsoft.com/office/powerpoint/2010/main" val="39579581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We will start the term by extending our knowledge and recapping place value and our number bonds. </a:t>
            </a:r>
            <a:r>
              <a:rPr lang="en-GB"/>
              <a:t>Understanding place</a:t>
            </a:r>
            <a:r>
              <a:rPr lang="en-GB" baseline="0"/>
              <a:t> value </a:t>
            </a:r>
            <a:r>
              <a:rPr lang="mr-IN" baseline="0"/>
              <a:t>–</a:t>
            </a:r>
            <a:r>
              <a:rPr lang="en-GB" baseline="0"/>
              <a:t> the value of each digit in a number.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These are a key mathematical skill and plays an extremely important role in helping the children to understand and progress in other areas of number.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We will also be focusing on adding and subtracting numbers up to 200 mentally and using the inverse to check our answers.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Through the year, the children will continue to recap their 2, 5 and 10 times tables and will begin to learn their 3, 4 and 8 times tables. Please practise these at home. A multiplication grid will be stuck into the children’s homework books for their use.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New curriculum means there is a focus</a:t>
            </a:r>
            <a:r>
              <a:rPr lang="en-GB" sz="1200" kern="1200" baseline="0">
                <a:solidFill>
                  <a:schemeClr val="tx1"/>
                </a:solidFill>
                <a:effectLst/>
                <a:latin typeface="+mn-lt"/>
                <a:ea typeface="+mn-ea"/>
                <a:cs typeface="+mn-cs"/>
              </a:rPr>
              <a:t> </a:t>
            </a:r>
            <a:r>
              <a:rPr lang="en-GB" sz="1200" kern="1200">
                <a:solidFill>
                  <a:schemeClr val="tx1"/>
                </a:solidFill>
                <a:effectLst/>
                <a:latin typeface="+mn-lt"/>
                <a:ea typeface="+mn-ea"/>
                <a:cs typeface="+mn-cs"/>
              </a:rPr>
              <a:t>on applying the knowledge and methods taught during maths lessons, using word problems, challenges and setting up role plays; the children will be able to apply their learning to real life examples and explain how they know an answer is correct.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Fractions </a:t>
            </a:r>
            <a:r>
              <a:rPr lang="mr-IN" sz="1200" kern="1200">
                <a:solidFill>
                  <a:schemeClr val="tx1"/>
                </a:solidFill>
                <a:effectLst/>
                <a:latin typeface="+mn-lt"/>
                <a:ea typeface="+mn-ea"/>
                <a:cs typeface="+mn-cs"/>
              </a:rPr>
              <a:t>–</a:t>
            </a:r>
            <a:r>
              <a:rPr lang="en-GB" sz="1200" kern="1200">
                <a:solidFill>
                  <a:schemeClr val="tx1"/>
                </a:solidFill>
                <a:effectLst/>
                <a:latin typeface="+mn-lt"/>
                <a:ea typeface="+mn-ea"/>
                <a:cs typeface="+mn-cs"/>
              </a:rPr>
              <a:t> looking at fractions are part of a number,</a:t>
            </a:r>
            <a:r>
              <a:rPr lang="en-GB" sz="1200" kern="1200" baseline="0">
                <a:solidFill>
                  <a:schemeClr val="tx1"/>
                </a:solidFill>
                <a:effectLst/>
                <a:latin typeface="+mn-lt"/>
                <a:ea typeface="+mn-ea"/>
                <a:cs typeface="+mn-cs"/>
              </a:rPr>
              <a:t> adding and subtracting fractions and ordering fractions. </a:t>
            </a:r>
            <a:br>
              <a:rPr lang="en-GB"/>
            </a:br>
            <a:endParaRPr lang="en-GB"/>
          </a:p>
          <a:p>
            <a:endParaRPr lang="en-GB"/>
          </a:p>
          <a:p>
            <a:endParaRPr lang="en-US"/>
          </a:p>
        </p:txBody>
      </p:sp>
      <p:sp>
        <p:nvSpPr>
          <p:cNvPr id="4" name="Slide Number Placeholder 3"/>
          <p:cNvSpPr>
            <a:spLocks noGrp="1"/>
          </p:cNvSpPr>
          <p:nvPr>
            <p:ph type="sldNum" sz="quarter" idx="10"/>
          </p:nvPr>
        </p:nvSpPr>
        <p:spPr/>
        <p:txBody>
          <a:bodyPr/>
          <a:lstStyle/>
          <a:p>
            <a:fld id="{2C161E7E-8C28-854E-B7A8-6061738ED3D5}" type="slidenum">
              <a:rPr lang="en-US" smtClean="0"/>
              <a:t>12</a:t>
            </a:fld>
            <a:endParaRPr lang="en-US"/>
          </a:p>
        </p:txBody>
      </p:sp>
    </p:spTree>
    <p:extLst>
      <p:ext uri="{BB962C8B-B14F-4D97-AF65-F5344CB8AC3E}">
        <p14:creationId xmlns:p14="http://schemas.microsoft.com/office/powerpoint/2010/main" val="14269605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77E63-E1E7-616F-93B6-3084EEED25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2BFDEA-6C63-AC0D-4831-A4D1DA38A6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1220C6-7C1E-8AC6-0A08-E65D2C229F4E}"/>
              </a:ext>
            </a:extLst>
          </p:cNvPr>
          <p:cNvSpPr>
            <a:spLocks noGrp="1"/>
          </p:cNvSpPr>
          <p:nvPr>
            <p:ph type="body" idx="1"/>
          </p:nvPr>
        </p:nvSpPr>
        <p:spPr/>
        <p:txBody>
          <a:bodyPr/>
          <a:lstStyle/>
          <a:p>
            <a:endParaRPr lang="en-GB" baseline="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We will start the term by extending our knowledge and recapping place value and our number bonds. </a:t>
            </a:r>
            <a:r>
              <a:rPr lang="en-GB"/>
              <a:t>Understanding place</a:t>
            </a:r>
            <a:r>
              <a:rPr lang="en-GB" baseline="0"/>
              <a:t> value </a:t>
            </a:r>
            <a:r>
              <a:rPr lang="mr-IN" baseline="0"/>
              <a:t>–</a:t>
            </a:r>
            <a:r>
              <a:rPr lang="en-GB" baseline="0"/>
              <a:t> the value of each digit in a number.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These are a key mathematical skill and plays an extremely important role in helping the children to understand and progress in other areas of number.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We will also be focusing on adding and subtracting numbers up to 200 mentally and using the inverse to check our answers.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Through the year, the children will continue to recap their 2, 5 and 10 times tables and will begin to learn their 3, 4 and 8 times tables. Please practise these at home. A multiplication grid will be stuck into the children’s homework books for their use.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New curriculum means there is a focus</a:t>
            </a:r>
            <a:r>
              <a:rPr lang="en-GB" sz="1200" kern="1200" baseline="0">
                <a:solidFill>
                  <a:schemeClr val="tx1"/>
                </a:solidFill>
                <a:effectLst/>
                <a:latin typeface="+mn-lt"/>
                <a:ea typeface="+mn-ea"/>
                <a:cs typeface="+mn-cs"/>
              </a:rPr>
              <a:t> </a:t>
            </a:r>
            <a:r>
              <a:rPr lang="en-GB" sz="1200" kern="1200">
                <a:solidFill>
                  <a:schemeClr val="tx1"/>
                </a:solidFill>
                <a:effectLst/>
                <a:latin typeface="+mn-lt"/>
                <a:ea typeface="+mn-ea"/>
                <a:cs typeface="+mn-cs"/>
              </a:rPr>
              <a:t>on applying the knowledge and methods taught during maths lessons, using word problems, challenges and setting up role plays; the children will be able to apply their learning to real life examples and explain how they know an answer is correct.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Fractions </a:t>
            </a:r>
            <a:r>
              <a:rPr lang="mr-IN" sz="1200" kern="1200">
                <a:solidFill>
                  <a:schemeClr val="tx1"/>
                </a:solidFill>
                <a:effectLst/>
                <a:latin typeface="+mn-lt"/>
                <a:ea typeface="+mn-ea"/>
                <a:cs typeface="+mn-cs"/>
              </a:rPr>
              <a:t>–</a:t>
            </a:r>
            <a:r>
              <a:rPr lang="en-GB" sz="1200" kern="1200">
                <a:solidFill>
                  <a:schemeClr val="tx1"/>
                </a:solidFill>
                <a:effectLst/>
                <a:latin typeface="+mn-lt"/>
                <a:ea typeface="+mn-ea"/>
                <a:cs typeface="+mn-cs"/>
              </a:rPr>
              <a:t> looking at fractions are part of a number,</a:t>
            </a:r>
            <a:r>
              <a:rPr lang="en-GB" sz="1200" kern="1200" baseline="0">
                <a:solidFill>
                  <a:schemeClr val="tx1"/>
                </a:solidFill>
                <a:effectLst/>
                <a:latin typeface="+mn-lt"/>
                <a:ea typeface="+mn-ea"/>
                <a:cs typeface="+mn-cs"/>
              </a:rPr>
              <a:t> adding and subtracting fractions and ordering fractions. </a:t>
            </a:r>
            <a:br>
              <a:rPr lang="en-GB"/>
            </a:br>
            <a:endParaRPr lang="en-GB"/>
          </a:p>
          <a:p>
            <a:endParaRPr lang="en-GB"/>
          </a:p>
          <a:p>
            <a:endParaRPr lang="en-US"/>
          </a:p>
        </p:txBody>
      </p:sp>
      <p:sp>
        <p:nvSpPr>
          <p:cNvPr id="4" name="Slide Number Placeholder 3">
            <a:extLst>
              <a:ext uri="{FF2B5EF4-FFF2-40B4-BE49-F238E27FC236}">
                <a16:creationId xmlns:a16="http://schemas.microsoft.com/office/drawing/2014/main" id="{CF4E5298-612A-FE2D-3D2B-AF014C5E550F}"/>
              </a:ext>
            </a:extLst>
          </p:cNvPr>
          <p:cNvSpPr>
            <a:spLocks noGrp="1"/>
          </p:cNvSpPr>
          <p:nvPr>
            <p:ph type="sldNum" sz="quarter" idx="10"/>
          </p:nvPr>
        </p:nvSpPr>
        <p:spPr/>
        <p:txBody>
          <a:bodyPr/>
          <a:lstStyle/>
          <a:p>
            <a:fld id="{2C161E7E-8C28-854E-B7A8-6061738ED3D5}" type="slidenum">
              <a:rPr lang="en-US" smtClean="0"/>
              <a:t>13</a:t>
            </a:fld>
            <a:endParaRPr lang="en-US"/>
          </a:p>
        </p:txBody>
      </p:sp>
    </p:spTree>
    <p:extLst>
      <p:ext uri="{BB962C8B-B14F-4D97-AF65-F5344CB8AC3E}">
        <p14:creationId xmlns:p14="http://schemas.microsoft.com/office/powerpoint/2010/main" val="12768120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161E7E-8C28-854E-B7A8-6061738ED3D5}" type="slidenum">
              <a:rPr lang="en-US" smtClean="0"/>
              <a:t>14</a:t>
            </a:fld>
            <a:endParaRPr lang="en-US"/>
          </a:p>
        </p:txBody>
      </p:sp>
    </p:spTree>
    <p:extLst>
      <p:ext uri="{BB962C8B-B14F-4D97-AF65-F5344CB8AC3E}">
        <p14:creationId xmlns:p14="http://schemas.microsoft.com/office/powerpoint/2010/main" val="21381485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Through RE lessons, we will continue to teach Philosophy for Children to facilitate critical and deeper thinking and provide opportunities for children to practise these skills across the curriculum.  </a:t>
            </a:r>
          </a:p>
        </p:txBody>
      </p:sp>
      <p:sp>
        <p:nvSpPr>
          <p:cNvPr id="4" name="Slide Number Placeholder 3"/>
          <p:cNvSpPr>
            <a:spLocks noGrp="1"/>
          </p:cNvSpPr>
          <p:nvPr>
            <p:ph type="sldNum" sz="quarter" idx="10"/>
          </p:nvPr>
        </p:nvSpPr>
        <p:spPr/>
        <p:txBody>
          <a:bodyPr/>
          <a:lstStyle/>
          <a:p>
            <a:fld id="{2C161E7E-8C28-854E-B7A8-6061738ED3D5}" type="slidenum">
              <a:rPr lang="en-US" smtClean="0"/>
              <a:t>15</a:t>
            </a:fld>
            <a:endParaRPr lang="en-US"/>
          </a:p>
        </p:txBody>
      </p:sp>
    </p:spTree>
    <p:extLst>
      <p:ext uri="{BB962C8B-B14F-4D97-AF65-F5344CB8AC3E}">
        <p14:creationId xmlns:p14="http://schemas.microsoft.com/office/powerpoint/2010/main" val="6489902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Navy/blue tracksuit bottoms - important for the winter months</a:t>
            </a:r>
          </a:p>
          <a:p>
            <a:r>
              <a:rPr lang="en-US"/>
              <a:t>Trainers </a:t>
            </a:r>
            <a:r>
              <a:rPr lang="mr-IN"/>
              <a:t>–</a:t>
            </a:r>
            <a:r>
              <a:rPr lang="en-US"/>
              <a:t> not </a:t>
            </a:r>
            <a:r>
              <a:rPr lang="en-US" err="1"/>
              <a:t>plimpsoles</a:t>
            </a:r>
            <a:r>
              <a:rPr lang="en-US"/>
              <a:t> for outdoor PE</a:t>
            </a:r>
          </a:p>
          <a:p>
            <a:r>
              <a:rPr lang="en-US"/>
              <a:t>Spare socks </a:t>
            </a:r>
            <a:r>
              <a:rPr lang="mr-IN"/>
              <a:t>–</a:t>
            </a:r>
            <a:r>
              <a:rPr lang="en-US"/>
              <a:t> girls will not be allowed to do PE in their tights</a:t>
            </a:r>
          </a:p>
          <a:p>
            <a:r>
              <a:rPr lang="en-US"/>
              <a:t>Earrings </a:t>
            </a:r>
            <a:r>
              <a:rPr lang="mr-IN"/>
              <a:t>–</a:t>
            </a:r>
            <a:r>
              <a:rPr lang="en-US"/>
              <a:t> please</a:t>
            </a:r>
            <a:r>
              <a:rPr lang="en-US" baseline="0"/>
              <a:t> encourage the girls to learn to take their earrings out on their own as much as possible, we advise that children do not do PE in their earrings, although we know this </a:t>
            </a:r>
            <a:r>
              <a:rPr lang="en-US" baseline="0" err="1"/>
              <a:t>isnt</a:t>
            </a:r>
            <a:r>
              <a:rPr lang="en-US" baseline="0"/>
              <a:t> always possible.</a:t>
            </a:r>
          </a:p>
          <a:p>
            <a:endParaRPr lang="en-US" baseline="0"/>
          </a:p>
          <a:p>
            <a:r>
              <a:rPr lang="en-US" baseline="0"/>
              <a:t>If anyone has any spare or old PE that they don</a:t>
            </a:r>
            <a:r>
              <a:rPr lang="mr-IN" baseline="0"/>
              <a:t>’</a:t>
            </a:r>
            <a:r>
              <a:rPr lang="en-US" baseline="0"/>
              <a:t>t need anymore, could they please bring it in to have as a class spare. </a:t>
            </a:r>
            <a:endParaRPr lang="en-US"/>
          </a:p>
        </p:txBody>
      </p:sp>
      <p:sp>
        <p:nvSpPr>
          <p:cNvPr id="4" name="Slide Number Placeholder 3"/>
          <p:cNvSpPr>
            <a:spLocks noGrp="1"/>
          </p:cNvSpPr>
          <p:nvPr>
            <p:ph type="sldNum" sz="quarter" idx="10"/>
          </p:nvPr>
        </p:nvSpPr>
        <p:spPr/>
        <p:txBody>
          <a:bodyPr/>
          <a:lstStyle/>
          <a:p>
            <a:fld id="{2C161E7E-8C28-854E-B7A8-6061738ED3D5}" type="slidenum">
              <a:rPr lang="en-US" smtClean="0"/>
              <a:t>16</a:t>
            </a:fld>
            <a:endParaRPr lang="en-US"/>
          </a:p>
        </p:txBody>
      </p:sp>
    </p:spTree>
    <p:extLst>
      <p:ext uri="{BB962C8B-B14F-4D97-AF65-F5344CB8AC3E}">
        <p14:creationId xmlns:p14="http://schemas.microsoft.com/office/powerpoint/2010/main" val="28837263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Animals </a:t>
            </a:r>
            <a:r>
              <a:rPr lang="en-US" err="1"/>
              <a:t>inc</a:t>
            </a:r>
            <a:r>
              <a:rPr lang="en-US" baseline="0"/>
              <a:t> - children have designed a character who </a:t>
            </a:r>
            <a:r>
              <a:rPr lang="en-US" baseline="0" err="1"/>
              <a:t>doesn</a:t>
            </a:r>
            <a:r>
              <a:rPr lang="mr-IN" baseline="0"/>
              <a:t>’</a:t>
            </a:r>
            <a:r>
              <a:rPr lang="en-US" baseline="0"/>
              <a:t>t eat </a:t>
            </a:r>
            <a:r>
              <a:rPr lang="mr-IN" baseline="0"/>
              <a:t>–</a:t>
            </a:r>
            <a:r>
              <a:rPr lang="en-US" baseline="0"/>
              <a:t> but gets their energy and food from other sources. </a:t>
            </a:r>
            <a:endParaRPr lang="en-US"/>
          </a:p>
        </p:txBody>
      </p:sp>
      <p:sp>
        <p:nvSpPr>
          <p:cNvPr id="4" name="Slide Number Placeholder 3"/>
          <p:cNvSpPr>
            <a:spLocks noGrp="1"/>
          </p:cNvSpPr>
          <p:nvPr>
            <p:ph type="sldNum" sz="quarter" idx="10"/>
          </p:nvPr>
        </p:nvSpPr>
        <p:spPr/>
        <p:txBody>
          <a:bodyPr/>
          <a:lstStyle/>
          <a:p>
            <a:fld id="{2C161E7E-8C28-854E-B7A8-6061738ED3D5}" type="slidenum">
              <a:rPr lang="en-US" smtClean="0"/>
              <a:t>17</a:t>
            </a:fld>
            <a:endParaRPr lang="en-US"/>
          </a:p>
        </p:txBody>
      </p:sp>
    </p:spTree>
    <p:extLst>
      <p:ext uri="{BB962C8B-B14F-4D97-AF65-F5344CB8AC3E}">
        <p14:creationId xmlns:p14="http://schemas.microsoft.com/office/powerpoint/2010/main" val="16733098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fld id="{2C161E7E-8C28-854E-B7A8-6061738ED3D5}" type="slidenum">
              <a:rPr lang="en-US" smtClean="0"/>
              <a:t>18</a:t>
            </a:fld>
            <a:endParaRPr lang="en-US"/>
          </a:p>
        </p:txBody>
      </p:sp>
    </p:spTree>
    <p:extLst>
      <p:ext uri="{BB962C8B-B14F-4D97-AF65-F5344CB8AC3E}">
        <p14:creationId xmlns:p14="http://schemas.microsoft.com/office/powerpoint/2010/main" val="11825476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fld id="{2C161E7E-8C28-854E-B7A8-6061738ED3D5}" type="slidenum">
              <a:rPr lang="en-US" smtClean="0"/>
              <a:t>19</a:t>
            </a:fld>
            <a:endParaRPr lang="en-US"/>
          </a:p>
        </p:txBody>
      </p:sp>
    </p:spTree>
    <p:extLst>
      <p:ext uri="{BB962C8B-B14F-4D97-AF65-F5344CB8AC3E}">
        <p14:creationId xmlns:p14="http://schemas.microsoft.com/office/powerpoint/2010/main" val="4120519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a:t>If you have any special knowledge or expertise in any of these topics, please feel free to let me know! </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GB"/>
          </a:p>
          <a:p>
            <a:pPr lvl="1"/>
            <a:r>
              <a:rPr lang="en-GB"/>
              <a:t>They will also be learning about the discovery of Tutankhamun, creating their own version of his Death Mask and will learn to write sentences in Hieroglyphics. </a:t>
            </a:r>
          </a:p>
          <a:p>
            <a:pPr lvl="1"/>
            <a:r>
              <a:rPr lang="en-GB"/>
              <a:t>In the next few weeks the children will be bringing home their own mummified apple, which we have started to mummify using similar techniques to the Egyptians. We will also be making bread using an Ancient Egyptian recipe. </a:t>
            </a:r>
          </a:p>
          <a:p>
            <a:endParaRPr lang="en-US"/>
          </a:p>
        </p:txBody>
      </p:sp>
      <p:sp>
        <p:nvSpPr>
          <p:cNvPr id="4" name="Slide Number Placeholder 3"/>
          <p:cNvSpPr>
            <a:spLocks noGrp="1"/>
          </p:cNvSpPr>
          <p:nvPr>
            <p:ph type="sldNum" sz="quarter" idx="10"/>
          </p:nvPr>
        </p:nvSpPr>
        <p:spPr/>
        <p:txBody>
          <a:bodyPr/>
          <a:lstStyle/>
          <a:p>
            <a:fld id="{2C161E7E-8C28-854E-B7A8-6061738ED3D5}" type="slidenum">
              <a:rPr lang="en-US" smtClean="0"/>
              <a:t>20</a:t>
            </a:fld>
            <a:endParaRPr lang="en-US"/>
          </a:p>
        </p:txBody>
      </p:sp>
    </p:spTree>
    <p:extLst>
      <p:ext uri="{BB962C8B-B14F-4D97-AF65-F5344CB8AC3E}">
        <p14:creationId xmlns:p14="http://schemas.microsoft.com/office/powerpoint/2010/main" val="10997383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D2A4D-40F2-63C7-BD35-42740CD347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930643-F31F-BAB9-36C5-22F5348F19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BD11CC-92F9-11C4-140D-00784DCF10EA}"/>
              </a:ext>
            </a:extLst>
          </p:cNvPr>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a:t>If you have any special knowledge or expertise in any of these topics, please feel free to let me know! </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GB"/>
          </a:p>
          <a:p>
            <a:pPr lvl="1"/>
            <a:r>
              <a:rPr lang="en-GB"/>
              <a:t>They will also be learning about the discovery of Tutankhamun, creating their own version of his Death Mask and will learn to write sentences in Hieroglyphics. </a:t>
            </a:r>
          </a:p>
          <a:p>
            <a:pPr lvl="1"/>
            <a:r>
              <a:rPr lang="en-GB"/>
              <a:t>In the next few weeks the children will be bringing home their own mummified apple, which we have started to mummify using similar techniques to the Egyptians. We will also be making bread using an Ancient Egyptian recipe. </a:t>
            </a:r>
          </a:p>
          <a:p>
            <a:endParaRPr lang="en-US"/>
          </a:p>
        </p:txBody>
      </p:sp>
      <p:sp>
        <p:nvSpPr>
          <p:cNvPr id="4" name="Slide Number Placeholder 3">
            <a:extLst>
              <a:ext uri="{FF2B5EF4-FFF2-40B4-BE49-F238E27FC236}">
                <a16:creationId xmlns:a16="http://schemas.microsoft.com/office/drawing/2014/main" id="{AB8DCEF4-9F5E-332D-6791-2D0DED12FADB}"/>
              </a:ext>
            </a:extLst>
          </p:cNvPr>
          <p:cNvSpPr>
            <a:spLocks noGrp="1"/>
          </p:cNvSpPr>
          <p:nvPr>
            <p:ph type="sldNum" sz="quarter" idx="10"/>
          </p:nvPr>
        </p:nvSpPr>
        <p:spPr/>
        <p:txBody>
          <a:bodyPr/>
          <a:lstStyle/>
          <a:p>
            <a:fld id="{2C161E7E-8C28-854E-B7A8-6061738ED3D5}" type="slidenum">
              <a:rPr lang="en-US" smtClean="0"/>
              <a:t>21</a:t>
            </a:fld>
            <a:endParaRPr lang="en-US"/>
          </a:p>
        </p:txBody>
      </p:sp>
    </p:spTree>
    <p:extLst>
      <p:ext uri="{BB962C8B-B14F-4D97-AF65-F5344CB8AC3E}">
        <p14:creationId xmlns:p14="http://schemas.microsoft.com/office/powerpoint/2010/main" val="33610954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a:t>This</a:t>
            </a:r>
            <a:r>
              <a:rPr lang="en-GB" baseline="0"/>
              <a:t> year at Nutfield Church, our expressive arts program will be linked with our KUW topic. So this term we will be: </a:t>
            </a:r>
            <a:endParaRPr lang="en-GB"/>
          </a:p>
          <a:p>
            <a:endParaRPr lang="en-US"/>
          </a:p>
          <a:p>
            <a:endParaRPr lang="en-US"/>
          </a:p>
          <a:p>
            <a:r>
              <a:rPr lang="en-US"/>
              <a:t>We will also be focusing</a:t>
            </a:r>
            <a:r>
              <a:rPr lang="en-US" baseline="0"/>
              <a:t> on </a:t>
            </a:r>
            <a:r>
              <a:rPr lang="en-US" baseline="0" err="1"/>
              <a:t>scultpure</a:t>
            </a:r>
            <a:r>
              <a:rPr lang="en-US" baseline="0"/>
              <a:t>, collage, printing and textiles this year. </a:t>
            </a:r>
            <a:endParaRPr lang="en-US"/>
          </a:p>
        </p:txBody>
      </p:sp>
      <p:sp>
        <p:nvSpPr>
          <p:cNvPr id="4" name="Slide Number Placeholder 3"/>
          <p:cNvSpPr>
            <a:spLocks noGrp="1"/>
          </p:cNvSpPr>
          <p:nvPr>
            <p:ph type="sldNum" sz="quarter" idx="10"/>
          </p:nvPr>
        </p:nvSpPr>
        <p:spPr/>
        <p:txBody>
          <a:bodyPr/>
          <a:lstStyle/>
          <a:p>
            <a:fld id="{2C161E7E-8C28-854E-B7A8-6061738ED3D5}" type="slidenum">
              <a:rPr lang="en-US" smtClean="0"/>
              <a:t>22</a:t>
            </a:fld>
            <a:endParaRPr lang="en-US"/>
          </a:p>
        </p:txBody>
      </p:sp>
    </p:spTree>
    <p:extLst>
      <p:ext uri="{BB962C8B-B14F-4D97-AF65-F5344CB8AC3E}">
        <p14:creationId xmlns:p14="http://schemas.microsoft.com/office/powerpoint/2010/main" val="9347704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12484-54B4-8DC3-8634-883B8C7719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22A06E-A5A1-8BEE-A313-58B627DF39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C921AA-9077-638C-D3B5-E6A7F046B841}"/>
              </a:ext>
            </a:extLst>
          </p:cNvPr>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a:t>This</a:t>
            </a:r>
            <a:r>
              <a:rPr lang="en-GB" baseline="0"/>
              <a:t> year at Nutfield Church, our expressive arts program will be linked with our KUW topic. So this term we will be: </a:t>
            </a:r>
            <a:endParaRPr lang="en-GB"/>
          </a:p>
          <a:p>
            <a:endParaRPr lang="en-US"/>
          </a:p>
          <a:p>
            <a:endParaRPr lang="en-US"/>
          </a:p>
          <a:p>
            <a:r>
              <a:rPr lang="en-US"/>
              <a:t>We will also be focusing</a:t>
            </a:r>
            <a:r>
              <a:rPr lang="en-US" baseline="0"/>
              <a:t> on </a:t>
            </a:r>
            <a:r>
              <a:rPr lang="en-US" baseline="0" err="1"/>
              <a:t>scultpure</a:t>
            </a:r>
            <a:r>
              <a:rPr lang="en-US" baseline="0"/>
              <a:t>, collage, printing and textiles this year. </a:t>
            </a:r>
            <a:endParaRPr lang="en-US"/>
          </a:p>
        </p:txBody>
      </p:sp>
      <p:sp>
        <p:nvSpPr>
          <p:cNvPr id="4" name="Slide Number Placeholder 3">
            <a:extLst>
              <a:ext uri="{FF2B5EF4-FFF2-40B4-BE49-F238E27FC236}">
                <a16:creationId xmlns:a16="http://schemas.microsoft.com/office/drawing/2014/main" id="{9C544EB7-E84F-DF07-3E8B-582054AB70DB}"/>
              </a:ext>
            </a:extLst>
          </p:cNvPr>
          <p:cNvSpPr>
            <a:spLocks noGrp="1"/>
          </p:cNvSpPr>
          <p:nvPr>
            <p:ph type="sldNum" sz="quarter" idx="10"/>
          </p:nvPr>
        </p:nvSpPr>
        <p:spPr/>
        <p:txBody>
          <a:bodyPr/>
          <a:lstStyle/>
          <a:p>
            <a:fld id="{2C161E7E-8C28-854E-B7A8-6061738ED3D5}" type="slidenum">
              <a:rPr lang="en-US" smtClean="0"/>
              <a:t>23</a:t>
            </a:fld>
            <a:endParaRPr lang="en-US"/>
          </a:p>
        </p:txBody>
      </p:sp>
    </p:spTree>
    <p:extLst>
      <p:ext uri="{BB962C8B-B14F-4D97-AF65-F5344CB8AC3E}">
        <p14:creationId xmlns:p14="http://schemas.microsoft.com/office/powerpoint/2010/main" val="20421939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B0276-C5C1-4A27-2769-A62D8F03B9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A748F3-376D-3C1B-5DE2-A2782278E3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64602C-9DF8-9D5D-367B-1596EB59F590}"/>
              </a:ext>
            </a:extLst>
          </p:cNvPr>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a:t>This</a:t>
            </a:r>
            <a:r>
              <a:rPr lang="en-GB" baseline="0"/>
              <a:t> year at Nutfield Church, our expressive arts program will be linked with our KUW topic. So this term we will be: </a:t>
            </a:r>
            <a:endParaRPr lang="en-GB"/>
          </a:p>
          <a:p>
            <a:endParaRPr lang="en-US"/>
          </a:p>
          <a:p>
            <a:endParaRPr lang="en-US"/>
          </a:p>
          <a:p>
            <a:r>
              <a:rPr lang="en-US"/>
              <a:t>We will also be focusing</a:t>
            </a:r>
            <a:r>
              <a:rPr lang="en-US" baseline="0"/>
              <a:t> on </a:t>
            </a:r>
            <a:r>
              <a:rPr lang="en-US" baseline="0" err="1"/>
              <a:t>scultpure</a:t>
            </a:r>
            <a:r>
              <a:rPr lang="en-US" baseline="0"/>
              <a:t>, collage, printing and textiles this year. </a:t>
            </a:r>
            <a:endParaRPr lang="en-US"/>
          </a:p>
        </p:txBody>
      </p:sp>
      <p:sp>
        <p:nvSpPr>
          <p:cNvPr id="4" name="Slide Number Placeholder 3">
            <a:extLst>
              <a:ext uri="{FF2B5EF4-FFF2-40B4-BE49-F238E27FC236}">
                <a16:creationId xmlns:a16="http://schemas.microsoft.com/office/drawing/2014/main" id="{9A3DAD34-3AEB-AED5-94CD-B475BCFD515F}"/>
              </a:ext>
            </a:extLst>
          </p:cNvPr>
          <p:cNvSpPr>
            <a:spLocks noGrp="1"/>
          </p:cNvSpPr>
          <p:nvPr>
            <p:ph type="sldNum" sz="quarter" idx="10"/>
          </p:nvPr>
        </p:nvSpPr>
        <p:spPr/>
        <p:txBody>
          <a:bodyPr/>
          <a:lstStyle/>
          <a:p>
            <a:fld id="{2C161E7E-8C28-854E-B7A8-6061738ED3D5}" type="slidenum">
              <a:rPr lang="en-US" smtClean="0"/>
              <a:t>24</a:t>
            </a:fld>
            <a:endParaRPr lang="en-US"/>
          </a:p>
        </p:txBody>
      </p:sp>
    </p:spTree>
    <p:extLst>
      <p:ext uri="{BB962C8B-B14F-4D97-AF65-F5344CB8AC3E}">
        <p14:creationId xmlns:p14="http://schemas.microsoft.com/office/powerpoint/2010/main" val="16018389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D9FE7-EFEF-E8B8-82A6-B23CF60E6B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FB19C6-C96E-6D5E-FDBA-7209252E47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33CA84-FAD4-346B-F3ED-4DC254E7A928}"/>
              </a:ext>
            </a:extLst>
          </p:cNvPr>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a:t>This</a:t>
            </a:r>
            <a:r>
              <a:rPr lang="en-GB" baseline="0"/>
              <a:t> year at Nutfield Church, our expressive arts program will be linked with our KUW topic. So this term we will be: </a:t>
            </a:r>
            <a:endParaRPr lang="en-GB"/>
          </a:p>
          <a:p>
            <a:endParaRPr lang="en-US"/>
          </a:p>
          <a:p>
            <a:endParaRPr lang="en-US"/>
          </a:p>
          <a:p>
            <a:r>
              <a:rPr lang="en-US"/>
              <a:t>We will also be focusing</a:t>
            </a:r>
            <a:r>
              <a:rPr lang="en-US" baseline="0"/>
              <a:t> on </a:t>
            </a:r>
            <a:r>
              <a:rPr lang="en-US" baseline="0" err="1"/>
              <a:t>scultpure</a:t>
            </a:r>
            <a:r>
              <a:rPr lang="en-US" baseline="0"/>
              <a:t>, collage, printing and textiles this year. </a:t>
            </a:r>
            <a:endParaRPr lang="en-US"/>
          </a:p>
        </p:txBody>
      </p:sp>
      <p:sp>
        <p:nvSpPr>
          <p:cNvPr id="4" name="Slide Number Placeholder 3">
            <a:extLst>
              <a:ext uri="{FF2B5EF4-FFF2-40B4-BE49-F238E27FC236}">
                <a16:creationId xmlns:a16="http://schemas.microsoft.com/office/drawing/2014/main" id="{67CE1074-0296-180D-6175-47BA6644D29F}"/>
              </a:ext>
            </a:extLst>
          </p:cNvPr>
          <p:cNvSpPr>
            <a:spLocks noGrp="1"/>
          </p:cNvSpPr>
          <p:nvPr>
            <p:ph type="sldNum" sz="quarter" idx="10"/>
          </p:nvPr>
        </p:nvSpPr>
        <p:spPr/>
        <p:txBody>
          <a:bodyPr/>
          <a:lstStyle/>
          <a:p>
            <a:fld id="{2C161E7E-8C28-854E-B7A8-6061738ED3D5}" type="slidenum">
              <a:rPr lang="en-US" smtClean="0"/>
              <a:t>25</a:t>
            </a:fld>
            <a:endParaRPr lang="en-US"/>
          </a:p>
        </p:txBody>
      </p:sp>
    </p:spTree>
    <p:extLst>
      <p:ext uri="{BB962C8B-B14F-4D97-AF65-F5344CB8AC3E}">
        <p14:creationId xmlns:p14="http://schemas.microsoft.com/office/powerpoint/2010/main" val="22920176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Please write</a:t>
            </a:r>
            <a:r>
              <a:rPr lang="en-GB" baseline="0"/>
              <a:t> comment in reading record book</a:t>
            </a:r>
          </a:p>
          <a:p>
            <a:r>
              <a:rPr lang="en-GB" baseline="0" err="1"/>
              <a:t>Responsibitly</a:t>
            </a:r>
            <a:r>
              <a:rPr lang="en-GB" baseline="0"/>
              <a:t> – children responsible for taking books home – we are reminding them as getting ready to go home</a:t>
            </a:r>
            <a:endParaRPr lang="en-GB"/>
          </a:p>
        </p:txBody>
      </p:sp>
      <p:sp>
        <p:nvSpPr>
          <p:cNvPr id="4" name="Slide Number Placeholder 3"/>
          <p:cNvSpPr>
            <a:spLocks noGrp="1"/>
          </p:cNvSpPr>
          <p:nvPr>
            <p:ph type="sldNum" sz="quarter" idx="10"/>
          </p:nvPr>
        </p:nvSpPr>
        <p:spPr/>
        <p:txBody>
          <a:bodyPr/>
          <a:lstStyle/>
          <a:p>
            <a:fld id="{2C161E7E-8C28-854E-B7A8-6061738ED3D5}" type="slidenum">
              <a:rPr lang="en-US" smtClean="0"/>
              <a:t>26</a:t>
            </a:fld>
            <a:endParaRPr lang="en-US"/>
          </a:p>
        </p:txBody>
      </p:sp>
    </p:spTree>
    <p:extLst>
      <p:ext uri="{BB962C8B-B14F-4D97-AF65-F5344CB8AC3E}">
        <p14:creationId xmlns:p14="http://schemas.microsoft.com/office/powerpoint/2010/main" val="42198939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Please write</a:t>
            </a:r>
            <a:r>
              <a:rPr lang="en-GB" baseline="0"/>
              <a:t> comment in reading record book</a:t>
            </a:r>
          </a:p>
          <a:p>
            <a:r>
              <a:rPr lang="en-GB" baseline="0" err="1"/>
              <a:t>Responsibitly</a:t>
            </a:r>
            <a:r>
              <a:rPr lang="en-GB" baseline="0"/>
              <a:t> – children responsible for taking books home – we are reminding them as getting ready to go home</a:t>
            </a:r>
            <a:endParaRPr lang="en-GB"/>
          </a:p>
        </p:txBody>
      </p:sp>
      <p:sp>
        <p:nvSpPr>
          <p:cNvPr id="4" name="Slide Number Placeholder 3"/>
          <p:cNvSpPr>
            <a:spLocks noGrp="1"/>
          </p:cNvSpPr>
          <p:nvPr>
            <p:ph type="sldNum" sz="quarter" idx="10"/>
          </p:nvPr>
        </p:nvSpPr>
        <p:spPr/>
        <p:txBody>
          <a:bodyPr/>
          <a:lstStyle/>
          <a:p>
            <a:fld id="{2C161E7E-8C28-854E-B7A8-6061738ED3D5}" type="slidenum">
              <a:rPr lang="en-US" smtClean="0"/>
              <a:t>27</a:t>
            </a:fld>
            <a:endParaRPr lang="en-US"/>
          </a:p>
        </p:txBody>
      </p:sp>
    </p:spTree>
    <p:extLst>
      <p:ext uri="{BB962C8B-B14F-4D97-AF65-F5344CB8AC3E}">
        <p14:creationId xmlns:p14="http://schemas.microsoft.com/office/powerpoint/2010/main" val="20349742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 the Upper School, children are not provided with a snack for </a:t>
            </a:r>
            <a:r>
              <a:rPr lang="en-GB" err="1"/>
              <a:t>breaktime</a:t>
            </a:r>
            <a:r>
              <a:rPr lang="en-GB"/>
              <a:t>. </a:t>
            </a:r>
          </a:p>
          <a:p>
            <a:r>
              <a:rPr lang="en-GB"/>
              <a:t>Please include a healthy snack for the children in their school bags. </a:t>
            </a:r>
          </a:p>
          <a:p>
            <a:r>
              <a:rPr lang="en-GB"/>
              <a:t>We don</a:t>
            </a:r>
            <a:r>
              <a:rPr lang="mr-IN"/>
              <a:t>’</a:t>
            </a:r>
            <a:r>
              <a:rPr lang="en-GB"/>
              <a:t>t have a water fountain in the Upper School, so all children will need a named water bottle. </a:t>
            </a:r>
          </a:p>
          <a:p>
            <a:r>
              <a:rPr lang="en-GB"/>
              <a:t>There are a few cups if</a:t>
            </a:r>
            <a:r>
              <a:rPr lang="en-GB" baseline="0"/>
              <a:t> the children forget in the morning. </a:t>
            </a:r>
            <a:endParaRPr lang="en-GB"/>
          </a:p>
        </p:txBody>
      </p:sp>
      <p:sp>
        <p:nvSpPr>
          <p:cNvPr id="4" name="Slide Number Placeholder 3"/>
          <p:cNvSpPr>
            <a:spLocks noGrp="1"/>
          </p:cNvSpPr>
          <p:nvPr>
            <p:ph type="sldNum" sz="quarter" idx="10"/>
          </p:nvPr>
        </p:nvSpPr>
        <p:spPr/>
        <p:txBody>
          <a:bodyPr/>
          <a:lstStyle/>
          <a:p>
            <a:fld id="{2C161E7E-8C28-854E-B7A8-6061738ED3D5}" type="slidenum">
              <a:rPr lang="en-US" smtClean="0"/>
              <a:t>28</a:t>
            </a:fld>
            <a:endParaRPr lang="en-US"/>
          </a:p>
        </p:txBody>
      </p:sp>
    </p:spTree>
    <p:extLst>
      <p:ext uri="{BB962C8B-B14F-4D97-AF65-F5344CB8AC3E}">
        <p14:creationId xmlns:p14="http://schemas.microsoft.com/office/powerpoint/2010/main" val="24045294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161E7E-8C28-854E-B7A8-6061738ED3D5}" type="slidenum">
              <a:rPr lang="en-US" smtClean="0"/>
              <a:t>29</a:t>
            </a:fld>
            <a:endParaRPr lang="en-US"/>
          </a:p>
        </p:txBody>
      </p:sp>
    </p:spTree>
    <p:extLst>
      <p:ext uri="{BB962C8B-B14F-4D97-AF65-F5344CB8AC3E}">
        <p14:creationId xmlns:p14="http://schemas.microsoft.com/office/powerpoint/2010/main" val="1126710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ECD19FB2-3AAB-4D03-B13A-2960828C78E3}" type="datetimeFigureOut">
              <a:rPr lang="en-US" smtClean="0"/>
              <a:t>9/11/2026</a:t>
            </a:fld>
            <a:endParaRPr lang="en-US"/>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r>
              <a:rPr lang="en-US"/>
              <a:t>
              </a:t>
            </a:r>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6D22F896-40B5-4ADD-8801-0D06FADFA095}" type="slidenum">
              <a:rPr lang="en-US" smtClean="0"/>
              <a:pPr/>
              <a:t>‹#›</a:t>
            </a:fld>
            <a:endParaRPr lang="en-U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smtClean="0"/>
              <a:t>9/11/2026</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39F4F5-F4D2-4D2A-AB60-88D37ADCB869}" type="datetimeFigureOut">
              <a:rPr lang="en-US" smtClean="0"/>
              <a:t>9/11/2026</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smtClean="0"/>
              <a:t>9/11/2026</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smtClean="0"/>
              <a:t>9/11/2026</a:t>
            </a:fld>
            <a:endParaRPr lang="en-US"/>
          </a:p>
        </p:txBody>
      </p:sp>
      <p:sp>
        <p:nvSpPr>
          <p:cNvPr id="8" name="Footer Placeholder 7"/>
          <p:cNvSpPr>
            <a:spLocks noGrp="1"/>
          </p:cNvSpPr>
          <p:nvPr>
            <p:ph type="ftr" sz="quarter" idx="11"/>
          </p:nvPr>
        </p:nvSpPr>
        <p:spPr/>
        <p:txBody>
          <a:bodyPr/>
          <a:lstStyle/>
          <a:p>
            <a:r>
              <a:rPr lang="en-US"/>
              <a:t>
              </a:t>
            </a:r>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smtClean="0"/>
              <a:t>9/11/2026</a:t>
            </a:fld>
            <a:endParaRPr lang="en-US"/>
          </a:p>
        </p:txBody>
      </p:sp>
      <p:sp>
        <p:nvSpPr>
          <p:cNvPr id="4" name="Footer Placeholder 3"/>
          <p:cNvSpPr>
            <a:spLocks noGrp="1"/>
          </p:cNvSpPr>
          <p:nvPr>
            <p:ph type="ftr" sz="quarter" idx="11"/>
          </p:nvPr>
        </p:nvSpPr>
        <p:spPr/>
        <p:txBody>
          <a:bodyPr/>
          <a:lstStyle/>
          <a:p>
            <a:r>
              <a:rPr lang="en-US"/>
              <a:t>
              </a:t>
            </a:r>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smtClean="0"/>
              <a:t>9/11/2026</a:t>
            </a:fld>
            <a:endParaRPr lang="en-US"/>
          </a:p>
        </p:txBody>
      </p:sp>
      <p:sp>
        <p:nvSpPr>
          <p:cNvPr id="3" name="Footer Placeholder 2"/>
          <p:cNvSpPr>
            <a:spLocks noGrp="1"/>
          </p:cNvSpPr>
          <p:nvPr>
            <p:ph type="ftr" sz="quarter" idx="11"/>
          </p:nvPr>
        </p:nvSpPr>
        <p:spPr/>
        <p:txBody>
          <a:bodyPr/>
          <a:lstStyle/>
          <a:p>
            <a:r>
              <a:rPr lang="en-US"/>
              <a:t>
              </a:t>
            </a:r>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smtClean="0"/>
              <a:t>9/11/2026</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smtClean="0"/>
              <a:t>9/11/2026</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smtClean="0"/>
              <a:t>9/11/2026</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smtClean="0"/>
              <a:t>9/11/2026</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l="-16000" r="-16000"/>
          </a:stretch>
        </a:blipFill>
        <a:effectLst/>
      </p:bgPr>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51CF1133-3259-4C45-BABA-5B62D9C6F78D}" type="datetimeFigureOut">
              <a:rPr lang="en-US" smtClean="0"/>
              <a:t>9/11/2026</a:t>
            </a:fld>
            <a:endParaRPr lang="en-US"/>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r>
              <a:rPr lang="en-US"/>
              <a:t>
              </a:t>
            </a:r>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1793833488"/>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hf sldNum="0" hdr="0" ftr="0" dt="0"/>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Staff</a:t>
            </a:r>
          </a:p>
        </p:txBody>
      </p:sp>
      <p:sp>
        <p:nvSpPr>
          <p:cNvPr id="3" name="Content Placeholder 2"/>
          <p:cNvSpPr>
            <a:spLocks noGrp="1"/>
          </p:cNvSpPr>
          <p:nvPr>
            <p:ph type="body" idx="1"/>
          </p:nvPr>
        </p:nvSpPr>
        <p:spPr/>
        <p:txBody>
          <a:bodyPr>
            <a:normAutofit/>
          </a:bodyPr>
          <a:lstStyle/>
          <a:p>
            <a:r>
              <a:rPr lang="en-US" dirty="0"/>
              <a:t>Monday &amp; Tuesday – </a:t>
            </a:r>
            <a:r>
              <a:rPr lang="en-US" b="1" dirty="0"/>
              <a:t>Miss Mitchell</a:t>
            </a:r>
          </a:p>
          <a:p>
            <a:r>
              <a:rPr lang="en-US" dirty="0"/>
              <a:t>Wednesday – Friday – </a:t>
            </a:r>
            <a:r>
              <a:rPr lang="en-US" b="1" dirty="0" err="1"/>
              <a:t>Mrs</a:t>
            </a:r>
            <a:r>
              <a:rPr lang="en-US" b="1"/>
              <a:t> Boyle</a:t>
            </a:r>
          </a:p>
          <a:p>
            <a:r>
              <a:rPr lang="en-GB" b="1"/>
              <a:t>Miss </a:t>
            </a:r>
            <a:r>
              <a:rPr lang="en-GB" b="1" err="1"/>
              <a:t>Oastler</a:t>
            </a:r>
            <a:r>
              <a:rPr lang="en-GB" b="1"/>
              <a:t>:</a:t>
            </a:r>
            <a:r>
              <a:rPr lang="en-GB"/>
              <a:t> Teaching/Special Needs Assistant</a:t>
            </a:r>
          </a:p>
          <a:p>
            <a:endParaRPr lang="en-US"/>
          </a:p>
        </p:txBody>
      </p:sp>
      <p:sp>
        <p:nvSpPr>
          <p:cNvPr id="4" name="Title 1"/>
          <p:cNvSpPr txBox="1">
            <a:spLocks/>
          </p:cNvSpPr>
          <p:nvPr/>
        </p:nvSpPr>
        <p:spPr>
          <a:xfrm>
            <a:off x="3047188" y="1699228"/>
            <a:ext cx="5847687" cy="1641490"/>
          </a:xfrm>
          <a:prstGeom prst="rect">
            <a:avLst/>
          </a:prstGeom>
        </p:spPr>
        <p:txBody>
          <a:bodyPr vert="horz" lIns="91440" tIns="45720" rIns="91440" bIns="45720" rtlCol="0" anchor="b">
            <a:prstTxWarp prst="textArchUp">
              <a:avLst/>
            </a:prstTxWarp>
            <a:normAutofit/>
          </a:bodyPr>
          <a:lstStyle>
            <a:lvl1pPr algn="l" defTabSz="914400" rtl="0" eaLnBrk="1" latinLnBrk="0" hangingPunct="1">
              <a:lnSpc>
                <a:spcPct val="85000"/>
              </a:lnSpc>
              <a:spcBef>
                <a:spcPct val="0"/>
              </a:spcBef>
              <a:buNone/>
              <a:defRPr sz="7200" b="0" kern="1200" spc="-50" baseline="0">
                <a:solidFill>
                  <a:schemeClr val="tx1"/>
                </a:solidFill>
                <a:latin typeface="+mj-lt"/>
                <a:ea typeface="+mj-ea"/>
                <a:cs typeface="+mj-cs"/>
              </a:defRPr>
            </a:lvl1pPr>
          </a:lstStyle>
          <a:p>
            <a:r>
              <a:rPr lang="en-US">
                <a:latin typeface="Calibri" charset="0"/>
                <a:ea typeface="Calibri" charset="0"/>
                <a:cs typeface="Calibri" charset="0"/>
              </a:rPr>
              <a:t>Welcome to Year 4!</a:t>
            </a:r>
          </a:p>
        </p:txBody>
      </p:sp>
    </p:spTree>
    <p:extLst>
      <p:ext uri="{BB962C8B-B14F-4D97-AF65-F5344CB8AC3E}">
        <p14:creationId xmlns:p14="http://schemas.microsoft.com/office/powerpoint/2010/main" val="1414072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School Values</a:t>
            </a:r>
          </a:p>
        </p:txBody>
      </p:sp>
      <p:sp>
        <p:nvSpPr>
          <p:cNvPr id="3" name="Content Placeholder 2"/>
          <p:cNvSpPr>
            <a:spLocks noGrp="1"/>
          </p:cNvSpPr>
          <p:nvPr>
            <p:ph type="body" idx="1"/>
          </p:nvPr>
        </p:nvSpPr>
        <p:spPr/>
        <p:txBody>
          <a:bodyPr>
            <a:normAutofit/>
          </a:bodyPr>
          <a:lstStyle/>
          <a:p>
            <a:r>
              <a:rPr lang="en-US"/>
              <a:t>Community and Peace </a:t>
            </a:r>
            <a:r>
              <a:rPr lang="mr-IN"/>
              <a:t>–</a:t>
            </a:r>
            <a:r>
              <a:rPr lang="en-US"/>
              <a:t> Autumn </a:t>
            </a:r>
          </a:p>
          <a:p>
            <a:r>
              <a:rPr lang="en-US"/>
              <a:t>Wisdom and Hope - Spring</a:t>
            </a:r>
          </a:p>
          <a:p>
            <a:r>
              <a:rPr lang="en-US"/>
              <a:t>Dignity and Joy - Summer</a:t>
            </a:r>
          </a:p>
        </p:txBody>
      </p:sp>
    </p:spTree>
    <p:extLst>
      <p:ext uri="{BB962C8B-B14F-4D97-AF65-F5344CB8AC3E}">
        <p14:creationId xmlns:p14="http://schemas.microsoft.com/office/powerpoint/2010/main" val="8307648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B41E5346-EC06-014A-AE15-7490F5122F53}"/>
              </a:ext>
            </a:extLst>
          </p:cNvPr>
          <p:cNvSpPr>
            <a:spLocks noGrp="1"/>
          </p:cNvSpPr>
          <p:nvPr>
            <p:ph type="title"/>
          </p:nvPr>
        </p:nvSpPr>
        <p:spPr>
          <a:xfrm>
            <a:off x="521131" y="-2934273"/>
            <a:ext cx="9418320" cy="4041648"/>
          </a:xfrm>
        </p:spPr>
        <p:txBody>
          <a:bodyPr/>
          <a:lstStyle/>
          <a:p>
            <a:r>
              <a:rPr lang="en-US"/>
              <a:t>Our Timetable</a:t>
            </a:r>
          </a:p>
        </p:txBody>
      </p:sp>
      <p:pic>
        <p:nvPicPr>
          <p:cNvPr id="3" name="Picture 2">
            <a:extLst>
              <a:ext uri="{FF2B5EF4-FFF2-40B4-BE49-F238E27FC236}">
                <a16:creationId xmlns:a16="http://schemas.microsoft.com/office/drawing/2014/main" id="{955408B6-CBD1-6EAA-E44E-A92E51B5CDC7}"/>
              </a:ext>
            </a:extLst>
          </p:cNvPr>
          <p:cNvPicPr>
            <a:picLocks noChangeAspect="1"/>
          </p:cNvPicPr>
          <p:nvPr/>
        </p:nvPicPr>
        <p:blipFill>
          <a:blip r:embed="rId3"/>
          <a:stretch>
            <a:fillRect/>
          </a:stretch>
        </p:blipFill>
        <p:spPr>
          <a:xfrm>
            <a:off x="845036" y="1014883"/>
            <a:ext cx="10234284" cy="5757705"/>
          </a:xfrm>
          <a:prstGeom prst="rect">
            <a:avLst/>
          </a:prstGeom>
        </p:spPr>
      </p:pic>
    </p:spTree>
    <p:extLst>
      <p:ext uri="{BB962C8B-B14F-4D97-AF65-F5344CB8AC3E}">
        <p14:creationId xmlns:p14="http://schemas.microsoft.com/office/powerpoint/2010/main" val="1934261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CA1C8-1E03-1295-2F67-7FD472BED5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83FB0F-3D01-C9E1-AC61-C9B41FE7E0F8}"/>
              </a:ext>
            </a:extLst>
          </p:cNvPr>
          <p:cNvSpPr>
            <a:spLocks noGrp="1"/>
          </p:cNvSpPr>
          <p:nvPr>
            <p:ph type="title"/>
          </p:nvPr>
        </p:nvSpPr>
        <p:spPr/>
        <p:txBody>
          <a:bodyPr>
            <a:normAutofit/>
          </a:bodyPr>
          <a:lstStyle/>
          <a:p>
            <a:r>
              <a:rPr lang="en-US" sz="4000"/>
              <a:t>Whole school changes for the children this year:</a:t>
            </a:r>
          </a:p>
        </p:txBody>
      </p:sp>
      <p:sp>
        <p:nvSpPr>
          <p:cNvPr id="3" name="Content Placeholder 2">
            <a:extLst>
              <a:ext uri="{FF2B5EF4-FFF2-40B4-BE49-F238E27FC236}">
                <a16:creationId xmlns:a16="http://schemas.microsoft.com/office/drawing/2014/main" id="{67BF9726-3FA8-366C-F9A2-611DBF60F829}"/>
              </a:ext>
            </a:extLst>
          </p:cNvPr>
          <p:cNvSpPr>
            <a:spLocks noGrp="1"/>
          </p:cNvSpPr>
          <p:nvPr>
            <p:ph idx="1"/>
          </p:nvPr>
        </p:nvSpPr>
        <p:spPr>
          <a:xfrm>
            <a:off x="1261871" y="1828800"/>
            <a:ext cx="9406129" cy="4351337"/>
          </a:xfrm>
        </p:spPr>
        <p:txBody>
          <a:bodyPr>
            <a:normAutofit/>
          </a:bodyPr>
          <a:lstStyle/>
          <a:p>
            <a:r>
              <a:rPr lang="en-GB" sz="2000" dirty="0"/>
              <a:t>We will no longer be using labels in the children's books. They will need to write out the date and the Learning Objective at the start of each lesson. This is to ensure they can correctly identify what they are learning about and also spell each day and month correctly. </a:t>
            </a:r>
          </a:p>
          <a:p>
            <a:r>
              <a:rPr lang="en-GB" sz="2000" dirty="0"/>
              <a:t>We will be starting every week with a Collective Worship at 9am. This is so the children and staff can start the week together. Our Celebration Worship is now on a Friday at 3pm. </a:t>
            </a:r>
          </a:p>
          <a:p>
            <a:r>
              <a:rPr lang="en-GB" sz="2000" dirty="0"/>
              <a:t>Handwriting is now built into our English lesson. </a:t>
            </a:r>
          </a:p>
          <a:p>
            <a:endParaRPr lang="en-GB" sz="2000" dirty="0"/>
          </a:p>
        </p:txBody>
      </p:sp>
    </p:spTree>
    <p:extLst>
      <p:ext uri="{BB962C8B-B14F-4D97-AF65-F5344CB8AC3E}">
        <p14:creationId xmlns:p14="http://schemas.microsoft.com/office/powerpoint/2010/main" val="3074075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English</a:t>
            </a:r>
          </a:p>
        </p:txBody>
      </p:sp>
      <p:sp>
        <p:nvSpPr>
          <p:cNvPr id="3" name="Content Placeholder 2"/>
          <p:cNvSpPr>
            <a:spLocks noGrp="1"/>
          </p:cNvSpPr>
          <p:nvPr>
            <p:ph idx="1"/>
          </p:nvPr>
        </p:nvSpPr>
        <p:spPr>
          <a:xfrm>
            <a:off x="1261871" y="1828800"/>
            <a:ext cx="9406129" cy="4351337"/>
          </a:xfrm>
        </p:spPr>
        <p:txBody>
          <a:bodyPr>
            <a:normAutofit/>
          </a:bodyPr>
          <a:lstStyle/>
          <a:p>
            <a:r>
              <a:rPr lang="en-GB" sz="2000" dirty="0"/>
              <a:t>Every half term we read a different book and base our writing on this text. This term we are starting with Varmints – a fantastic book and film. </a:t>
            </a:r>
          </a:p>
          <a:p>
            <a:r>
              <a:rPr lang="en-GB" sz="2000" dirty="0"/>
              <a:t> This year we are studying a variety of different books that explore different concepts and genre. </a:t>
            </a:r>
            <a:endParaRPr lang="en-US" sz="2000" dirty="0"/>
          </a:p>
          <a:p>
            <a:r>
              <a:rPr lang="en-US" sz="2000" dirty="0"/>
              <a:t>Grammar and punctuation focus in both reading and writing. </a:t>
            </a:r>
          </a:p>
          <a:p>
            <a:r>
              <a:rPr lang="en-US" sz="2000" dirty="0"/>
              <a:t>Lots of drama, role play and art. </a:t>
            </a:r>
          </a:p>
        </p:txBody>
      </p:sp>
      <p:pic>
        <p:nvPicPr>
          <p:cNvPr id="4" name="Picture 3" descr="Varmints Book Review">
            <a:extLst>
              <a:ext uri="{FF2B5EF4-FFF2-40B4-BE49-F238E27FC236}">
                <a16:creationId xmlns:a16="http://schemas.microsoft.com/office/drawing/2014/main" id="{5E231F45-2354-91D1-A8C1-E5936353E6E6}"/>
              </a:ext>
            </a:extLst>
          </p:cNvPr>
          <p:cNvPicPr>
            <a:picLocks noChangeAspect="1"/>
          </p:cNvPicPr>
          <p:nvPr/>
        </p:nvPicPr>
        <p:blipFill>
          <a:blip r:embed="rId3"/>
          <a:stretch>
            <a:fillRect/>
          </a:stretch>
        </p:blipFill>
        <p:spPr>
          <a:xfrm>
            <a:off x="8375821" y="3180851"/>
            <a:ext cx="2735770" cy="3473994"/>
          </a:xfrm>
          <a:prstGeom prst="rect">
            <a:avLst/>
          </a:prstGeom>
        </p:spPr>
      </p:pic>
    </p:spTree>
    <p:extLst>
      <p:ext uri="{BB962C8B-B14F-4D97-AF65-F5344CB8AC3E}">
        <p14:creationId xmlns:p14="http://schemas.microsoft.com/office/powerpoint/2010/main" val="1031411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Reading</a:t>
            </a:r>
          </a:p>
        </p:txBody>
      </p:sp>
      <p:sp>
        <p:nvSpPr>
          <p:cNvPr id="3" name="Content Placeholder 2"/>
          <p:cNvSpPr>
            <a:spLocks noGrp="1"/>
          </p:cNvSpPr>
          <p:nvPr>
            <p:ph idx="1"/>
          </p:nvPr>
        </p:nvSpPr>
        <p:spPr>
          <a:xfrm>
            <a:off x="1261871" y="1828800"/>
            <a:ext cx="9406129" cy="4351337"/>
          </a:xfrm>
        </p:spPr>
        <p:txBody>
          <a:bodyPr/>
          <a:lstStyle/>
          <a:p>
            <a:r>
              <a:rPr lang="en-GB" dirty="0"/>
              <a:t>It is important to read with your child or have your child read every night.</a:t>
            </a:r>
            <a:r>
              <a:rPr lang="en-US" dirty="0"/>
              <a:t> It is not important what the children are reading, as long as they are reading! </a:t>
            </a:r>
          </a:p>
          <a:p>
            <a:r>
              <a:rPr lang="en-US" dirty="0"/>
              <a:t>Ensure the children are using their Reading Records. We do have a reward system in place for it – a team point per day and if they read Monday-Friday they get 10! </a:t>
            </a:r>
            <a:endParaRPr lang="en-GB" dirty="0"/>
          </a:p>
          <a:p>
            <a:r>
              <a:rPr lang="en-GB" dirty="0"/>
              <a:t>We will be doing a combination of whole class reading a set book or text – these will be on a Tuesday, Wednesday and Thursday. </a:t>
            </a:r>
          </a:p>
          <a:p>
            <a:r>
              <a:rPr lang="en-GB" dirty="0"/>
              <a:t>On a Monday and Friday we will be focusing on building the children's independent reading comprehension skills and answering different types of questions. </a:t>
            </a:r>
          </a:p>
          <a:p>
            <a:r>
              <a:rPr lang="en-GB" dirty="0"/>
              <a:t>This term, we will be reading ‘</a:t>
            </a:r>
            <a:r>
              <a:rPr lang="en-GB" dirty="0" err="1"/>
              <a:t>Zombierella</a:t>
            </a:r>
            <a:r>
              <a:rPr lang="en-GB" dirty="0"/>
              <a:t>’. If you have a copy, it would be useful to have it in school. </a:t>
            </a:r>
            <a:endParaRPr lang="en-US" dirty="0"/>
          </a:p>
        </p:txBody>
      </p:sp>
      <p:pic>
        <p:nvPicPr>
          <p:cNvPr id="8" name="Picture 7"/>
          <p:cNvPicPr>
            <a:picLocks noChangeAspect="1"/>
          </p:cNvPicPr>
          <p:nvPr/>
        </p:nvPicPr>
        <p:blipFill>
          <a:blip r:embed="rId3"/>
          <a:stretch>
            <a:fillRect/>
          </a:stretch>
        </p:blipFill>
        <p:spPr>
          <a:xfrm>
            <a:off x="8422104" y="5109120"/>
            <a:ext cx="2532407" cy="1651570"/>
          </a:xfrm>
          <a:prstGeom prst="rect">
            <a:avLst/>
          </a:prstGeom>
        </p:spPr>
      </p:pic>
    </p:spTree>
    <p:extLst>
      <p:ext uri="{BB962C8B-B14F-4D97-AF65-F5344CB8AC3E}">
        <p14:creationId xmlns:p14="http://schemas.microsoft.com/office/powerpoint/2010/main" val="2142513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849" y="110563"/>
            <a:ext cx="9692640" cy="1325562"/>
          </a:xfrm>
        </p:spPr>
        <p:txBody>
          <a:bodyPr/>
          <a:lstStyle/>
          <a:p>
            <a:r>
              <a:rPr lang="en-US" b="1" dirty="0"/>
              <a:t>Spelling and Handwriting</a:t>
            </a:r>
          </a:p>
        </p:txBody>
      </p:sp>
      <p:sp>
        <p:nvSpPr>
          <p:cNvPr id="3" name="Content Placeholder 2"/>
          <p:cNvSpPr>
            <a:spLocks noGrp="1"/>
          </p:cNvSpPr>
          <p:nvPr>
            <p:ph idx="1"/>
          </p:nvPr>
        </p:nvSpPr>
        <p:spPr>
          <a:xfrm>
            <a:off x="425849" y="1436125"/>
            <a:ext cx="10677580" cy="4351337"/>
          </a:xfrm>
        </p:spPr>
        <p:txBody>
          <a:bodyPr/>
          <a:lstStyle/>
          <a:p>
            <a:r>
              <a:rPr lang="en-US" dirty="0"/>
              <a:t>Spelling and Handwriting are a huge whole school focus this year. </a:t>
            </a:r>
          </a:p>
          <a:p>
            <a:r>
              <a:rPr lang="en-US" dirty="0"/>
              <a:t>We will be having weekly spelling homework and spelling tests as usual. </a:t>
            </a:r>
          </a:p>
          <a:p>
            <a:r>
              <a:rPr lang="en-GB" dirty="0"/>
              <a:t>It is important for the children to be able to spell fluently for writing activities during all lessons. </a:t>
            </a:r>
          </a:p>
          <a:p>
            <a:r>
              <a:rPr lang="en-GB" dirty="0"/>
              <a:t>We will be focussing on the Year 3 and 4 spellings as our ‘Soft start’ first thing in the morning and will be having one weekly spelling session. </a:t>
            </a:r>
          </a:p>
          <a:p>
            <a:r>
              <a:rPr lang="en-GB" dirty="0"/>
              <a:t>Handwriting is now for the first 8-10 minutes of every English lesson and is done in the same books on the same page as our English writing work.</a:t>
            </a:r>
            <a:endParaRPr lang="en-US" dirty="0"/>
          </a:p>
          <a:p>
            <a:r>
              <a:rPr lang="en-US" dirty="0"/>
              <a:t>Use the diagonal and horizontal strokes that are needed to join letters and increase the legibility, consistency and quality of their handwriting. Handwriting practice every day this term. </a:t>
            </a:r>
          </a:p>
          <a:p>
            <a:r>
              <a:rPr lang="en-US" dirty="0"/>
              <a:t>We will be having a ‘Best Presenter’ and ‘Most Improved Presenter’ every week.  </a:t>
            </a:r>
            <a:br>
              <a:rPr lang="en-US" dirty="0"/>
            </a:br>
            <a:endParaRPr lang="en-US" dirty="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51139" y="5612836"/>
            <a:ext cx="4019178" cy="1134601"/>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4168" y="5624352"/>
            <a:ext cx="4081200" cy="1134773"/>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10390" y="5567214"/>
            <a:ext cx="2475386" cy="1249048"/>
          </a:xfrm>
          <a:prstGeom prst="rect">
            <a:avLst/>
          </a:prstGeom>
        </p:spPr>
      </p:pic>
    </p:spTree>
    <p:extLst>
      <p:ext uri="{BB962C8B-B14F-4D97-AF65-F5344CB8AC3E}">
        <p14:creationId xmlns:p14="http://schemas.microsoft.com/office/powerpoint/2010/main" val="368972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Reading</a:t>
            </a:r>
          </a:p>
        </p:txBody>
      </p:sp>
      <p:sp>
        <p:nvSpPr>
          <p:cNvPr id="3" name="Content Placeholder 2"/>
          <p:cNvSpPr>
            <a:spLocks noGrp="1"/>
          </p:cNvSpPr>
          <p:nvPr>
            <p:ph type="body" idx="1"/>
          </p:nvPr>
        </p:nvSpPr>
        <p:spPr/>
        <p:txBody>
          <a:bodyPr>
            <a:normAutofit fontScale="32500" lnSpcReduction="20000"/>
          </a:bodyPr>
          <a:lstStyle/>
          <a:p>
            <a:r>
              <a:rPr lang="en-US"/>
              <a:t>Daily Guided Reading sessions. </a:t>
            </a:r>
          </a:p>
          <a:p>
            <a:endParaRPr lang="en-US"/>
          </a:p>
          <a:p>
            <a:pPr marL="0" indent="0">
              <a:buNone/>
            </a:pPr>
            <a:endParaRPr lang="en-US"/>
          </a:p>
          <a:p>
            <a:r>
              <a:rPr lang="en-US"/>
              <a:t>Children will all read with </a:t>
            </a:r>
            <a:r>
              <a:rPr lang="en-US" err="1"/>
              <a:t>Mr</a:t>
            </a:r>
            <a:r>
              <a:rPr lang="en-US"/>
              <a:t> Cook once a week</a:t>
            </a:r>
          </a:p>
          <a:p>
            <a:r>
              <a:rPr lang="en-US"/>
              <a:t>It is important for the children to read for 20 minutes daily at home. </a:t>
            </a:r>
          </a:p>
          <a:p>
            <a:r>
              <a:rPr lang="en-US"/>
              <a:t>It is not important what the children are reading, as long as they are reading! </a:t>
            </a:r>
          </a:p>
          <a:p>
            <a:endParaRPr lang="en-US"/>
          </a:p>
        </p:txBody>
      </p:sp>
      <p:pic>
        <p:nvPicPr>
          <p:cNvPr id="4" name="Picture 3">
            <a:extLst>
              <a:ext uri="{FF2B5EF4-FFF2-40B4-BE49-F238E27FC236}">
                <a16:creationId xmlns:a16="http://schemas.microsoft.com/office/drawing/2014/main" id="{0F8ACEA4-C7A2-F14D-90CD-F2A1EAB6030E}"/>
              </a:ext>
            </a:extLst>
          </p:cNvPr>
          <p:cNvPicPr>
            <a:picLocks noChangeAspect="1"/>
          </p:cNvPicPr>
          <p:nvPr/>
        </p:nvPicPr>
        <p:blipFill>
          <a:blip r:embed="rId3"/>
          <a:stretch>
            <a:fillRect/>
          </a:stretch>
        </p:blipFill>
        <p:spPr>
          <a:xfrm>
            <a:off x="1252097" y="0"/>
            <a:ext cx="9687806" cy="6858000"/>
          </a:xfrm>
          <a:prstGeom prst="rect">
            <a:avLst/>
          </a:prstGeom>
        </p:spPr>
      </p:pic>
    </p:spTree>
    <p:extLst>
      <p:ext uri="{BB962C8B-B14F-4D97-AF65-F5344CB8AC3E}">
        <p14:creationId xmlns:p14="http://schemas.microsoft.com/office/powerpoint/2010/main" val="2418548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2603" y="457200"/>
            <a:ext cx="9692640" cy="1325562"/>
          </a:xfrm>
        </p:spPr>
        <p:txBody>
          <a:bodyPr/>
          <a:lstStyle/>
          <a:p>
            <a:r>
              <a:rPr lang="en-US" dirty="0" err="1"/>
              <a:t>Maths</a:t>
            </a:r>
            <a:endParaRPr lang="en-US" dirty="0"/>
          </a:p>
        </p:txBody>
      </p:sp>
      <p:sp>
        <p:nvSpPr>
          <p:cNvPr id="3" name="Content Placeholder 2"/>
          <p:cNvSpPr>
            <a:spLocks noGrp="1"/>
          </p:cNvSpPr>
          <p:nvPr>
            <p:ph idx="1"/>
          </p:nvPr>
        </p:nvSpPr>
        <p:spPr>
          <a:xfrm>
            <a:off x="752421" y="1691322"/>
            <a:ext cx="4446596" cy="4500748"/>
          </a:xfrm>
        </p:spPr>
        <p:txBody>
          <a:bodyPr>
            <a:normAutofit lnSpcReduction="10000"/>
          </a:bodyPr>
          <a:lstStyle/>
          <a:p>
            <a:r>
              <a:rPr lang="en-GB" sz="2400" dirty="0"/>
              <a:t>This term we are covering:</a:t>
            </a:r>
          </a:p>
          <a:p>
            <a:pPr lvl="1"/>
            <a:r>
              <a:rPr lang="en-GB" sz="2000" dirty="0"/>
              <a:t>Place Value of numbers up to 10,000.</a:t>
            </a:r>
          </a:p>
          <a:p>
            <a:pPr lvl="1"/>
            <a:r>
              <a:rPr lang="en-GB" sz="2000" dirty="0"/>
              <a:t>Adding and subtracting numbers up to 10,000.</a:t>
            </a:r>
          </a:p>
          <a:p>
            <a:pPr lvl="1"/>
            <a:r>
              <a:rPr lang="en-GB" sz="2000" dirty="0"/>
              <a:t>Times tables – ALL Times Tables</a:t>
            </a:r>
          </a:p>
          <a:p>
            <a:pPr lvl="2"/>
            <a:r>
              <a:rPr lang="en-GB" sz="1800" dirty="0"/>
              <a:t>Practise at home.</a:t>
            </a:r>
          </a:p>
          <a:p>
            <a:pPr lvl="1"/>
            <a:r>
              <a:rPr lang="en-GB" sz="2000" dirty="0"/>
              <a:t>Multiplying and dividing</a:t>
            </a:r>
          </a:p>
          <a:p>
            <a:pPr lvl="1"/>
            <a:r>
              <a:rPr lang="en-GB" sz="2000" dirty="0"/>
              <a:t>Fractions</a:t>
            </a:r>
          </a:p>
          <a:p>
            <a:pPr lvl="1"/>
            <a:endParaRPr lang="en-GB" sz="2000" dirty="0"/>
          </a:p>
          <a:p>
            <a:pPr lvl="1"/>
            <a:r>
              <a:rPr lang="en-GB" sz="2000" dirty="0"/>
              <a:t>We will also be focusing on applying the knowledge and methods taught during maths lessons, using word problems, challenges and setting up role plays. </a:t>
            </a:r>
          </a:p>
        </p:txBody>
      </p:sp>
      <p:sp>
        <p:nvSpPr>
          <p:cNvPr id="4" name="Content Placeholder 2">
            <a:extLst>
              <a:ext uri="{FF2B5EF4-FFF2-40B4-BE49-F238E27FC236}">
                <a16:creationId xmlns:a16="http://schemas.microsoft.com/office/drawing/2014/main" id="{1B985784-63D5-1C10-5D04-AE5345C99AAA}"/>
              </a:ext>
            </a:extLst>
          </p:cNvPr>
          <p:cNvSpPr txBox="1">
            <a:spLocks/>
          </p:cNvSpPr>
          <p:nvPr/>
        </p:nvSpPr>
        <p:spPr>
          <a:xfrm>
            <a:off x="5828648" y="1691322"/>
            <a:ext cx="4446595" cy="4763386"/>
          </a:xfrm>
          <a:prstGeom prst="rect">
            <a:avLst/>
          </a:prstGeom>
        </p:spPr>
        <p:txBody>
          <a:bodyPr vert="horz" lIns="91440" tIns="45720" rIns="91440" bIns="45720" rtlCol="0">
            <a:normAutofit lnSpcReduction="10000"/>
          </a:bodyPr>
          <a:lst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r>
              <a:rPr lang="en-GB" sz="2000" dirty="0"/>
              <a:t>Throughout the year we will be looking at </a:t>
            </a:r>
          </a:p>
          <a:p>
            <a:pPr lvl="1"/>
            <a:r>
              <a:rPr lang="en-GB" sz="1800" dirty="0"/>
              <a:t>Fractions </a:t>
            </a:r>
          </a:p>
          <a:p>
            <a:pPr lvl="1"/>
            <a:r>
              <a:rPr lang="en-US" sz="1800" dirty="0"/>
              <a:t>Shape</a:t>
            </a:r>
          </a:p>
          <a:p>
            <a:pPr lvl="1"/>
            <a:r>
              <a:rPr lang="en-US" sz="1800" dirty="0"/>
              <a:t>Statistics</a:t>
            </a:r>
          </a:p>
          <a:p>
            <a:pPr lvl="1"/>
            <a:r>
              <a:rPr lang="en-US" sz="1800" dirty="0"/>
              <a:t>Measure</a:t>
            </a:r>
          </a:p>
          <a:p>
            <a:r>
              <a:rPr lang="en-US" sz="2000" dirty="0"/>
              <a:t>Our calculation policy ensure the children are taught different methods, leading to a secure understanding of the formal written method. </a:t>
            </a:r>
          </a:p>
          <a:p>
            <a:r>
              <a:rPr lang="en-US" sz="2000" dirty="0">
                <a:highlight>
                  <a:srgbClr val="FFFF00"/>
                </a:highlight>
              </a:rPr>
              <a:t>Please refer to the White Rose policy for extra help during homework. </a:t>
            </a:r>
          </a:p>
          <a:p>
            <a:r>
              <a:rPr lang="en-US" sz="2000" dirty="0"/>
              <a:t>If you have any questions please don’t hesitate to speak to us.</a:t>
            </a:r>
          </a:p>
          <a:p>
            <a:pPr marL="274320" lvl="1" indent="0">
              <a:buFont typeface="Wingdings 2" pitchFamily="18" charset="2"/>
              <a:buNone/>
            </a:pPr>
            <a:endParaRPr lang="en-US" dirty="0"/>
          </a:p>
          <a:p>
            <a:endParaRPr lang="en-US" dirty="0"/>
          </a:p>
        </p:txBody>
      </p:sp>
    </p:spTree>
    <p:extLst>
      <p:ext uri="{BB962C8B-B14F-4D97-AF65-F5344CB8AC3E}">
        <p14:creationId xmlns:p14="http://schemas.microsoft.com/office/powerpoint/2010/main" val="3669377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CCA85-8C32-87FE-F5D4-CB239EC7D59C}"/>
            </a:ext>
          </a:extLst>
        </p:cNvPr>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F23BA0E1-BE1D-6291-CF3F-DCC381331491}"/>
              </a:ext>
            </a:extLst>
          </p:cNvPr>
          <p:cNvPicPr>
            <a:picLocks noGrp="1" noChangeAspect="1"/>
          </p:cNvPicPr>
          <p:nvPr>
            <p:ph idx="1"/>
          </p:nvPr>
        </p:nvPicPr>
        <p:blipFill>
          <a:blip r:embed="rId3"/>
          <a:stretch>
            <a:fillRect/>
          </a:stretch>
        </p:blipFill>
        <p:spPr>
          <a:xfrm>
            <a:off x="156111" y="551905"/>
            <a:ext cx="10932959" cy="5754189"/>
          </a:xfrm>
          <a:prstGeom prst="rect">
            <a:avLst/>
          </a:prstGeom>
        </p:spPr>
      </p:pic>
      <p:sp>
        <p:nvSpPr>
          <p:cNvPr id="10" name="Title 9">
            <a:extLst>
              <a:ext uri="{FF2B5EF4-FFF2-40B4-BE49-F238E27FC236}">
                <a16:creationId xmlns:a16="http://schemas.microsoft.com/office/drawing/2014/main" id="{81F0D7C6-715A-BDE3-13B6-3BAABB3BA50A}"/>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296141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63357-598A-F004-B65F-BD786F85C034}"/>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99DA466F-056D-4719-EE6D-7756178837FB}"/>
              </a:ext>
            </a:extLst>
          </p:cNvPr>
          <p:cNvPicPr>
            <a:picLocks noChangeAspect="1"/>
          </p:cNvPicPr>
          <p:nvPr/>
        </p:nvPicPr>
        <p:blipFill>
          <a:blip r:embed="rId3"/>
          <a:stretch>
            <a:fillRect/>
          </a:stretch>
        </p:blipFill>
        <p:spPr>
          <a:xfrm>
            <a:off x="458290" y="2364148"/>
            <a:ext cx="2409008" cy="2129703"/>
          </a:xfrm>
          <a:prstGeom prst="rect">
            <a:avLst/>
          </a:prstGeom>
        </p:spPr>
      </p:pic>
      <p:sp>
        <p:nvSpPr>
          <p:cNvPr id="10" name="TextBox 9">
            <a:extLst>
              <a:ext uri="{FF2B5EF4-FFF2-40B4-BE49-F238E27FC236}">
                <a16:creationId xmlns:a16="http://schemas.microsoft.com/office/drawing/2014/main" id="{1E8B4924-2CEC-F652-BD03-EF2385288F39}"/>
              </a:ext>
            </a:extLst>
          </p:cNvPr>
          <p:cNvSpPr txBox="1"/>
          <p:nvPr/>
        </p:nvSpPr>
        <p:spPr>
          <a:xfrm>
            <a:off x="458290" y="268245"/>
            <a:ext cx="10814956" cy="2062103"/>
          </a:xfrm>
          <a:prstGeom prst="rect">
            <a:avLst/>
          </a:prstGeom>
          <a:noFill/>
        </p:spPr>
        <p:txBody>
          <a:bodyPr wrap="square">
            <a:spAutoFit/>
          </a:bodyPr>
          <a:lstStyle/>
          <a:p>
            <a:r>
              <a:rPr lang="en-US" sz="3200"/>
              <a:t>The calculation policy shows you all the ways we learn to add, subtract multiply and divide. </a:t>
            </a:r>
          </a:p>
          <a:p>
            <a:r>
              <a:rPr lang="en-US" sz="3200"/>
              <a:t>These are the formal ways that the children will learn ready for Year 5.</a:t>
            </a:r>
            <a:endParaRPr lang="en-US" sz="1200"/>
          </a:p>
        </p:txBody>
      </p:sp>
      <p:pic>
        <p:nvPicPr>
          <p:cNvPr id="12" name="Picture 11">
            <a:extLst>
              <a:ext uri="{FF2B5EF4-FFF2-40B4-BE49-F238E27FC236}">
                <a16:creationId xmlns:a16="http://schemas.microsoft.com/office/drawing/2014/main" id="{E3FA7B57-DA44-5CED-5EEF-E253C7C1797F}"/>
              </a:ext>
            </a:extLst>
          </p:cNvPr>
          <p:cNvPicPr>
            <a:picLocks noChangeAspect="1"/>
          </p:cNvPicPr>
          <p:nvPr/>
        </p:nvPicPr>
        <p:blipFill>
          <a:blip r:embed="rId4"/>
          <a:stretch>
            <a:fillRect/>
          </a:stretch>
        </p:blipFill>
        <p:spPr>
          <a:xfrm>
            <a:off x="3114402" y="2330348"/>
            <a:ext cx="2409008" cy="2208257"/>
          </a:xfrm>
          <a:prstGeom prst="rect">
            <a:avLst/>
          </a:prstGeom>
        </p:spPr>
      </p:pic>
      <p:pic>
        <p:nvPicPr>
          <p:cNvPr id="14" name="Picture 13">
            <a:extLst>
              <a:ext uri="{FF2B5EF4-FFF2-40B4-BE49-F238E27FC236}">
                <a16:creationId xmlns:a16="http://schemas.microsoft.com/office/drawing/2014/main" id="{91AB51A5-FA42-6394-092B-BB02164F36CD}"/>
              </a:ext>
            </a:extLst>
          </p:cNvPr>
          <p:cNvPicPr>
            <a:picLocks noChangeAspect="1"/>
          </p:cNvPicPr>
          <p:nvPr/>
        </p:nvPicPr>
        <p:blipFill>
          <a:blip r:embed="rId5"/>
          <a:stretch>
            <a:fillRect/>
          </a:stretch>
        </p:blipFill>
        <p:spPr>
          <a:xfrm>
            <a:off x="5770514" y="2364148"/>
            <a:ext cx="2538731" cy="2269257"/>
          </a:xfrm>
          <a:prstGeom prst="rect">
            <a:avLst/>
          </a:prstGeom>
        </p:spPr>
      </p:pic>
      <p:pic>
        <p:nvPicPr>
          <p:cNvPr id="16" name="Picture 15">
            <a:extLst>
              <a:ext uri="{FF2B5EF4-FFF2-40B4-BE49-F238E27FC236}">
                <a16:creationId xmlns:a16="http://schemas.microsoft.com/office/drawing/2014/main" id="{6FDD15C9-035B-A959-30D5-478028353E47}"/>
              </a:ext>
            </a:extLst>
          </p:cNvPr>
          <p:cNvPicPr>
            <a:picLocks noChangeAspect="1"/>
          </p:cNvPicPr>
          <p:nvPr/>
        </p:nvPicPr>
        <p:blipFill>
          <a:blip r:embed="rId6"/>
          <a:stretch>
            <a:fillRect/>
          </a:stretch>
        </p:blipFill>
        <p:spPr>
          <a:xfrm>
            <a:off x="8556348" y="2330347"/>
            <a:ext cx="2050897" cy="2303057"/>
          </a:xfrm>
          <a:prstGeom prst="rect">
            <a:avLst/>
          </a:prstGeom>
        </p:spPr>
      </p:pic>
      <p:pic>
        <p:nvPicPr>
          <p:cNvPr id="18" name="Picture 17">
            <a:extLst>
              <a:ext uri="{FF2B5EF4-FFF2-40B4-BE49-F238E27FC236}">
                <a16:creationId xmlns:a16="http://schemas.microsoft.com/office/drawing/2014/main" id="{4B37DA37-854A-B8F2-F0BC-1A667D2CB754}"/>
              </a:ext>
            </a:extLst>
          </p:cNvPr>
          <p:cNvPicPr>
            <a:picLocks noChangeAspect="1"/>
          </p:cNvPicPr>
          <p:nvPr/>
        </p:nvPicPr>
        <p:blipFill>
          <a:blip r:embed="rId7"/>
          <a:stretch>
            <a:fillRect/>
          </a:stretch>
        </p:blipFill>
        <p:spPr>
          <a:xfrm>
            <a:off x="8787384" y="4633404"/>
            <a:ext cx="1819861" cy="2028303"/>
          </a:xfrm>
          <a:prstGeom prst="rect">
            <a:avLst/>
          </a:prstGeom>
        </p:spPr>
      </p:pic>
    </p:spTree>
    <p:extLst>
      <p:ext uri="{BB962C8B-B14F-4D97-AF65-F5344CB8AC3E}">
        <p14:creationId xmlns:p14="http://schemas.microsoft.com/office/powerpoint/2010/main" val="691382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969" y="300446"/>
            <a:ext cx="12173247" cy="1325562"/>
          </a:xfrm>
        </p:spPr>
        <p:txBody>
          <a:bodyPr/>
          <a:lstStyle/>
          <a:p>
            <a:r>
              <a:rPr lang="en-US"/>
              <a:t>Year 4 Multiplication Check	</a:t>
            </a:r>
          </a:p>
        </p:txBody>
      </p:sp>
      <p:sp>
        <p:nvSpPr>
          <p:cNvPr id="8" name="Content Placeholder 7">
            <a:extLst>
              <a:ext uri="{FF2B5EF4-FFF2-40B4-BE49-F238E27FC236}">
                <a16:creationId xmlns:a16="http://schemas.microsoft.com/office/drawing/2014/main" id="{DCE40030-8BCE-41CF-AF1D-2C09E4B89A17}"/>
              </a:ext>
            </a:extLst>
          </p:cNvPr>
          <p:cNvSpPr>
            <a:spLocks noGrp="1"/>
          </p:cNvSpPr>
          <p:nvPr>
            <p:ph idx="1"/>
          </p:nvPr>
        </p:nvSpPr>
        <p:spPr>
          <a:xfrm>
            <a:off x="242969" y="1763486"/>
            <a:ext cx="10795144" cy="4794068"/>
          </a:xfrm>
        </p:spPr>
        <p:txBody>
          <a:bodyPr>
            <a:normAutofit/>
          </a:bodyPr>
          <a:lstStyle/>
          <a:p>
            <a:r>
              <a:rPr lang="en-US" sz="2000" dirty="0"/>
              <a:t>As you might be aware, there is the mandatory Year 4 Multiplication check this school year (June). This check helps the children be ready for Year 5 and 6 by ensuring they learn their Times Tables.</a:t>
            </a:r>
          </a:p>
          <a:p>
            <a:r>
              <a:rPr lang="en-US" sz="2000" dirty="0"/>
              <a:t>To prepare the children for this, we are going to be:</a:t>
            </a:r>
          </a:p>
          <a:p>
            <a:pPr lvl="1"/>
            <a:r>
              <a:rPr lang="en-US" sz="1800" dirty="0"/>
              <a:t>Having twice weekly practice (as much as possible) on the iPads to practice the skills needed. </a:t>
            </a:r>
          </a:p>
          <a:p>
            <a:pPr lvl="2"/>
            <a:r>
              <a:rPr lang="en-US" sz="1600" dirty="0"/>
              <a:t>Beat the Teacher on TTRS (historic firm </a:t>
            </a:r>
            <a:r>
              <a:rPr lang="en-US" sz="1600" dirty="0" err="1"/>
              <a:t>favourite</a:t>
            </a:r>
            <a:r>
              <a:rPr lang="en-US" sz="1600" dirty="0"/>
              <a:t>)</a:t>
            </a:r>
          </a:p>
          <a:p>
            <a:pPr lvl="2"/>
            <a:r>
              <a:rPr lang="en-US" sz="1600" dirty="0"/>
              <a:t>Class competitions in our sessions. </a:t>
            </a:r>
          </a:p>
          <a:p>
            <a:pPr lvl="1"/>
            <a:r>
              <a:rPr lang="en-US" sz="1800" dirty="0"/>
              <a:t>3 times a week daily practice in TTRS booklets. </a:t>
            </a:r>
          </a:p>
          <a:p>
            <a:pPr lvl="2"/>
            <a:r>
              <a:rPr lang="en-US" sz="1600" dirty="0"/>
              <a:t>Completing the checks and uploading their data to track progress.</a:t>
            </a:r>
          </a:p>
          <a:p>
            <a:pPr lvl="1"/>
            <a:r>
              <a:rPr lang="en-US" sz="1800" dirty="0"/>
              <a:t>Using Times Table Rock Stars for homework – do ensure you are practicing at home. TTRS says a daily 3 minute game is all that is needed to ensure the children become confident and fluent. </a:t>
            </a:r>
          </a:p>
          <a:p>
            <a:pPr lvl="1"/>
            <a:r>
              <a:rPr lang="en-US" sz="1800" dirty="0"/>
              <a:t>TTRS certificates for leveling up and and going up Rock Status’</a:t>
            </a:r>
          </a:p>
          <a:p>
            <a:pPr lvl="1"/>
            <a:r>
              <a:rPr lang="en-US" sz="1800" dirty="0"/>
              <a:t>TTRS champion – the champion is based on the time the children put into TTRS at home. </a:t>
            </a:r>
          </a:p>
          <a:p>
            <a:pPr lvl="1"/>
            <a:endParaRPr lang="en-US" sz="1800" dirty="0"/>
          </a:p>
          <a:p>
            <a:pPr lvl="1"/>
            <a:r>
              <a:rPr lang="en-US" dirty="0"/>
              <a:t>A future meeting has been scheduled to ensure you have the full information closer to the time. </a:t>
            </a:r>
          </a:p>
        </p:txBody>
      </p:sp>
    </p:spTree>
    <p:extLst>
      <p:ext uri="{BB962C8B-B14F-4D97-AF65-F5344CB8AC3E}">
        <p14:creationId xmlns:p14="http://schemas.microsoft.com/office/powerpoint/2010/main" val="662844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C96C2-9A85-F644-6D01-F53678B087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7193A3-7316-00A3-BB27-BEDEEA44CE08}"/>
              </a:ext>
            </a:extLst>
          </p:cNvPr>
          <p:cNvSpPr>
            <a:spLocks noGrp="1"/>
          </p:cNvSpPr>
          <p:nvPr>
            <p:ph type="title"/>
          </p:nvPr>
        </p:nvSpPr>
        <p:spPr>
          <a:xfrm>
            <a:off x="242969" y="300446"/>
            <a:ext cx="12173247" cy="1325562"/>
          </a:xfrm>
        </p:spPr>
        <p:txBody>
          <a:bodyPr/>
          <a:lstStyle/>
          <a:p>
            <a:r>
              <a:rPr lang="en-US" dirty="0"/>
              <a:t>Year 4 Multiplication Check - TTRS</a:t>
            </a:r>
          </a:p>
        </p:txBody>
      </p:sp>
      <p:sp>
        <p:nvSpPr>
          <p:cNvPr id="8" name="Content Placeholder 7">
            <a:extLst>
              <a:ext uri="{FF2B5EF4-FFF2-40B4-BE49-F238E27FC236}">
                <a16:creationId xmlns:a16="http://schemas.microsoft.com/office/drawing/2014/main" id="{B91C2631-D6AB-217C-771A-0B1439E88EAB}"/>
              </a:ext>
            </a:extLst>
          </p:cNvPr>
          <p:cNvSpPr>
            <a:spLocks noGrp="1"/>
          </p:cNvSpPr>
          <p:nvPr>
            <p:ph idx="1"/>
          </p:nvPr>
        </p:nvSpPr>
        <p:spPr>
          <a:xfrm>
            <a:off x="894303" y="1763486"/>
            <a:ext cx="10143810" cy="4794068"/>
          </a:xfrm>
        </p:spPr>
        <p:txBody>
          <a:bodyPr>
            <a:normAutofit/>
          </a:bodyPr>
          <a:lstStyle/>
          <a:p>
            <a:r>
              <a:rPr lang="en-US" dirty="0"/>
              <a:t>We will be completing the Gig in school during our TTRS sessions as close to the 1</a:t>
            </a:r>
            <a:r>
              <a:rPr lang="en-US" baseline="30000" dirty="0"/>
              <a:t>st</a:t>
            </a:r>
            <a:r>
              <a:rPr lang="en-US" dirty="0"/>
              <a:t> of each month. We completed September yesterday. </a:t>
            </a:r>
          </a:p>
          <a:p>
            <a:r>
              <a:rPr lang="en-US" dirty="0"/>
              <a:t>The children will also be doing their Studio session during this time. </a:t>
            </a:r>
          </a:p>
          <a:p>
            <a:r>
              <a:rPr lang="en-US" dirty="0"/>
              <a:t>They will receive a Rock Status certificates when they move up a Rock Status – this links to their Studio session. </a:t>
            </a:r>
          </a:p>
          <a:p>
            <a:r>
              <a:rPr lang="en-US" dirty="0"/>
              <a:t>There are also certificates for ‘Going Green’ on their heat map.</a:t>
            </a:r>
          </a:p>
        </p:txBody>
      </p:sp>
      <p:pic>
        <p:nvPicPr>
          <p:cNvPr id="4" name="Picture 3">
            <a:extLst>
              <a:ext uri="{FF2B5EF4-FFF2-40B4-BE49-F238E27FC236}">
                <a16:creationId xmlns:a16="http://schemas.microsoft.com/office/drawing/2014/main" id="{AF304F4F-59AC-EAC6-29C0-77B617B8C772}"/>
              </a:ext>
            </a:extLst>
          </p:cNvPr>
          <p:cNvPicPr>
            <a:picLocks noChangeAspect="1"/>
          </p:cNvPicPr>
          <p:nvPr/>
        </p:nvPicPr>
        <p:blipFill>
          <a:blip r:embed="rId3"/>
          <a:stretch>
            <a:fillRect/>
          </a:stretch>
        </p:blipFill>
        <p:spPr>
          <a:xfrm>
            <a:off x="6950398" y="4207060"/>
            <a:ext cx="3935593" cy="2487972"/>
          </a:xfrm>
          <a:prstGeom prst="rect">
            <a:avLst/>
          </a:prstGeom>
        </p:spPr>
      </p:pic>
    </p:spTree>
    <p:extLst>
      <p:ext uri="{BB962C8B-B14F-4D97-AF65-F5344CB8AC3E}">
        <p14:creationId xmlns:p14="http://schemas.microsoft.com/office/powerpoint/2010/main" val="2728220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261872" y="365760"/>
            <a:ext cx="9692640" cy="1325562"/>
          </a:xfrm>
        </p:spPr>
        <p:txBody>
          <a:bodyPr>
            <a:normAutofit/>
          </a:bodyPr>
          <a:lstStyle/>
          <a:p>
            <a:r>
              <a:rPr lang="en-US" sz="4400" dirty="0"/>
              <a:t>RE</a:t>
            </a:r>
          </a:p>
        </p:txBody>
      </p:sp>
      <p:sp>
        <p:nvSpPr>
          <p:cNvPr id="8" name="Content Placeholder 2"/>
          <p:cNvSpPr txBox="1">
            <a:spLocks/>
          </p:cNvSpPr>
          <p:nvPr/>
        </p:nvSpPr>
        <p:spPr>
          <a:xfrm>
            <a:off x="1261871" y="1828800"/>
            <a:ext cx="9541111" cy="4351337"/>
          </a:xfrm>
          <a:prstGeom prst="rect">
            <a:avLst/>
          </a:prstGeom>
        </p:spPr>
        <p:txBody>
          <a:bodyPr vert="horz" lIns="91440" tIns="45720" rIns="91440" bIns="45720" rtlCol="0" anchor="t">
            <a:normAutofit/>
          </a:bodyPr>
          <a:lstStyle>
            <a:lvl1pPr marL="0" indent="0" algn="l" defTabSz="914400" rtl="0" eaLnBrk="1" latinLnBrk="0" hangingPunct="1">
              <a:lnSpc>
                <a:spcPct val="95000"/>
              </a:lnSpc>
              <a:spcBef>
                <a:spcPts val="1400"/>
              </a:spcBef>
              <a:spcAft>
                <a:spcPts val="200"/>
              </a:spcAft>
              <a:buClr>
                <a:schemeClr val="accent1"/>
              </a:buClr>
              <a:buSzPct val="80000"/>
              <a:buFont typeface="Arial" pitchFamily="34" charset="0"/>
              <a:buNone/>
              <a:defRPr sz="2200" kern="1200" spc="10" baseline="0">
                <a:solidFill>
                  <a:schemeClr val="tx1">
                    <a:lumMod val="65000"/>
                    <a:lumOff val="35000"/>
                  </a:schemeClr>
                </a:solidFill>
                <a:latin typeface="+mn-lt"/>
                <a:ea typeface="+mn-ea"/>
                <a:cs typeface="+mn-cs"/>
              </a:defRPr>
            </a:lvl1pPr>
            <a:lvl2pPr marL="457200" indent="0" algn="l" defTabSz="914400" rtl="0" eaLnBrk="1" latinLnBrk="0" hangingPunct="1">
              <a:lnSpc>
                <a:spcPct val="90000"/>
              </a:lnSpc>
              <a:spcBef>
                <a:spcPts val="300"/>
              </a:spcBef>
              <a:spcAft>
                <a:spcPts val="300"/>
              </a:spcAft>
              <a:buClr>
                <a:schemeClr val="accent1"/>
              </a:buClr>
              <a:buFont typeface="Wingdings 2" pitchFamily="18" charset="2"/>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300"/>
              </a:spcBef>
              <a:spcAft>
                <a:spcPts val="300"/>
              </a:spcAft>
              <a:buClr>
                <a:schemeClr val="accent1"/>
              </a:buClr>
              <a:buFont typeface="Wingdings 2" pitchFamily="18" charset="2"/>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9pPr>
          </a:lstStyle>
          <a:p>
            <a:pPr marL="285750" indent="-285750">
              <a:buFont typeface="Arial" charset="0"/>
              <a:buChar char="•"/>
            </a:pPr>
            <a:r>
              <a:rPr lang="en-GB" sz="2400" dirty="0">
                <a:solidFill>
                  <a:schemeClr val="tx1"/>
                </a:solidFill>
              </a:rPr>
              <a:t>On a Monday for the whole school. Each half a term is a different topic:</a:t>
            </a:r>
          </a:p>
          <a:p>
            <a:pPr marL="800100" lvl="1" indent="-342900">
              <a:buFont typeface="Arial" panose="020B0604020202020204" pitchFamily="34" charset="0"/>
              <a:buChar char="•"/>
            </a:pPr>
            <a:r>
              <a:rPr lang="en-GB" dirty="0">
                <a:solidFill>
                  <a:schemeClr val="tx1"/>
                </a:solidFill>
              </a:rPr>
              <a:t>What makes an old testament Hero?</a:t>
            </a:r>
          </a:p>
          <a:p>
            <a:pPr marL="800100" lvl="1" indent="-342900">
              <a:buFont typeface="Arial" panose="020B0604020202020204" pitchFamily="34" charset="0"/>
              <a:buChar char="•"/>
            </a:pPr>
            <a:r>
              <a:rPr lang="en-GB" dirty="0">
                <a:solidFill>
                  <a:schemeClr val="tx1"/>
                </a:solidFill>
              </a:rPr>
              <a:t>Non- religious world views. (Agnostic/ Atheism)</a:t>
            </a:r>
          </a:p>
          <a:p>
            <a:pPr marL="800100" lvl="1" indent="-342900">
              <a:buFont typeface="Arial" panose="020B0604020202020204" pitchFamily="34" charset="0"/>
              <a:buChar char="•"/>
            </a:pPr>
            <a:r>
              <a:rPr lang="en-GB" dirty="0">
                <a:solidFill>
                  <a:schemeClr val="tx1"/>
                </a:solidFill>
              </a:rPr>
              <a:t>What does the journey through advent mean?</a:t>
            </a:r>
          </a:p>
          <a:p>
            <a:pPr marL="800100" lvl="1" indent="-342900">
              <a:buFont typeface="Arial" panose="020B0604020202020204" pitchFamily="34" charset="0"/>
              <a:buChar char="•"/>
            </a:pPr>
            <a:r>
              <a:rPr lang="en-GB" dirty="0">
                <a:solidFill>
                  <a:schemeClr val="tx1"/>
                </a:solidFill>
              </a:rPr>
              <a:t>What do Sikhs believe?</a:t>
            </a:r>
          </a:p>
          <a:p>
            <a:pPr marL="800100" lvl="1" indent="-342900">
              <a:buFont typeface="Arial" panose="020B0604020202020204" pitchFamily="34" charset="0"/>
              <a:buChar char="•"/>
            </a:pPr>
            <a:r>
              <a:rPr lang="en-GB" dirty="0">
                <a:solidFill>
                  <a:schemeClr val="tx1"/>
                </a:solidFill>
              </a:rPr>
              <a:t>What would Jesus do?</a:t>
            </a:r>
          </a:p>
          <a:p>
            <a:pPr marL="800100" lvl="1" indent="-342900">
              <a:buFont typeface="Arial" panose="020B0604020202020204" pitchFamily="34" charset="0"/>
              <a:buChar char="•"/>
            </a:pPr>
            <a:r>
              <a:rPr lang="en-GB" dirty="0">
                <a:solidFill>
                  <a:schemeClr val="tx1"/>
                </a:solidFill>
              </a:rPr>
              <a:t>How does Holy Communion build a community?</a:t>
            </a:r>
          </a:p>
          <a:p>
            <a:pPr marL="800100" lvl="1" indent="-342900">
              <a:buFont typeface="Arial" panose="020B0604020202020204" pitchFamily="34" charset="0"/>
              <a:buChar char="•"/>
            </a:pPr>
            <a:r>
              <a:rPr lang="en-GB" dirty="0">
                <a:solidFill>
                  <a:schemeClr val="tx1"/>
                </a:solidFill>
              </a:rPr>
              <a:t>How does faith guide people to try and make the world a fairer place?</a:t>
            </a:r>
          </a:p>
          <a:p>
            <a:pPr marL="285750" indent="-285750">
              <a:buFont typeface="Arial" charset="0"/>
              <a:buChar char="•"/>
            </a:pPr>
            <a:endParaRPr lang="en-US" sz="2400" dirty="0">
              <a:solidFill>
                <a:schemeClr val="tx1"/>
              </a:solidFill>
            </a:endParaRPr>
          </a:p>
        </p:txBody>
      </p:sp>
    </p:spTree>
    <p:extLst>
      <p:ext uri="{BB962C8B-B14F-4D97-AF65-F5344CB8AC3E}">
        <p14:creationId xmlns:p14="http://schemas.microsoft.com/office/powerpoint/2010/main" val="2019837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Wellbeing                      PE</a:t>
            </a:r>
          </a:p>
        </p:txBody>
      </p:sp>
      <p:sp>
        <p:nvSpPr>
          <p:cNvPr id="3" name="Content Placeholder 2"/>
          <p:cNvSpPr>
            <a:spLocks noGrp="1"/>
          </p:cNvSpPr>
          <p:nvPr>
            <p:ph sz="half" idx="1"/>
          </p:nvPr>
        </p:nvSpPr>
        <p:spPr/>
        <p:txBody>
          <a:bodyPr/>
          <a:lstStyle/>
          <a:p>
            <a:r>
              <a:rPr lang="en-GB" dirty="0"/>
              <a:t>We encourage our children to listen and respond with thoughtfulness and respect. </a:t>
            </a:r>
          </a:p>
          <a:p>
            <a:r>
              <a:rPr lang="en-GB" dirty="0"/>
              <a:t>These wellbeing lessons will also include PSHE, Friendships, PE and The British Values. They are taught through Jigsaw. </a:t>
            </a:r>
          </a:p>
          <a:p>
            <a:endParaRPr lang="en-GB" dirty="0"/>
          </a:p>
        </p:txBody>
      </p:sp>
      <p:sp>
        <p:nvSpPr>
          <p:cNvPr id="4" name="Content Placeholder 3">
            <a:extLst>
              <a:ext uri="{FF2B5EF4-FFF2-40B4-BE49-F238E27FC236}">
                <a16:creationId xmlns:a16="http://schemas.microsoft.com/office/drawing/2014/main" id="{43B973CB-14D6-AB1F-9D9F-185AF4207138}"/>
              </a:ext>
            </a:extLst>
          </p:cNvPr>
          <p:cNvSpPr>
            <a:spLocks noGrp="1"/>
          </p:cNvSpPr>
          <p:nvPr>
            <p:ph sz="half" idx="2"/>
          </p:nvPr>
        </p:nvSpPr>
        <p:spPr/>
        <p:txBody>
          <a:bodyPr/>
          <a:lstStyle/>
          <a:p>
            <a:r>
              <a:rPr lang="en-GB" dirty="0"/>
              <a:t>Our PE day is Wednesday and is taught by Mrs Boyle.</a:t>
            </a:r>
          </a:p>
          <a:p>
            <a:r>
              <a:rPr lang="en-GB" dirty="0"/>
              <a:t>The children must come to school in their full PE kit on Wednesday.</a:t>
            </a:r>
          </a:p>
          <a:p>
            <a:r>
              <a:rPr lang="en-GB" dirty="0"/>
              <a:t>Sports included in our curriculum are: cross country, tag rugby, quick sticks, dodge ball, netball, basketball, tennis cricket, rounders, athletics.</a:t>
            </a:r>
          </a:p>
          <a:p>
            <a:endParaRPr lang="en-GB" dirty="0"/>
          </a:p>
          <a:p>
            <a:r>
              <a:rPr lang="en-GB" dirty="0"/>
              <a:t>We aim to get the children outside in all weathers as much as possible during PE. So do ensure they are dressed appropriately for the weather. </a:t>
            </a:r>
          </a:p>
          <a:p>
            <a:endParaRPr lang="en-US" dirty="0"/>
          </a:p>
        </p:txBody>
      </p:sp>
    </p:spTree>
    <p:extLst>
      <p:ext uri="{BB962C8B-B14F-4D97-AF65-F5344CB8AC3E}">
        <p14:creationId xmlns:p14="http://schemas.microsoft.com/office/powerpoint/2010/main" val="16573843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09A831-8163-BB4F-B5FB-63C8DD8DB3DF}"/>
              </a:ext>
            </a:extLst>
          </p:cNvPr>
          <p:cNvPicPr>
            <a:picLocks noChangeAspect="1"/>
          </p:cNvPicPr>
          <p:nvPr/>
        </p:nvPicPr>
        <p:blipFill>
          <a:blip r:embed="rId3">
            <a:extLst>
              <a:ext uri="{BEBA8EAE-BF5A-486C-A8C5-ECC9F3942E4B}">
                <a14:imgProps xmlns:a14="http://schemas.microsoft.com/office/drawing/2010/main">
                  <a14:imgLayer r:embed="rId4">
                    <a14:imgEffect>
                      <a14:artisticMarker/>
                    </a14:imgEffect>
                  </a14:imgLayer>
                </a14:imgProps>
              </a:ext>
            </a:extLst>
          </a:blip>
          <a:stretch>
            <a:fillRect/>
          </a:stretch>
        </p:blipFill>
        <p:spPr>
          <a:xfrm>
            <a:off x="-1" y="3458934"/>
            <a:ext cx="11302585" cy="3399066"/>
          </a:xfrm>
          <a:prstGeom prst="rect">
            <a:avLst/>
          </a:prstGeom>
        </p:spPr>
      </p:pic>
      <p:sp>
        <p:nvSpPr>
          <p:cNvPr id="2" name="Title 1"/>
          <p:cNvSpPr>
            <a:spLocks noGrp="1"/>
          </p:cNvSpPr>
          <p:nvPr>
            <p:ph type="title"/>
          </p:nvPr>
        </p:nvSpPr>
        <p:spPr>
          <a:xfrm>
            <a:off x="1261872" y="0"/>
            <a:ext cx="9692640" cy="1325562"/>
          </a:xfrm>
        </p:spPr>
        <p:txBody>
          <a:bodyPr/>
          <a:lstStyle/>
          <a:p>
            <a:r>
              <a:rPr lang="en-US"/>
              <a:t>PE Kit</a:t>
            </a:r>
          </a:p>
        </p:txBody>
      </p:sp>
      <p:sp>
        <p:nvSpPr>
          <p:cNvPr id="3" name="Content Placeholder 2"/>
          <p:cNvSpPr>
            <a:spLocks noGrp="1"/>
          </p:cNvSpPr>
          <p:nvPr>
            <p:ph sz="half" idx="2"/>
          </p:nvPr>
        </p:nvSpPr>
        <p:spPr>
          <a:xfrm>
            <a:off x="1261872" y="1612433"/>
            <a:ext cx="4480560" cy="4846638"/>
          </a:xfrm>
        </p:spPr>
        <p:txBody>
          <a:bodyPr>
            <a:normAutofit/>
          </a:bodyPr>
          <a:lstStyle/>
          <a:p>
            <a:r>
              <a:rPr lang="en-GB" sz="2800" b="1" dirty="0"/>
              <a:t>Earrings (studs only)</a:t>
            </a:r>
            <a:endParaRPr lang="en-GB" sz="2800" dirty="0"/>
          </a:p>
          <a:p>
            <a:r>
              <a:rPr lang="en-GB" sz="2800" b="1" dirty="0"/>
              <a:t>Hair tied back for PE</a:t>
            </a:r>
            <a:endParaRPr lang="en-GB" sz="2800" dirty="0"/>
          </a:p>
          <a:p>
            <a:r>
              <a:rPr lang="en-GB" sz="2800" dirty="0"/>
              <a:t>Navy blue shorts (cotton or nylon) or joggers</a:t>
            </a:r>
          </a:p>
          <a:p>
            <a:r>
              <a:rPr lang="en-GB" sz="2800" dirty="0"/>
              <a:t>Yellow t-shirts </a:t>
            </a:r>
          </a:p>
          <a:p>
            <a:r>
              <a:rPr lang="en-GB" sz="2800" dirty="0"/>
              <a:t>White, black or blue socks</a:t>
            </a:r>
          </a:p>
          <a:p>
            <a:r>
              <a:rPr lang="en-GB" sz="2800" dirty="0"/>
              <a:t>Black or blue trainers</a:t>
            </a:r>
          </a:p>
        </p:txBody>
      </p:sp>
      <p:sp>
        <p:nvSpPr>
          <p:cNvPr id="17" name="Content Placeholder 2">
            <a:extLst>
              <a:ext uri="{FF2B5EF4-FFF2-40B4-BE49-F238E27FC236}">
                <a16:creationId xmlns:a16="http://schemas.microsoft.com/office/drawing/2014/main" id="{4159FE3A-F6EF-AA4E-A180-EFA36001944D}"/>
              </a:ext>
            </a:extLst>
          </p:cNvPr>
          <p:cNvSpPr txBox="1">
            <a:spLocks/>
          </p:cNvSpPr>
          <p:nvPr/>
        </p:nvSpPr>
        <p:spPr>
          <a:xfrm>
            <a:off x="6108192" y="1325562"/>
            <a:ext cx="4480560" cy="4846638"/>
          </a:xfrm>
          <a:prstGeom prst="rect">
            <a:avLst/>
          </a:prstGeom>
        </p:spPr>
        <p:txBody>
          <a:bodyPr vert="horz" lIns="91440" tIns="45720" rIns="91440" bIns="45720" rtlCol="0">
            <a:norm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r>
              <a:rPr lang="en-GB" sz="2400" dirty="0"/>
              <a:t>If your child is selected to go on a tournament they will be asked to wear the Nutfield Sports Kit. </a:t>
            </a:r>
          </a:p>
          <a:p>
            <a:r>
              <a:rPr lang="en-GB" sz="2400" dirty="0"/>
              <a:t>This must be washed and returned as soon as possible to ensure the next children have a chance of wearing it. </a:t>
            </a:r>
          </a:p>
          <a:p>
            <a:endParaRPr lang="en-GB" sz="2400" dirty="0"/>
          </a:p>
          <a:p>
            <a:r>
              <a:rPr lang="en-GB" sz="2400" dirty="0"/>
              <a:t>No visible logos – please do not wear any branded items for PE with visible logos. </a:t>
            </a:r>
            <a:endParaRPr lang="en-US" sz="2400" dirty="0"/>
          </a:p>
          <a:p>
            <a:endParaRPr lang="en-US" dirty="0"/>
          </a:p>
        </p:txBody>
      </p:sp>
    </p:spTree>
    <p:extLst>
      <p:ext uri="{BB962C8B-B14F-4D97-AF65-F5344CB8AC3E}">
        <p14:creationId xmlns:p14="http://schemas.microsoft.com/office/powerpoint/2010/main" val="1198672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4878498" y="4887492"/>
            <a:ext cx="5862073" cy="1638131"/>
          </a:xfrm>
          <a:prstGeom prst="rect">
            <a:avLst/>
          </a:prstGeom>
        </p:spPr>
      </p:pic>
      <p:sp>
        <p:nvSpPr>
          <p:cNvPr id="2" name="Title 1"/>
          <p:cNvSpPr>
            <a:spLocks noGrp="1"/>
          </p:cNvSpPr>
          <p:nvPr>
            <p:ph type="title"/>
          </p:nvPr>
        </p:nvSpPr>
        <p:spPr/>
        <p:txBody>
          <a:bodyPr/>
          <a:lstStyle/>
          <a:p>
            <a:r>
              <a:rPr lang="en-US"/>
              <a:t>Science</a:t>
            </a:r>
          </a:p>
        </p:txBody>
      </p:sp>
      <p:sp>
        <p:nvSpPr>
          <p:cNvPr id="3" name="Content Placeholder 2"/>
          <p:cNvSpPr>
            <a:spLocks noGrp="1"/>
          </p:cNvSpPr>
          <p:nvPr>
            <p:ph idx="1"/>
          </p:nvPr>
        </p:nvSpPr>
        <p:spPr/>
        <p:txBody>
          <a:bodyPr>
            <a:normAutofit/>
          </a:bodyPr>
          <a:lstStyle/>
          <a:p>
            <a:r>
              <a:rPr lang="en-GB" sz="1900" dirty="0"/>
              <a:t>Science, Computing and D&amp;T are continuing to be taught together. </a:t>
            </a:r>
          </a:p>
          <a:p>
            <a:r>
              <a:rPr lang="en-GB" sz="1900" dirty="0"/>
              <a:t>Mrs Boyle will teach Science weekly. </a:t>
            </a:r>
          </a:p>
          <a:p>
            <a:r>
              <a:rPr lang="en-GB" sz="1900" dirty="0"/>
              <a:t>Computing will still be used for different subjects.</a:t>
            </a:r>
          </a:p>
          <a:p>
            <a:r>
              <a:rPr lang="en-GB" sz="1900" dirty="0"/>
              <a:t>Our Science topics are:</a:t>
            </a:r>
          </a:p>
          <a:p>
            <a:pPr lvl="1"/>
            <a:r>
              <a:rPr lang="en-GB" dirty="0"/>
              <a:t>Sound, State of Matter, Living Things, Animals Including Humans and Electricity</a:t>
            </a:r>
          </a:p>
          <a:p>
            <a:endParaRPr lang="en-US" dirty="0"/>
          </a:p>
        </p:txBody>
      </p:sp>
    </p:spTree>
    <p:extLst>
      <p:ext uri="{BB962C8B-B14F-4D97-AF65-F5344CB8AC3E}">
        <p14:creationId xmlns:p14="http://schemas.microsoft.com/office/powerpoint/2010/main" val="19754727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dirty="0"/>
            </a:br>
            <a:r>
              <a:rPr lang="en-US" dirty="0"/>
              <a:t>Computing</a:t>
            </a:r>
          </a:p>
        </p:txBody>
      </p:sp>
      <p:sp>
        <p:nvSpPr>
          <p:cNvPr id="3" name="Content Placeholder 2"/>
          <p:cNvSpPr>
            <a:spLocks noGrp="1"/>
          </p:cNvSpPr>
          <p:nvPr>
            <p:ph idx="1"/>
          </p:nvPr>
        </p:nvSpPr>
        <p:spPr/>
        <p:txBody>
          <a:bodyPr/>
          <a:lstStyle/>
          <a:p>
            <a:r>
              <a:rPr lang="en-GB" dirty="0"/>
              <a:t>Computing this year will be taught primarily through Science. However, there will be opportunities to use Computing throughout the curriculum.</a:t>
            </a:r>
          </a:p>
          <a:p>
            <a:r>
              <a:rPr lang="en-GB" dirty="0"/>
              <a:t>Children will be able to use Purple Mash throughout the year for homework and in lessons. </a:t>
            </a:r>
          </a:p>
          <a:p>
            <a:r>
              <a:rPr lang="en-GB" dirty="0"/>
              <a:t>Passwords for Purple Mash and </a:t>
            </a:r>
            <a:r>
              <a:rPr lang="en-GB" dirty="0" err="1"/>
              <a:t>MyMaths</a:t>
            </a:r>
            <a:r>
              <a:rPr lang="en-GB" dirty="0"/>
              <a:t> have not changed – all this information will be sent home in the children's Reading Records. They also have this in class in their trays. </a:t>
            </a:r>
          </a:p>
          <a:p>
            <a:r>
              <a:rPr lang="en-GB" dirty="0"/>
              <a:t>We will focus on:</a:t>
            </a:r>
          </a:p>
          <a:p>
            <a:pPr lvl="1"/>
            <a:r>
              <a:rPr lang="en-GB" dirty="0"/>
              <a:t>Internet and E-</a:t>
            </a:r>
            <a:r>
              <a:rPr lang="en-GB" dirty="0" err="1"/>
              <a:t>Saftey</a:t>
            </a:r>
            <a:endParaRPr lang="en-GB" dirty="0"/>
          </a:p>
          <a:p>
            <a:pPr lvl="1"/>
            <a:r>
              <a:rPr lang="en-GB" dirty="0"/>
              <a:t>Typing</a:t>
            </a:r>
          </a:p>
          <a:p>
            <a:pPr lvl="1"/>
            <a:r>
              <a:rPr lang="en-GB" dirty="0"/>
              <a:t>Adding images to Word, </a:t>
            </a:r>
            <a:r>
              <a:rPr lang="en-GB" dirty="0" err="1"/>
              <a:t>Powerpoint</a:t>
            </a:r>
            <a:r>
              <a:rPr lang="en-GB" dirty="0"/>
              <a:t> and Publisher documents</a:t>
            </a:r>
          </a:p>
          <a:p>
            <a:pPr lvl="1"/>
            <a:endParaRPr lang="en-GB" dirty="0"/>
          </a:p>
        </p:txBody>
      </p:sp>
    </p:spTree>
    <p:extLst>
      <p:ext uri="{BB962C8B-B14F-4D97-AF65-F5344CB8AC3E}">
        <p14:creationId xmlns:p14="http://schemas.microsoft.com/office/powerpoint/2010/main" val="4279579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9783" y="160225"/>
            <a:ext cx="9692640" cy="1325562"/>
          </a:xfrm>
        </p:spPr>
        <p:txBody>
          <a:bodyPr/>
          <a:lstStyle/>
          <a:p>
            <a:r>
              <a:rPr lang="en-US" dirty="0"/>
              <a:t>Design and Technology</a:t>
            </a:r>
          </a:p>
        </p:txBody>
      </p:sp>
      <p:sp>
        <p:nvSpPr>
          <p:cNvPr id="3" name="Content Placeholder 2"/>
          <p:cNvSpPr>
            <a:spLocks noGrp="1"/>
          </p:cNvSpPr>
          <p:nvPr>
            <p:ph idx="1"/>
          </p:nvPr>
        </p:nvSpPr>
        <p:spPr>
          <a:xfrm>
            <a:off x="599783" y="1583071"/>
            <a:ext cx="7698772" cy="4773881"/>
          </a:xfrm>
        </p:spPr>
        <p:txBody>
          <a:bodyPr>
            <a:normAutofit/>
          </a:bodyPr>
          <a:lstStyle/>
          <a:p>
            <a:r>
              <a:rPr lang="en-GB" sz="3200" dirty="0"/>
              <a:t>Topics include: </a:t>
            </a:r>
          </a:p>
          <a:p>
            <a:pPr lvl="1"/>
            <a:r>
              <a:rPr lang="en-GB" sz="3000" dirty="0"/>
              <a:t>Cooking</a:t>
            </a:r>
          </a:p>
          <a:p>
            <a:pPr lvl="1"/>
            <a:r>
              <a:rPr lang="en-GB" sz="3000" dirty="0"/>
              <a:t>Electrical systems – </a:t>
            </a:r>
            <a:r>
              <a:rPr lang="en-GB" sz="3000" dirty="0" err="1"/>
              <a:t>electicity</a:t>
            </a:r>
            <a:r>
              <a:rPr lang="en-GB" sz="3000" dirty="0"/>
              <a:t> unit of Science</a:t>
            </a:r>
          </a:p>
          <a:p>
            <a:pPr lvl="1"/>
            <a:r>
              <a:rPr lang="en-GB" sz="3000" dirty="0"/>
              <a:t>Innovative design – Art – Picasso </a:t>
            </a:r>
          </a:p>
          <a:p>
            <a:pPr marL="274320" lvl="1" indent="0">
              <a:buNone/>
            </a:pPr>
            <a:endParaRPr lang="en-GB" sz="1800" dirty="0"/>
          </a:p>
        </p:txBody>
      </p:sp>
    </p:spTree>
    <p:extLst>
      <p:ext uri="{BB962C8B-B14F-4D97-AF65-F5344CB8AC3E}">
        <p14:creationId xmlns:p14="http://schemas.microsoft.com/office/powerpoint/2010/main" val="1159492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History</a:t>
            </a:r>
          </a:p>
        </p:txBody>
      </p:sp>
      <p:sp>
        <p:nvSpPr>
          <p:cNvPr id="3" name="Content Placeholder 2"/>
          <p:cNvSpPr>
            <a:spLocks noGrp="1"/>
          </p:cNvSpPr>
          <p:nvPr>
            <p:ph idx="1"/>
          </p:nvPr>
        </p:nvSpPr>
        <p:spPr>
          <a:xfrm>
            <a:off x="1261872" y="1828801"/>
            <a:ext cx="8595360" cy="795926"/>
          </a:xfrm>
        </p:spPr>
        <p:txBody>
          <a:bodyPr/>
          <a:lstStyle/>
          <a:p>
            <a:r>
              <a:rPr lang="en-GB" dirty="0"/>
              <a:t>We will be teaching alternating between History and Geography each half term. We are starting with History and the Ancient Greeks.</a:t>
            </a:r>
          </a:p>
          <a:p>
            <a:pPr marL="0" indent="0">
              <a:buNone/>
            </a:pPr>
            <a:endParaRPr lang="en-GB" dirty="0"/>
          </a:p>
          <a:p>
            <a:endParaRPr lang="en-GB" dirty="0"/>
          </a:p>
        </p:txBody>
      </p:sp>
      <p:pic>
        <p:nvPicPr>
          <p:cNvPr id="5" name="Picture 4">
            <a:extLst>
              <a:ext uri="{FF2B5EF4-FFF2-40B4-BE49-F238E27FC236}">
                <a16:creationId xmlns:a16="http://schemas.microsoft.com/office/drawing/2014/main" id="{2206A59A-6F07-FB9D-4E0A-035FDE89388D}"/>
              </a:ext>
            </a:extLst>
          </p:cNvPr>
          <p:cNvPicPr>
            <a:picLocks noChangeAspect="1"/>
          </p:cNvPicPr>
          <p:nvPr/>
        </p:nvPicPr>
        <p:blipFill>
          <a:blip r:embed="rId3"/>
          <a:stretch>
            <a:fillRect/>
          </a:stretch>
        </p:blipFill>
        <p:spPr>
          <a:xfrm>
            <a:off x="1673352" y="2441540"/>
            <a:ext cx="7772400" cy="4299019"/>
          </a:xfrm>
          <a:prstGeom prst="rect">
            <a:avLst/>
          </a:prstGeom>
        </p:spPr>
      </p:pic>
    </p:spTree>
    <p:extLst>
      <p:ext uri="{BB962C8B-B14F-4D97-AF65-F5344CB8AC3E}">
        <p14:creationId xmlns:p14="http://schemas.microsoft.com/office/powerpoint/2010/main" val="1611923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31B15-0FFA-62D1-7BAB-C7E8071D32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2B72BA-BF95-DAE0-F801-511089171AF1}"/>
              </a:ext>
            </a:extLst>
          </p:cNvPr>
          <p:cNvSpPr>
            <a:spLocks noGrp="1"/>
          </p:cNvSpPr>
          <p:nvPr>
            <p:ph type="title"/>
          </p:nvPr>
        </p:nvSpPr>
        <p:spPr/>
        <p:txBody>
          <a:bodyPr/>
          <a:lstStyle/>
          <a:p>
            <a:r>
              <a:rPr lang="en-US" dirty="0"/>
              <a:t>Geography</a:t>
            </a:r>
          </a:p>
        </p:txBody>
      </p:sp>
      <p:pic>
        <p:nvPicPr>
          <p:cNvPr id="5" name="Picture 4">
            <a:extLst>
              <a:ext uri="{FF2B5EF4-FFF2-40B4-BE49-F238E27FC236}">
                <a16:creationId xmlns:a16="http://schemas.microsoft.com/office/drawing/2014/main" id="{A4D4790A-8EE0-0E91-8AF0-A80ECC061809}"/>
              </a:ext>
            </a:extLst>
          </p:cNvPr>
          <p:cNvPicPr>
            <a:picLocks noChangeAspect="1"/>
          </p:cNvPicPr>
          <p:nvPr/>
        </p:nvPicPr>
        <p:blipFill>
          <a:blip r:embed="rId3"/>
          <a:stretch>
            <a:fillRect/>
          </a:stretch>
        </p:blipFill>
        <p:spPr>
          <a:xfrm>
            <a:off x="1489808" y="2089658"/>
            <a:ext cx="7772400" cy="4287232"/>
          </a:xfrm>
          <a:prstGeom prst="rect">
            <a:avLst/>
          </a:prstGeom>
        </p:spPr>
      </p:pic>
    </p:spTree>
    <p:extLst>
      <p:ext uri="{BB962C8B-B14F-4D97-AF65-F5344CB8AC3E}">
        <p14:creationId xmlns:p14="http://schemas.microsoft.com/office/powerpoint/2010/main" val="16260672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578584" y="0"/>
            <a:ext cx="9692640" cy="1325562"/>
          </a:xfrm>
        </p:spPr>
        <p:txBody>
          <a:bodyPr>
            <a:normAutofit/>
          </a:bodyPr>
          <a:lstStyle/>
          <a:p>
            <a:r>
              <a:rPr lang="en-US" sz="4400" dirty="0"/>
              <a:t>Art - Skills</a:t>
            </a:r>
          </a:p>
        </p:txBody>
      </p:sp>
      <p:pic>
        <p:nvPicPr>
          <p:cNvPr id="5" name="Picture 4">
            <a:extLst>
              <a:ext uri="{FF2B5EF4-FFF2-40B4-BE49-F238E27FC236}">
                <a16:creationId xmlns:a16="http://schemas.microsoft.com/office/drawing/2014/main" id="{8F402FE9-8798-B89F-7996-F83F3C1669F4}"/>
              </a:ext>
            </a:extLst>
          </p:cNvPr>
          <p:cNvPicPr>
            <a:picLocks noChangeAspect="1"/>
          </p:cNvPicPr>
          <p:nvPr/>
        </p:nvPicPr>
        <p:blipFill>
          <a:blip r:embed="rId3"/>
          <a:stretch>
            <a:fillRect/>
          </a:stretch>
        </p:blipFill>
        <p:spPr>
          <a:xfrm>
            <a:off x="578583" y="1325562"/>
            <a:ext cx="9692639" cy="5390052"/>
          </a:xfrm>
          <a:prstGeom prst="rect">
            <a:avLst/>
          </a:prstGeom>
        </p:spPr>
      </p:pic>
    </p:spTree>
    <p:extLst>
      <p:ext uri="{BB962C8B-B14F-4D97-AF65-F5344CB8AC3E}">
        <p14:creationId xmlns:p14="http://schemas.microsoft.com/office/powerpoint/2010/main" val="5801458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7146E-145D-C71B-18A3-3B1326D691EE}"/>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9D15F708-DC48-9BD6-FCF4-153A5DC13A66}"/>
              </a:ext>
            </a:extLst>
          </p:cNvPr>
          <p:cNvPicPr>
            <a:picLocks noChangeAspect="1"/>
          </p:cNvPicPr>
          <p:nvPr/>
        </p:nvPicPr>
        <p:blipFill>
          <a:blip r:embed="rId3">
            <a:alphaModFix amt="20000"/>
          </a:blip>
          <a:stretch>
            <a:fillRect/>
          </a:stretch>
        </p:blipFill>
        <p:spPr>
          <a:xfrm>
            <a:off x="819991" y="0"/>
            <a:ext cx="10110137" cy="6908304"/>
          </a:xfrm>
          <a:prstGeom prst="rect">
            <a:avLst/>
          </a:prstGeom>
        </p:spPr>
      </p:pic>
      <p:sp>
        <p:nvSpPr>
          <p:cNvPr id="9" name="Title 1">
            <a:extLst>
              <a:ext uri="{FF2B5EF4-FFF2-40B4-BE49-F238E27FC236}">
                <a16:creationId xmlns:a16="http://schemas.microsoft.com/office/drawing/2014/main" id="{54B9B481-0989-7B0D-D646-5169C6673F05}"/>
              </a:ext>
            </a:extLst>
          </p:cNvPr>
          <p:cNvSpPr>
            <a:spLocks noGrp="1"/>
          </p:cNvSpPr>
          <p:nvPr>
            <p:ph type="title"/>
          </p:nvPr>
        </p:nvSpPr>
        <p:spPr>
          <a:xfrm>
            <a:off x="1261872" y="365760"/>
            <a:ext cx="9692640" cy="1325562"/>
          </a:xfrm>
        </p:spPr>
        <p:txBody>
          <a:bodyPr>
            <a:normAutofit/>
          </a:bodyPr>
          <a:lstStyle/>
          <a:p>
            <a:r>
              <a:rPr lang="en-US" sz="4400" dirty="0"/>
              <a:t>Artists</a:t>
            </a:r>
          </a:p>
        </p:txBody>
      </p:sp>
      <p:pic>
        <p:nvPicPr>
          <p:cNvPr id="3" name="Picture 2">
            <a:extLst>
              <a:ext uri="{FF2B5EF4-FFF2-40B4-BE49-F238E27FC236}">
                <a16:creationId xmlns:a16="http://schemas.microsoft.com/office/drawing/2014/main" id="{2E787170-BD87-ECF2-7688-F6D1A51500ED}"/>
              </a:ext>
            </a:extLst>
          </p:cNvPr>
          <p:cNvPicPr>
            <a:picLocks noChangeAspect="1"/>
          </p:cNvPicPr>
          <p:nvPr/>
        </p:nvPicPr>
        <p:blipFill>
          <a:blip r:embed="rId4"/>
          <a:stretch>
            <a:fillRect/>
          </a:stretch>
        </p:blipFill>
        <p:spPr>
          <a:xfrm>
            <a:off x="1261872" y="2207807"/>
            <a:ext cx="9374799" cy="2812440"/>
          </a:xfrm>
          <a:prstGeom prst="rect">
            <a:avLst/>
          </a:prstGeom>
        </p:spPr>
      </p:pic>
    </p:spTree>
    <p:extLst>
      <p:ext uri="{BB962C8B-B14F-4D97-AF65-F5344CB8AC3E}">
        <p14:creationId xmlns:p14="http://schemas.microsoft.com/office/powerpoint/2010/main" val="20091837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062D9-8301-2E96-8F26-9DF6CDDA15F5}"/>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EA025C0C-761A-B406-5D31-F8F7A4D183C8}"/>
              </a:ext>
            </a:extLst>
          </p:cNvPr>
          <p:cNvSpPr>
            <a:spLocks noGrp="1"/>
          </p:cNvSpPr>
          <p:nvPr>
            <p:ph type="title"/>
          </p:nvPr>
        </p:nvSpPr>
        <p:spPr>
          <a:xfrm>
            <a:off x="1261872" y="365760"/>
            <a:ext cx="9692640" cy="1325562"/>
          </a:xfrm>
        </p:spPr>
        <p:txBody>
          <a:bodyPr>
            <a:normAutofit/>
          </a:bodyPr>
          <a:lstStyle/>
          <a:p>
            <a:r>
              <a:rPr lang="en-US" sz="4400" dirty="0"/>
              <a:t>Music</a:t>
            </a:r>
          </a:p>
        </p:txBody>
      </p:sp>
      <p:pic>
        <p:nvPicPr>
          <p:cNvPr id="4" name="Picture 3">
            <a:extLst>
              <a:ext uri="{FF2B5EF4-FFF2-40B4-BE49-F238E27FC236}">
                <a16:creationId xmlns:a16="http://schemas.microsoft.com/office/drawing/2014/main" id="{97DEFB1C-DD14-F996-9BC4-80A48092D94A}"/>
              </a:ext>
            </a:extLst>
          </p:cNvPr>
          <p:cNvPicPr>
            <a:picLocks noChangeAspect="1"/>
          </p:cNvPicPr>
          <p:nvPr/>
        </p:nvPicPr>
        <p:blipFill>
          <a:blip r:embed="rId3"/>
          <a:stretch>
            <a:fillRect/>
          </a:stretch>
        </p:blipFill>
        <p:spPr>
          <a:xfrm>
            <a:off x="819991" y="2680080"/>
            <a:ext cx="10286706" cy="2282611"/>
          </a:xfrm>
          <a:prstGeom prst="rect">
            <a:avLst/>
          </a:prstGeom>
        </p:spPr>
      </p:pic>
    </p:spTree>
    <p:extLst>
      <p:ext uri="{BB962C8B-B14F-4D97-AF65-F5344CB8AC3E}">
        <p14:creationId xmlns:p14="http://schemas.microsoft.com/office/powerpoint/2010/main" val="9517054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31672-D27D-EFC8-22D0-FF1B210191D0}"/>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4C0DB466-F2CC-50FF-5214-22DC32A10E76}"/>
              </a:ext>
            </a:extLst>
          </p:cNvPr>
          <p:cNvSpPr>
            <a:spLocks noGrp="1"/>
          </p:cNvSpPr>
          <p:nvPr>
            <p:ph type="title"/>
          </p:nvPr>
        </p:nvSpPr>
        <p:spPr>
          <a:xfrm>
            <a:off x="578584" y="-387866"/>
            <a:ext cx="9692640" cy="1325562"/>
          </a:xfrm>
        </p:spPr>
        <p:txBody>
          <a:bodyPr>
            <a:normAutofit/>
          </a:bodyPr>
          <a:lstStyle/>
          <a:p>
            <a:r>
              <a:rPr lang="en-US" sz="4400" dirty="0"/>
              <a:t>French</a:t>
            </a:r>
          </a:p>
        </p:txBody>
      </p:sp>
      <p:pic>
        <p:nvPicPr>
          <p:cNvPr id="3" name="Picture 2">
            <a:extLst>
              <a:ext uri="{FF2B5EF4-FFF2-40B4-BE49-F238E27FC236}">
                <a16:creationId xmlns:a16="http://schemas.microsoft.com/office/drawing/2014/main" id="{077974CE-A1EA-BCBA-5584-6FF9E4D4A1D7}"/>
              </a:ext>
            </a:extLst>
          </p:cNvPr>
          <p:cNvPicPr>
            <a:picLocks noChangeAspect="1"/>
          </p:cNvPicPr>
          <p:nvPr/>
        </p:nvPicPr>
        <p:blipFill>
          <a:blip r:embed="rId3"/>
          <a:stretch>
            <a:fillRect/>
          </a:stretch>
        </p:blipFill>
        <p:spPr>
          <a:xfrm>
            <a:off x="652428" y="937695"/>
            <a:ext cx="9506456" cy="5865685"/>
          </a:xfrm>
          <a:prstGeom prst="rect">
            <a:avLst/>
          </a:prstGeom>
        </p:spPr>
      </p:pic>
    </p:spTree>
    <p:extLst>
      <p:ext uri="{BB962C8B-B14F-4D97-AF65-F5344CB8AC3E}">
        <p14:creationId xmlns:p14="http://schemas.microsoft.com/office/powerpoint/2010/main" val="7831032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Homework 	</a:t>
            </a:r>
          </a:p>
        </p:txBody>
      </p:sp>
      <p:sp>
        <p:nvSpPr>
          <p:cNvPr id="3" name="Content Placeholder 2"/>
          <p:cNvSpPr>
            <a:spLocks noGrp="1"/>
          </p:cNvSpPr>
          <p:nvPr>
            <p:ph sz="half" idx="1"/>
          </p:nvPr>
        </p:nvSpPr>
        <p:spPr>
          <a:xfrm>
            <a:off x="1261872" y="1828800"/>
            <a:ext cx="9881750" cy="4663440"/>
          </a:xfrm>
        </p:spPr>
        <p:txBody>
          <a:bodyPr/>
          <a:lstStyle/>
          <a:p>
            <a:r>
              <a:rPr lang="en-GB" sz="2000" dirty="0"/>
              <a:t>Homework will be a mixture of:</a:t>
            </a:r>
          </a:p>
          <a:p>
            <a:r>
              <a:rPr lang="en-GB" sz="2000" dirty="0"/>
              <a:t>One piece of Maths – TTRS</a:t>
            </a:r>
          </a:p>
          <a:p>
            <a:r>
              <a:rPr lang="en-GB" sz="2000" dirty="0"/>
              <a:t>One piece of Spellings – in Homework books or Purple Mash.</a:t>
            </a:r>
          </a:p>
          <a:p>
            <a:r>
              <a:rPr lang="en-GB" sz="2000" dirty="0"/>
              <a:t>Reading for 20 minutes every day. </a:t>
            </a:r>
          </a:p>
          <a:p>
            <a:pPr marL="0" indent="0">
              <a:buNone/>
            </a:pPr>
            <a:endParaRPr lang="en-GB" dirty="0"/>
          </a:p>
        </p:txBody>
      </p:sp>
    </p:spTree>
    <p:extLst>
      <p:ext uri="{BB962C8B-B14F-4D97-AF65-F5344CB8AC3E}">
        <p14:creationId xmlns:p14="http://schemas.microsoft.com/office/powerpoint/2010/main" val="2626838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3995" y="687413"/>
            <a:ext cx="9692640" cy="1325562"/>
          </a:xfrm>
        </p:spPr>
        <p:txBody>
          <a:bodyPr/>
          <a:lstStyle/>
          <a:p>
            <a:r>
              <a:rPr lang="en-GB"/>
              <a:t>Stationery	</a:t>
            </a:r>
          </a:p>
        </p:txBody>
      </p:sp>
      <p:sp>
        <p:nvSpPr>
          <p:cNvPr id="6" name="Content Placeholder 5">
            <a:extLst>
              <a:ext uri="{FF2B5EF4-FFF2-40B4-BE49-F238E27FC236}">
                <a16:creationId xmlns:a16="http://schemas.microsoft.com/office/drawing/2014/main" id="{3E69D088-A3D2-EB48-B13F-D79826037EE8}"/>
              </a:ext>
            </a:extLst>
          </p:cNvPr>
          <p:cNvSpPr>
            <a:spLocks noGrp="1"/>
          </p:cNvSpPr>
          <p:nvPr>
            <p:ph sz="half" idx="1"/>
          </p:nvPr>
        </p:nvSpPr>
        <p:spPr>
          <a:xfrm>
            <a:off x="1333995" y="2012975"/>
            <a:ext cx="7976260" cy="4351337"/>
          </a:xfrm>
        </p:spPr>
        <p:txBody>
          <a:bodyPr>
            <a:normAutofit/>
          </a:bodyPr>
          <a:lstStyle/>
          <a:p>
            <a:r>
              <a:rPr lang="en-GB" sz="2800" dirty="0"/>
              <a:t>In every child's tray they have a named whiteboard, whiteboard pen and ruler. </a:t>
            </a:r>
          </a:p>
          <a:p>
            <a:r>
              <a:rPr lang="en-GB" sz="2800" dirty="0"/>
              <a:t>The children do </a:t>
            </a:r>
            <a:r>
              <a:rPr lang="en-GB" sz="2800" b="1" dirty="0"/>
              <a:t>not </a:t>
            </a:r>
            <a:r>
              <a:rPr lang="en-GB" sz="2800" dirty="0"/>
              <a:t>need to bring in any stationary. </a:t>
            </a:r>
            <a:endParaRPr lang="en-GB" sz="2400" b="1" dirty="0"/>
          </a:p>
          <a:p>
            <a:pPr lvl="1"/>
            <a:endParaRPr lang="en-GB" sz="2400" dirty="0"/>
          </a:p>
          <a:p>
            <a:pPr lvl="1"/>
            <a:r>
              <a:rPr lang="en-GB" sz="2400" dirty="0"/>
              <a:t>Please NO toys, fidget toys, games or blue tac. </a:t>
            </a:r>
          </a:p>
          <a:p>
            <a:pPr lvl="2"/>
            <a:r>
              <a:rPr lang="en-GB" sz="2200" dirty="0"/>
              <a:t>Only with permission from Mrs </a:t>
            </a:r>
            <a:r>
              <a:rPr lang="en-GB" sz="2200" dirty="0" err="1"/>
              <a:t>Cordey</a:t>
            </a:r>
            <a:r>
              <a:rPr lang="en-GB" sz="2200" dirty="0"/>
              <a:t>.</a:t>
            </a:r>
          </a:p>
          <a:p>
            <a:pPr lvl="2"/>
            <a:endParaRPr lang="en-GB" sz="2200" dirty="0"/>
          </a:p>
        </p:txBody>
      </p:sp>
    </p:spTree>
    <p:extLst>
      <p:ext uri="{BB962C8B-B14F-4D97-AF65-F5344CB8AC3E}">
        <p14:creationId xmlns:p14="http://schemas.microsoft.com/office/powerpoint/2010/main" val="35171918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Snacks and Water bottles</a:t>
            </a:r>
          </a:p>
        </p:txBody>
      </p:sp>
      <p:sp>
        <p:nvSpPr>
          <p:cNvPr id="3" name="Content Placeholder 2"/>
          <p:cNvSpPr>
            <a:spLocks noGrp="1"/>
          </p:cNvSpPr>
          <p:nvPr>
            <p:ph idx="1"/>
          </p:nvPr>
        </p:nvSpPr>
        <p:spPr>
          <a:xfrm>
            <a:off x="1261872" y="1828800"/>
            <a:ext cx="9692640" cy="4351337"/>
          </a:xfrm>
        </p:spPr>
        <p:txBody>
          <a:bodyPr/>
          <a:lstStyle/>
          <a:p>
            <a:r>
              <a:rPr lang="en-GB" sz="2400" dirty="0"/>
              <a:t>Please include a healthy snack for the children in their school bags for breaktime. </a:t>
            </a:r>
          </a:p>
          <a:p>
            <a:r>
              <a:rPr lang="en-GB" sz="2400" dirty="0"/>
              <a:t>We are a nut free school – so absolutely no nuts please. There are members of the school community with Nut allergies. </a:t>
            </a:r>
          </a:p>
          <a:p>
            <a:r>
              <a:rPr lang="en-GB" sz="2400" dirty="0"/>
              <a:t>All children will need a named water bottle. These are kept on the trolley at all times. </a:t>
            </a:r>
          </a:p>
          <a:p>
            <a:r>
              <a:rPr lang="en-GB" sz="2400" dirty="0"/>
              <a:t>Children will have access to their water during the day. </a:t>
            </a:r>
            <a:endParaRPr lang="en-US" dirty="0"/>
          </a:p>
          <a:p>
            <a:endParaRPr lang="en-US" dirty="0"/>
          </a:p>
        </p:txBody>
      </p:sp>
    </p:spTree>
    <p:extLst>
      <p:ext uri="{BB962C8B-B14F-4D97-AF65-F5344CB8AC3E}">
        <p14:creationId xmlns:p14="http://schemas.microsoft.com/office/powerpoint/2010/main" val="4811582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Uniform</a:t>
            </a:r>
          </a:p>
        </p:txBody>
      </p:sp>
      <p:sp>
        <p:nvSpPr>
          <p:cNvPr id="3" name="Content Placeholder 2"/>
          <p:cNvSpPr>
            <a:spLocks noGrp="1"/>
          </p:cNvSpPr>
          <p:nvPr>
            <p:ph sz="half" idx="2"/>
          </p:nvPr>
        </p:nvSpPr>
        <p:spPr>
          <a:xfrm>
            <a:off x="1261871" y="1863556"/>
            <a:ext cx="6521679" cy="4628684"/>
          </a:xfrm>
        </p:spPr>
        <p:txBody>
          <a:bodyPr/>
          <a:lstStyle/>
          <a:p>
            <a:r>
              <a:rPr lang="en-US" dirty="0"/>
              <a:t>Blue Nutfield Church jumper/cardigan</a:t>
            </a:r>
          </a:p>
          <a:p>
            <a:r>
              <a:rPr lang="en-US" dirty="0"/>
              <a:t>Nutfield Church Fleece</a:t>
            </a:r>
          </a:p>
          <a:p>
            <a:r>
              <a:rPr lang="en-US" dirty="0"/>
              <a:t>Yellow polo shirt</a:t>
            </a:r>
          </a:p>
          <a:p>
            <a:r>
              <a:rPr lang="en-US" dirty="0"/>
              <a:t>Grey pinafore, skirt or trousers</a:t>
            </a:r>
          </a:p>
          <a:p>
            <a:r>
              <a:rPr lang="en-US" dirty="0"/>
              <a:t>Blue summer dress</a:t>
            </a:r>
          </a:p>
          <a:p>
            <a:r>
              <a:rPr lang="en-US" dirty="0"/>
              <a:t>White, Black or Grey socks</a:t>
            </a:r>
          </a:p>
          <a:p>
            <a:r>
              <a:rPr lang="en-US" dirty="0"/>
              <a:t>Black shoes</a:t>
            </a:r>
          </a:p>
          <a:p>
            <a:r>
              <a:rPr lang="en-US" dirty="0"/>
              <a:t>Hair bands and clips must be blue or navy</a:t>
            </a:r>
          </a:p>
          <a:p>
            <a:r>
              <a:rPr lang="en-US" dirty="0"/>
              <a:t>Spare trainers or wellies for all outdoor learning. </a:t>
            </a:r>
          </a:p>
        </p:txBody>
      </p:sp>
    </p:spTree>
    <p:extLst>
      <p:ext uri="{BB962C8B-B14F-4D97-AF65-F5344CB8AC3E}">
        <p14:creationId xmlns:p14="http://schemas.microsoft.com/office/powerpoint/2010/main" val="3930356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0E968278-7384-E14B-83C1-9BFF5F3F3290}"/>
              </a:ext>
            </a:extLst>
          </p:cNvPr>
          <p:cNvSpPr>
            <a:spLocks noGrp="1"/>
          </p:cNvSpPr>
          <p:nvPr>
            <p:ph type="title"/>
          </p:nvPr>
        </p:nvSpPr>
        <p:spPr>
          <a:xfrm>
            <a:off x="169342" y="-300744"/>
            <a:ext cx="9692640" cy="1325562"/>
          </a:xfrm>
        </p:spPr>
        <p:txBody>
          <a:bodyPr/>
          <a:lstStyle/>
          <a:p>
            <a:r>
              <a:rPr lang="en-GB" altLang="en-US"/>
              <a:t>Attendance</a:t>
            </a:r>
          </a:p>
        </p:txBody>
      </p:sp>
      <p:sp>
        <p:nvSpPr>
          <p:cNvPr id="29699" name="Content Placeholder 2">
            <a:extLst>
              <a:ext uri="{FF2B5EF4-FFF2-40B4-BE49-F238E27FC236}">
                <a16:creationId xmlns:a16="http://schemas.microsoft.com/office/drawing/2014/main" id="{55064C04-594E-774E-B929-0F69F1941456}"/>
              </a:ext>
            </a:extLst>
          </p:cNvPr>
          <p:cNvSpPr>
            <a:spLocks noGrp="1"/>
          </p:cNvSpPr>
          <p:nvPr>
            <p:ph idx="1"/>
          </p:nvPr>
        </p:nvSpPr>
        <p:spPr>
          <a:xfrm>
            <a:off x="169342" y="1097555"/>
            <a:ext cx="11052840" cy="1550642"/>
          </a:xfrm>
        </p:spPr>
        <p:txBody>
          <a:bodyPr>
            <a:normAutofit fontScale="85000" lnSpcReduction="20000"/>
          </a:bodyPr>
          <a:lstStyle/>
          <a:p>
            <a:r>
              <a:rPr lang="en-GB" altLang="en-US" sz="2400" dirty="0"/>
              <a:t>It is incredibly important for the children to attend school everyday. </a:t>
            </a:r>
          </a:p>
          <a:p>
            <a:r>
              <a:rPr lang="en-GB" altLang="en-US" sz="2400" dirty="0"/>
              <a:t>We love seeing the children and teaching them everyday! </a:t>
            </a:r>
          </a:p>
          <a:p>
            <a:r>
              <a:rPr lang="en-GB" altLang="en-US" sz="2400" dirty="0"/>
              <a:t>If they are unwell, telephone the Office to let us know if your child is unwell and will not be attending school. </a:t>
            </a:r>
          </a:p>
          <a:p>
            <a:endParaRPr lang="en-GB" altLang="en-US" sz="2400" dirty="0"/>
          </a:p>
          <a:p>
            <a:endParaRPr lang="en-GB" altLang="en-US" sz="2400" dirty="0"/>
          </a:p>
          <a:p>
            <a:pPr marL="0" indent="0">
              <a:buNone/>
            </a:pPr>
            <a:endParaRPr lang="en-GB" altLang="en-US" sz="2400" dirty="0"/>
          </a:p>
        </p:txBody>
      </p:sp>
      <p:sp>
        <p:nvSpPr>
          <p:cNvPr id="3" name="Title 1">
            <a:extLst>
              <a:ext uri="{FF2B5EF4-FFF2-40B4-BE49-F238E27FC236}">
                <a16:creationId xmlns:a16="http://schemas.microsoft.com/office/drawing/2014/main" id="{97B44735-F899-1530-3C11-435C3F76AB9E}"/>
              </a:ext>
            </a:extLst>
          </p:cNvPr>
          <p:cNvSpPr txBox="1">
            <a:spLocks/>
          </p:cNvSpPr>
          <p:nvPr/>
        </p:nvSpPr>
        <p:spPr>
          <a:xfrm>
            <a:off x="169342" y="2103438"/>
            <a:ext cx="9692640" cy="132556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a:lstStyle>
          <a:p>
            <a:r>
              <a:rPr lang="en-GB" altLang="en-US"/>
              <a:t>Pick up and Drop off</a:t>
            </a:r>
          </a:p>
        </p:txBody>
      </p:sp>
      <p:sp>
        <p:nvSpPr>
          <p:cNvPr id="4" name="Content Placeholder 2">
            <a:extLst>
              <a:ext uri="{FF2B5EF4-FFF2-40B4-BE49-F238E27FC236}">
                <a16:creationId xmlns:a16="http://schemas.microsoft.com/office/drawing/2014/main" id="{11263592-AC46-C24E-AB83-6E7432EE3714}"/>
              </a:ext>
            </a:extLst>
          </p:cNvPr>
          <p:cNvSpPr txBox="1">
            <a:spLocks/>
          </p:cNvSpPr>
          <p:nvPr/>
        </p:nvSpPr>
        <p:spPr>
          <a:xfrm>
            <a:off x="169342" y="3574474"/>
            <a:ext cx="11159718" cy="3087584"/>
          </a:xfrm>
          <a:prstGeom prst="rect">
            <a:avLst/>
          </a:prstGeom>
        </p:spPr>
        <p:txBody>
          <a:bodyPr vert="horz" lIns="91440" tIns="45720" rIns="91440" bIns="45720" rtlCol="0">
            <a:norm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a:defRPr/>
            </a:pPr>
            <a:r>
              <a:rPr lang="en-GB" sz="2000" dirty="0"/>
              <a:t>Any information can be sent by email to the office.</a:t>
            </a:r>
          </a:p>
          <a:p>
            <a:pPr>
              <a:defRPr/>
            </a:pPr>
            <a:r>
              <a:rPr lang="en-GB" sz="2000" dirty="0"/>
              <a:t>Please let us know who is picking up your child if it is not you in advance. We will not let them go unless we have confirmation from yourselves. </a:t>
            </a:r>
          </a:p>
          <a:p>
            <a:pPr>
              <a:defRPr/>
            </a:pPr>
            <a:r>
              <a:rPr lang="en-GB" sz="2000" dirty="0"/>
              <a:t>If there is a long-standing arrangement, please let the office know through email. </a:t>
            </a:r>
          </a:p>
          <a:p>
            <a:pPr>
              <a:defRPr/>
            </a:pPr>
            <a:r>
              <a:rPr lang="en-GB" sz="2000" dirty="0"/>
              <a:t>Children need to be dropped off 8.40am– 8.55am and picked up at 3.15pm. </a:t>
            </a:r>
          </a:p>
          <a:p>
            <a:pPr>
              <a:defRPr/>
            </a:pPr>
            <a:r>
              <a:rPr lang="en-GB" sz="2000" dirty="0"/>
              <a:t>We start our learning at 9am. </a:t>
            </a:r>
          </a:p>
        </p:txBody>
      </p:sp>
    </p:spTree>
    <p:extLst>
      <p:ext uri="{BB962C8B-B14F-4D97-AF65-F5344CB8AC3E}">
        <p14:creationId xmlns:p14="http://schemas.microsoft.com/office/powerpoint/2010/main" val="3965272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a:extLst>
              <a:ext uri="{FF2B5EF4-FFF2-40B4-BE49-F238E27FC236}">
                <a16:creationId xmlns:a16="http://schemas.microsoft.com/office/drawing/2014/main" id="{0EC9929B-2238-5443-AB16-EB18CF4BE674}"/>
              </a:ext>
            </a:extLst>
          </p:cNvPr>
          <p:cNvSpPr>
            <a:spLocks noGrp="1" noChangeArrowheads="1"/>
          </p:cNvSpPr>
          <p:nvPr>
            <p:ph type="title"/>
          </p:nvPr>
        </p:nvSpPr>
        <p:spPr/>
        <p:txBody>
          <a:bodyPr/>
          <a:lstStyle/>
          <a:p>
            <a:pPr eaLnBrk="1" hangingPunct="1"/>
            <a:r>
              <a:rPr lang="en-GB" altLang="en-US" dirty="0"/>
              <a:t>Mobile Phones</a:t>
            </a:r>
          </a:p>
        </p:txBody>
      </p:sp>
      <p:sp>
        <p:nvSpPr>
          <p:cNvPr id="26626" name="Rectangle 3">
            <a:extLst>
              <a:ext uri="{FF2B5EF4-FFF2-40B4-BE49-F238E27FC236}">
                <a16:creationId xmlns:a16="http://schemas.microsoft.com/office/drawing/2014/main" id="{F4647150-A02A-A645-9EA5-3624940DFB28}"/>
              </a:ext>
            </a:extLst>
          </p:cNvPr>
          <p:cNvSpPr>
            <a:spLocks noGrp="1" noChangeArrowheads="1"/>
          </p:cNvSpPr>
          <p:nvPr>
            <p:ph idx="1"/>
          </p:nvPr>
        </p:nvSpPr>
        <p:spPr>
          <a:xfrm>
            <a:off x="1261872" y="1828800"/>
            <a:ext cx="6273665" cy="4913523"/>
          </a:xfrm>
        </p:spPr>
        <p:txBody>
          <a:bodyPr>
            <a:normAutofit/>
          </a:bodyPr>
          <a:lstStyle/>
          <a:p>
            <a:r>
              <a:rPr lang="en-GB" altLang="en-US" sz="2400" dirty="0"/>
              <a:t>Mobile Phones and other Tech should not be bought into school. </a:t>
            </a:r>
          </a:p>
          <a:p>
            <a:r>
              <a:rPr lang="en-GB" altLang="en-US" sz="2400" dirty="0"/>
              <a:t>This includes: </a:t>
            </a:r>
          </a:p>
          <a:p>
            <a:pPr lvl="1"/>
            <a:r>
              <a:rPr lang="en-GB" altLang="en-US" sz="2200" dirty="0"/>
              <a:t>Smart Watches with cameras</a:t>
            </a:r>
          </a:p>
          <a:p>
            <a:pPr lvl="1"/>
            <a:r>
              <a:rPr lang="en-GB" altLang="en-US" sz="2200" dirty="0"/>
              <a:t>Cameras</a:t>
            </a:r>
          </a:p>
          <a:p>
            <a:pPr lvl="1"/>
            <a:r>
              <a:rPr lang="en-GB" altLang="en-US" sz="2200" dirty="0"/>
              <a:t>iPads</a:t>
            </a:r>
          </a:p>
          <a:p>
            <a:pPr lvl="1"/>
            <a:r>
              <a:rPr lang="en-GB" altLang="en-US" sz="2200" dirty="0"/>
              <a:t>iPods</a:t>
            </a:r>
          </a:p>
          <a:p>
            <a:pPr lvl="1"/>
            <a:r>
              <a:rPr lang="en-GB" altLang="en-US" sz="2200" dirty="0"/>
              <a:t>etc</a:t>
            </a:r>
          </a:p>
        </p:txBody>
      </p:sp>
      <p:pic>
        <p:nvPicPr>
          <p:cNvPr id="4" name="Picture 3">
            <a:extLst>
              <a:ext uri="{FF2B5EF4-FFF2-40B4-BE49-F238E27FC236}">
                <a16:creationId xmlns:a16="http://schemas.microsoft.com/office/drawing/2014/main" id="{A2F9C894-ABF7-9D42-B0C7-36EA83E1BE87}"/>
              </a:ext>
            </a:extLst>
          </p:cNvPr>
          <p:cNvPicPr>
            <a:picLocks noChangeAspect="1"/>
          </p:cNvPicPr>
          <p:nvPr/>
        </p:nvPicPr>
        <p:blipFill>
          <a:blip r:embed="rId2">
            <a:clrChange>
              <a:clrFrom>
                <a:srgbClr val="FEFEFE"/>
              </a:clrFrom>
              <a:clrTo>
                <a:srgbClr val="FEFEFE">
                  <a:alpha val="0"/>
                </a:srgbClr>
              </a:clrTo>
            </a:clrChange>
          </a:blip>
          <a:stretch>
            <a:fillRect/>
          </a:stretch>
        </p:blipFill>
        <p:spPr>
          <a:xfrm>
            <a:off x="6350000" y="1691322"/>
            <a:ext cx="5842000" cy="4203700"/>
          </a:xfrm>
          <a:prstGeom prst="rect">
            <a:avLst/>
          </a:prstGeom>
        </p:spPr>
      </p:pic>
    </p:spTree>
    <p:extLst>
      <p:ext uri="{BB962C8B-B14F-4D97-AF65-F5344CB8AC3E}">
        <p14:creationId xmlns:p14="http://schemas.microsoft.com/office/powerpoint/2010/main" val="27673423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B87CB-B1BC-8458-3922-747C563D3F84}"/>
              </a:ext>
            </a:extLst>
          </p:cNvPr>
          <p:cNvSpPr>
            <a:spLocks noGrp="1"/>
          </p:cNvSpPr>
          <p:nvPr>
            <p:ph type="title"/>
          </p:nvPr>
        </p:nvSpPr>
        <p:spPr/>
        <p:txBody>
          <a:bodyPr/>
          <a:lstStyle/>
          <a:p>
            <a:r>
              <a:rPr lang="en-GB" dirty="0"/>
              <a:t>E-Safety KS2</a:t>
            </a:r>
            <a:endParaRPr lang="en-US" dirty="0"/>
          </a:p>
        </p:txBody>
      </p:sp>
      <p:sp>
        <p:nvSpPr>
          <p:cNvPr id="3" name="Content Placeholder 2">
            <a:extLst>
              <a:ext uri="{FF2B5EF4-FFF2-40B4-BE49-F238E27FC236}">
                <a16:creationId xmlns:a16="http://schemas.microsoft.com/office/drawing/2014/main" id="{9B60573A-5DAE-CEB5-0863-9FC562AA6833}"/>
              </a:ext>
            </a:extLst>
          </p:cNvPr>
          <p:cNvSpPr>
            <a:spLocks noGrp="1"/>
          </p:cNvSpPr>
          <p:nvPr>
            <p:ph idx="1"/>
          </p:nvPr>
        </p:nvSpPr>
        <p:spPr/>
        <p:txBody>
          <a:bodyPr>
            <a:normAutofit fontScale="85000" lnSpcReduction="20000"/>
          </a:bodyPr>
          <a:lstStyle/>
          <a:p>
            <a:r>
              <a:rPr lang="en-US" dirty="0"/>
              <a:t>DOs</a:t>
            </a:r>
          </a:p>
          <a:p>
            <a:r>
              <a:rPr lang="en-US" dirty="0"/>
              <a:t>• Talk to your child regularly about what they do online and on their phone. Who are they talking to and what about?</a:t>
            </a:r>
          </a:p>
          <a:p>
            <a:r>
              <a:rPr lang="en-US" dirty="0"/>
              <a:t>• Keep your computer/tablet in an area of the house that is easy to supervise i.e. where you will walk past every now and again.</a:t>
            </a:r>
          </a:p>
          <a:p>
            <a:r>
              <a:rPr lang="en-US" dirty="0"/>
              <a:t>• Reinforce the message of not talking to strangers, giving out any personal details and sending inappropriate words or images.</a:t>
            </a:r>
          </a:p>
          <a:p>
            <a:r>
              <a:rPr lang="en-US" dirty="0"/>
              <a:t>• Subscribe to your internet service provider’s filter system.</a:t>
            </a:r>
          </a:p>
          <a:p>
            <a:r>
              <a:rPr lang="en-US" dirty="0"/>
              <a:t>• Build this relationship/practice now while it is relatively easy in preparation for when your child is a teenager!</a:t>
            </a:r>
          </a:p>
          <a:p>
            <a:r>
              <a:rPr lang="en-US" dirty="0"/>
              <a:t>DON’Ts</a:t>
            </a:r>
          </a:p>
          <a:p>
            <a:r>
              <a:rPr lang="en-US" dirty="0"/>
              <a:t>• Take an “it will never happen to us” attitude</a:t>
            </a:r>
          </a:p>
          <a:p>
            <a:r>
              <a:rPr lang="en-US" dirty="0"/>
              <a:t>• Allow your child to join social media sites where they are under the age limit (age limits exist for a reason!)</a:t>
            </a:r>
          </a:p>
          <a:p>
            <a:endParaRPr lang="en-US" dirty="0"/>
          </a:p>
        </p:txBody>
      </p:sp>
    </p:spTree>
    <p:extLst>
      <p:ext uri="{BB962C8B-B14F-4D97-AF65-F5344CB8AC3E}">
        <p14:creationId xmlns:p14="http://schemas.microsoft.com/office/powerpoint/2010/main" val="22275069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7E509-1A13-D7F5-F93D-D19D37527920}"/>
              </a:ext>
            </a:extLst>
          </p:cNvPr>
          <p:cNvSpPr>
            <a:spLocks noGrp="1"/>
          </p:cNvSpPr>
          <p:nvPr>
            <p:ph type="title"/>
          </p:nvPr>
        </p:nvSpPr>
        <p:spPr/>
        <p:txBody>
          <a:bodyPr/>
          <a:lstStyle/>
          <a:p>
            <a:r>
              <a:rPr lang="en-US" dirty="0"/>
              <a:t>High Ashurst - 23rd – 25</a:t>
            </a:r>
            <a:r>
              <a:rPr lang="en-US" baseline="30000" dirty="0"/>
              <a:t>th</a:t>
            </a:r>
            <a:r>
              <a:rPr lang="en-US" dirty="0"/>
              <a:t> September</a:t>
            </a:r>
          </a:p>
        </p:txBody>
      </p:sp>
      <p:sp>
        <p:nvSpPr>
          <p:cNvPr id="3" name="Content Placeholder 2">
            <a:extLst>
              <a:ext uri="{FF2B5EF4-FFF2-40B4-BE49-F238E27FC236}">
                <a16:creationId xmlns:a16="http://schemas.microsoft.com/office/drawing/2014/main" id="{C3DB9228-4FF1-5060-AF12-98404D04BA23}"/>
              </a:ext>
            </a:extLst>
          </p:cNvPr>
          <p:cNvSpPr>
            <a:spLocks noGrp="1"/>
          </p:cNvSpPr>
          <p:nvPr>
            <p:ph idx="1"/>
          </p:nvPr>
        </p:nvSpPr>
        <p:spPr/>
        <p:txBody>
          <a:bodyPr/>
          <a:lstStyle/>
          <a:p>
            <a:r>
              <a:rPr lang="en-GB" b="1" dirty="0"/>
              <a:t>Early start/Late return</a:t>
            </a:r>
          </a:p>
          <a:p>
            <a:pPr lvl="1"/>
            <a:r>
              <a:rPr lang="en-GB" b="1" dirty="0"/>
              <a:t>Departure: Gates open at 8.00am / coach leaves at 8.15am</a:t>
            </a:r>
          </a:p>
          <a:p>
            <a:pPr lvl="1"/>
            <a:r>
              <a:rPr lang="en-GB" b="1" dirty="0"/>
              <a:t>Arrive back: 5:15pm approx.</a:t>
            </a:r>
          </a:p>
          <a:p>
            <a:pPr lvl="1"/>
            <a:endParaRPr lang="en-GB" b="1" dirty="0"/>
          </a:p>
          <a:p>
            <a:r>
              <a:rPr lang="en-GB" dirty="0"/>
              <a:t>Activities include:</a:t>
            </a:r>
          </a:p>
          <a:p>
            <a:pPr lvl="1"/>
            <a:r>
              <a:rPr lang="en-GB" dirty="0"/>
              <a:t>High ropes</a:t>
            </a:r>
          </a:p>
          <a:p>
            <a:pPr lvl="1"/>
            <a:r>
              <a:rPr lang="en-GB" dirty="0"/>
              <a:t>Archery</a:t>
            </a:r>
          </a:p>
          <a:p>
            <a:pPr lvl="1"/>
            <a:r>
              <a:rPr lang="en-GB" dirty="0"/>
              <a:t>Orienteering</a:t>
            </a:r>
          </a:p>
          <a:p>
            <a:pPr lvl="1"/>
            <a:r>
              <a:rPr lang="en-GB" dirty="0"/>
              <a:t>Fire making </a:t>
            </a:r>
          </a:p>
          <a:p>
            <a:pPr lvl="1"/>
            <a:r>
              <a:rPr lang="en-GB" dirty="0"/>
              <a:t>Low Ropes</a:t>
            </a:r>
          </a:p>
          <a:p>
            <a:pPr lvl="1"/>
            <a:r>
              <a:rPr lang="en-GB" dirty="0"/>
              <a:t>Abseiling</a:t>
            </a:r>
          </a:p>
          <a:p>
            <a:endParaRPr lang="en-US" dirty="0"/>
          </a:p>
        </p:txBody>
      </p:sp>
    </p:spTree>
    <p:extLst>
      <p:ext uri="{BB962C8B-B14F-4D97-AF65-F5344CB8AC3E}">
        <p14:creationId xmlns:p14="http://schemas.microsoft.com/office/powerpoint/2010/main" val="27733327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8B4C3-40B0-E168-6184-5224BA199A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4F680E-9282-D3BE-F673-5BAC171C0ABA}"/>
              </a:ext>
            </a:extLst>
          </p:cNvPr>
          <p:cNvSpPr>
            <a:spLocks noGrp="1"/>
          </p:cNvSpPr>
          <p:nvPr>
            <p:ph type="title"/>
          </p:nvPr>
        </p:nvSpPr>
        <p:spPr/>
        <p:txBody>
          <a:bodyPr/>
          <a:lstStyle/>
          <a:p>
            <a:r>
              <a:rPr lang="en-US" dirty="0"/>
              <a:t>High Ashurst - 23rd – 25</a:t>
            </a:r>
            <a:r>
              <a:rPr lang="en-US" baseline="30000" dirty="0"/>
              <a:t>th</a:t>
            </a:r>
            <a:r>
              <a:rPr lang="en-US" dirty="0"/>
              <a:t> September</a:t>
            </a:r>
          </a:p>
        </p:txBody>
      </p:sp>
      <p:sp>
        <p:nvSpPr>
          <p:cNvPr id="3" name="Content Placeholder 2">
            <a:extLst>
              <a:ext uri="{FF2B5EF4-FFF2-40B4-BE49-F238E27FC236}">
                <a16:creationId xmlns:a16="http://schemas.microsoft.com/office/drawing/2014/main" id="{F79AC7E7-C289-8FE1-FF4A-07525E949149}"/>
              </a:ext>
            </a:extLst>
          </p:cNvPr>
          <p:cNvSpPr>
            <a:spLocks noGrp="1"/>
          </p:cNvSpPr>
          <p:nvPr>
            <p:ph idx="1"/>
          </p:nvPr>
        </p:nvSpPr>
        <p:spPr/>
        <p:txBody>
          <a:bodyPr/>
          <a:lstStyle/>
          <a:p>
            <a:r>
              <a:rPr lang="en-GB" b="1" u="sng" dirty="0"/>
              <a:t>Kit list:</a:t>
            </a:r>
          </a:p>
          <a:p>
            <a:r>
              <a:rPr lang="en-GB" dirty="0"/>
              <a:t>Packed lunch/water bottle are required.</a:t>
            </a:r>
          </a:p>
          <a:p>
            <a:r>
              <a:rPr lang="en-GB" dirty="0"/>
              <a:t>Jogging bottoms/leggings</a:t>
            </a:r>
          </a:p>
          <a:p>
            <a:r>
              <a:rPr lang="en-GB" dirty="0"/>
              <a:t>Trainers/walking shoes. </a:t>
            </a:r>
          </a:p>
          <a:p>
            <a:r>
              <a:rPr lang="en-GB" dirty="0"/>
              <a:t>No shorts or skirts please – they cannot complete activities in shorts/skirts and must be wearing long legged clothes.</a:t>
            </a:r>
          </a:p>
          <a:p>
            <a:r>
              <a:rPr lang="en-GB" dirty="0"/>
              <a:t>Change of clothes just in case</a:t>
            </a:r>
          </a:p>
          <a:p>
            <a:r>
              <a:rPr lang="en-GB" dirty="0"/>
              <a:t>Waterproofs if weather is rainy </a:t>
            </a:r>
          </a:p>
          <a:p>
            <a:r>
              <a:rPr lang="en-GB" dirty="0"/>
              <a:t>If Sunny and hot, a hat is recommended and an application of sun cream before leaving school is also advised.</a:t>
            </a:r>
          </a:p>
          <a:p>
            <a:endParaRPr lang="en-US" dirty="0"/>
          </a:p>
        </p:txBody>
      </p:sp>
    </p:spTree>
    <p:extLst>
      <p:ext uri="{BB962C8B-B14F-4D97-AF65-F5344CB8AC3E}">
        <p14:creationId xmlns:p14="http://schemas.microsoft.com/office/powerpoint/2010/main" val="30506257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a:extLst>
              <a:ext uri="{FF2B5EF4-FFF2-40B4-BE49-F238E27FC236}">
                <a16:creationId xmlns:a16="http://schemas.microsoft.com/office/drawing/2014/main" id="{0EC9929B-2238-5443-AB16-EB18CF4BE674}"/>
              </a:ext>
            </a:extLst>
          </p:cNvPr>
          <p:cNvSpPr>
            <a:spLocks noGrp="1" noChangeArrowheads="1"/>
          </p:cNvSpPr>
          <p:nvPr>
            <p:ph type="title"/>
          </p:nvPr>
        </p:nvSpPr>
        <p:spPr/>
        <p:txBody>
          <a:bodyPr/>
          <a:lstStyle/>
          <a:p>
            <a:pPr eaLnBrk="1" hangingPunct="1"/>
            <a:r>
              <a:rPr lang="en-GB" altLang="en-US"/>
              <a:t>Contact</a:t>
            </a:r>
          </a:p>
        </p:txBody>
      </p:sp>
      <p:sp>
        <p:nvSpPr>
          <p:cNvPr id="26626" name="Rectangle 3">
            <a:extLst>
              <a:ext uri="{FF2B5EF4-FFF2-40B4-BE49-F238E27FC236}">
                <a16:creationId xmlns:a16="http://schemas.microsoft.com/office/drawing/2014/main" id="{F4647150-A02A-A645-9EA5-3624940DFB28}"/>
              </a:ext>
            </a:extLst>
          </p:cNvPr>
          <p:cNvSpPr>
            <a:spLocks noGrp="1" noChangeArrowheads="1"/>
          </p:cNvSpPr>
          <p:nvPr>
            <p:ph idx="1"/>
          </p:nvPr>
        </p:nvSpPr>
        <p:spPr>
          <a:xfrm>
            <a:off x="1261872" y="1828800"/>
            <a:ext cx="6273665" cy="4913523"/>
          </a:xfrm>
        </p:spPr>
        <p:txBody>
          <a:bodyPr>
            <a:normAutofit/>
          </a:bodyPr>
          <a:lstStyle/>
          <a:p>
            <a:r>
              <a:rPr lang="en-GB" altLang="en-US" sz="2400" dirty="0"/>
              <a:t>Please do contact us if you have any questions either through the office, by note with the children or at the gate in the morning. </a:t>
            </a:r>
          </a:p>
          <a:p>
            <a:r>
              <a:rPr lang="en-GB" altLang="en-US" sz="2400" dirty="0"/>
              <a:t>Do keep up to date with newsletters for information regarding changes in the school day. </a:t>
            </a:r>
            <a:endParaRPr lang="en-GB" altLang="en-US" sz="2800" dirty="0"/>
          </a:p>
        </p:txBody>
      </p:sp>
      <p:pic>
        <p:nvPicPr>
          <p:cNvPr id="4" name="Picture 3">
            <a:extLst>
              <a:ext uri="{FF2B5EF4-FFF2-40B4-BE49-F238E27FC236}">
                <a16:creationId xmlns:a16="http://schemas.microsoft.com/office/drawing/2014/main" id="{A2F9C894-ABF7-9D42-B0C7-36EA83E1BE87}"/>
              </a:ext>
            </a:extLst>
          </p:cNvPr>
          <p:cNvPicPr>
            <a:picLocks noChangeAspect="1"/>
          </p:cNvPicPr>
          <p:nvPr/>
        </p:nvPicPr>
        <p:blipFill>
          <a:blip r:embed="rId2">
            <a:clrChange>
              <a:clrFrom>
                <a:srgbClr val="FEFEFE"/>
              </a:clrFrom>
              <a:clrTo>
                <a:srgbClr val="FEFEFE">
                  <a:alpha val="0"/>
                </a:srgbClr>
              </a:clrTo>
            </a:clrChange>
          </a:blip>
          <a:stretch>
            <a:fillRect/>
          </a:stretch>
        </p:blipFill>
        <p:spPr>
          <a:xfrm>
            <a:off x="6458488" y="2402238"/>
            <a:ext cx="5842000" cy="4203700"/>
          </a:xfrm>
          <a:prstGeom prst="rect">
            <a:avLst/>
          </a:prstGeom>
        </p:spPr>
      </p:pic>
    </p:spTree>
    <p:extLst>
      <p:ext uri="{BB962C8B-B14F-4D97-AF65-F5344CB8AC3E}">
        <p14:creationId xmlns:p14="http://schemas.microsoft.com/office/powerpoint/2010/main" val="4176672949"/>
      </p:ext>
    </p:extLst>
  </p:cSld>
  <p:clrMapOvr>
    <a:masterClrMapping/>
  </p:clrMapOvr>
</p:sld>
</file>

<file path=ppt/theme/theme1.xml><?xml version="1.0" encoding="utf-8"?>
<a:theme xmlns:a="http://schemas.openxmlformats.org/drawingml/2006/main" name="View">
  <a:themeElements>
    <a:clrScheme name="Custom 1">
      <a:dk1>
        <a:srgbClr val="000000"/>
      </a:dk1>
      <a:lt1>
        <a:srgbClr val="FFFFFF"/>
      </a:lt1>
      <a:dk2>
        <a:srgbClr val="809EC1"/>
      </a:dk2>
      <a:lt2>
        <a:srgbClr val="F2A446"/>
      </a:lt2>
      <a:accent1>
        <a:srgbClr val="8D58B6"/>
      </a:accent1>
      <a:accent2>
        <a:srgbClr val="FCF9C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8438</TotalTime>
  <Words>4761</Words>
  <Application>Microsoft Office PowerPoint</Application>
  <PresentationFormat>Widescreen</PresentationFormat>
  <Paragraphs>368</Paragraphs>
  <Slides>35</Slides>
  <Notes>29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Calibri</vt:lpstr>
      <vt:lpstr>Calibri Light</vt:lpstr>
      <vt:lpstr>Wingdings 2</vt:lpstr>
      <vt:lpstr>View</vt:lpstr>
      <vt:lpstr>Staff</vt:lpstr>
      <vt:lpstr>School Values</vt:lpstr>
      <vt:lpstr>Our Timetable</vt:lpstr>
      <vt:lpstr>Whole school changes for the children this year:</vt:lpstr>
      <vt:lpstr>English</vt:lpstr>
      <vt:lpstr>Reading</vt:lpstr>
      <vt:lpstr>Spelling and Handwriting</vt:lpstr>
      <vt:lpstr>Reading</vt:lpstr>
      <vt:lpstr>Maths</vt:lpstr>
      <vt:lpstr>PowerPoint Presentation</vt:lpstr>
      <vt:lpstr>PowerPoint Presentation</vt:lpstr>
      <vt:lpstr>Year 4 Multiplication Check </vt:lpstr>
      <vt:lpstr>Year 4 Multiplication Check - TTRS</vt:lpstr>
      <vt:lpstr>RE</vt:lpstr>
      <vt:lpstr>Wellbeing                      PE</vt:lpstr>
      <vt:lpstr>PE Kit</vt:lpstr>
      <vt:lpstr>Science</vt:lpstr>
      <vt:lpstr> Computing</vt:lpstr>
      <vt:lpstr>Design and Technology</vt:lpstr>
      <vt:lpstr>History</vt:lpstr>
      <vt:lpstr>Geography</vt:lpstr>
      <vt:lpstr>Art - Skills</vt:lpstr>
      <vt:lpstr>Artists</vt:lpstr>
      <vt:lpstr>Music</vt:lpstr>
      <vt:lpstr>French</vt:lpstr>
      <vt:lpstr>Homework  </vt:lpstr>
      <vt:lpstr>Stationery </vt:lpstr>
      <vt:lpstr>Snacks and Water bottles</vt:lpstr>
      <vt:lpstr>Uniform</vt:lpstr>
      <vt:lpstr>Attendance</vt:lpstr>
      <vt:lpstr>Mobile Phones</vt:lpstr>
      <vt:lpstr>E-Safety KS2</vt:lpstr>
      <vt:lpstr>High Ashurst - 23rd – 25th September</vt:lpstr>
      <vt:lpstr>High Ashurst - 23rd – 25th September</vt:lpstr>
      <vt:lpstr>Contact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3</dc:title>
  <dc:creator>Microsoft Office User</dc:creator>
  <cp:lastModifiedBy>Tony Frootes</cp:lastModifiedBy>
  <cp:revision>70</cp:revision>
  <cp:lastPrinted>2021-09-07T15:04:31Z</cp:lastPrinted>
  <dcterms:created xsi:type="dcterms:W3CDTF">2017-09-16T17:57:03Z</dcterms:created>
  <dcterms:modified xsi:type="dcterms:W3CDTF">2026-09-11T07:35:07Z</dcterms:modified>
</cp:coreProperties>
</file>