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Lst>
  <p:notesMasterIdLst>
    <p:notesMasterId r:id="rId50"/>
  </p:notesMasterIdLst>
  <p:handoutMasterIdLst>
    <p:handoutMasterId r:id="rId51"/>
  </p:handoutMasterIdLst>
  <p:sldIdLst>
    <p:sldId id="257" r:id="rId2"/>
    <p:sldId id="288" r:id="rId3"/>
    <p:sldId id="261" r:id="rId4"/>
    <p:sldId id="285" r:id="rId5"/>
    <p:sldId id="287" r:id="rId6"/>
    <p:sldId id="296" r:id="rId7"/>
    <p:sldId id="289" r:id="rId8"/>
    <p:sldId id="270" r:id="rId9"/>
    <p:sldId id="294" r:id="rId10"/>
    <p:sldId id="295" r:id="rId11"/>
    <p:sldId id="269" r:id="rId12"/>
    <p:sldId id="264" r:id="rId13"/>
    <p:sldId id="286" r:id="rId14"/>
    <p:sldId id="312" r:id="rId15"/>
    <p:sldId id="313" r:id="rId16"/>
    <p:sldId id="314" r:id="rId17"/>
    <p:sldId id="266" r:id="rId18"/>
    <p:sldId id="268" r:id="rId19"/>
    <p:sldId id="317" r:id="rId20"/>
    <p:sldId id="259" r:id="rId21"/>
    <p:sldId id="265" r:id="rId22"/>
    <p:sldId id="311" r:id="rId23"/>
    <p:sldId id="262" r:id="rId24"/>
    <p:sldId id="273" r:id="rId25"/>
    <p:sldId id="260" r:id="rId26"/>
    <p:sldId id="304" r:id="rId27"/>
    <p:sldId id="305" r:id="rId28"/>
    <p:sldId id="281" r:id="rId29"/>
    <p:sldId id="306" r:id="rId30"/>
    <p:sldId id="284" r:id="rId31"/>
    <p:sldId id="307" r:id="rId32"/>
    <p:sldId id="298" r:id="rId33"/>
    <p:sldId id="263" r:id="rId34"/>
    <p:sldId id="258" r:id="rId35"/>
    <p:sldId id="278" r:id="rId36"/>
    <p:sldId id="301" r:id="rId37"/>
    <p:sldId id="300" r:id="rId38"/>
    <p:sldId id="299" r:id="rId39"/>
    <p:sldId id="318" r:id="rId40"/>
    <p:sldId id="319" r:id="rId41"/>
    <p:sldId id="302" r:id="rId42"/>
    <p:sldId id="280" r:id="rId43"/>
    <p:sldId id="256" r:id="rId44"/>
    <p:sldId id="290" r:id="rId45"/>
    <p:sldId id="308" r:id="rId46"/>
    <p:sldId id="309" r:id="rId47"/>
    <p:sldId id="276" r:id="rId48"/>
    <p:sldId id="292" r:id="rId4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22" autoAdjust="0"/>
    <p:restoredTop sz="81051"/>
  </p:normalViewPr>
  <p:slideViewPr>
    <p:cSldViewPr snapToGrid="0" snapToObjects="1">
      <p:cViewPr varScale="1">
        <p:scale>
          <a:sx n="113" d="100"/>
          <a:sy n="113" d="100"/>
        </p:scale>
        <p:origin x="504" y="102"/>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5" y="0"/>
            <a:ext cx="2945659" cy="498056"/>
          </a:xfrm>
          <a:prstGeom prst="rect">
            <a:avLst/>
          </a:prstGeom>
        </p:spPr>
        <p:txBody>
          <a:bodyPr vert="horz" lIns="91440" tIns="45720" rIns="91440" bIns="45720" rtlCol="0"/>
          <a:lstStyle>
            <a:lvl1pPr algn="r">
              <a:defRPr sz="1200"/>
            </a:lvl1pPr>
          </a:lstStyle>
          <a:p>
            <a:fld id="{9088F0F6-42E2-4E00-9B48-AD349C874872}" type="datetimeFigureOut">
              <a:rPr lang="en-GB" smtClean="0"/>
              <a:t>11/09/2026</a:t>
            </a:fld>
            <a:endParaRPr lang="en-GB"/>
          </a:p>
        </p:txBody>
      </p:sp>
      <p:sp>
        <p:nvSpPr>
          <p:cNvPr id="4" name="Footer Placeholder 3"/>
          <p:cNvSpPr>
            <a:spLocks noGrp="1"/>
          </p:cNvSpPr>
          <p:nvPr>
            <p:ph type="ftr" sz="quarter" idx="2"/>
          </p:nvPr>
        </p:nvSpPr>
        <p:spPr>
          <a:xfrm>
            <a:off x="0" y="9428586"/>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5" y="9428586"/>
            <a:ext cx="2945659" cy="498055"/>
          </a:xfrm>
          <a:prstGeom prst="rect">
            <a:avLst/>
          </a:prstGeom>
        </p:spPr>
        <p:txBody>
          <a:bodyPr vert="horz" lIns="91440" tIns="45720" rIns="91440" bIns="45720" rtlCol="0" anchor="b"/>
          <a:lstStyle>
            <a:lvl1pPr algn="r">
              <a:defRPr sz="1200"/>
            </a:lvl1pPr>
          </a:lstStyle>
          <a:p>
            <a:fld id="{9B6AA6A7-6C15-4168-A713-B0F81BA3A0C2}" type="slidenum">
              <a:rPr lang="en-GB" smtClean="0"/>
              <a:t>‹#›</a:t>
            </a:fld>
            <a:endParaRPr lang="en-GB"/>
          </a:p>
        </p:txBody>
      </p:sp>
    </p:spTree>
    <p:extLst>
      <p:ext uri="{BB962C8B-B14F-4D97-AF65-F5344CB8AC3E}">
        <p14:creationId xmlns:p14="http://schemas.microsoft.com/office/powerpoint/2010/main" val="120407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5" y="0"/>
            <a:ext cx="2945659" cy="498056"/>
          </a:xfrm>
          <a:prstGeom prst="rect">
            <a:avLst/>
          </a:prstGeom>
        </p:spPr>
        <p:txBody>
          <a:bodyPr vert="horz" lIns="91440" tIns="45720" rIns="91440" bIns="45720" rtlCol="0"/>
          <a:lstStyle>
            <a:lvl1pPr algn="r">
              <a:defRPr sz="1200"/>
            </a:lvl1pPr>
          </a:lstStyle>
          <a:p>
            <a:fld id="{80143920-F191-8144-97DF-26603D585516}" type="datetimeFigureOut">
              <a:rPr lang="en-US" smtClean="0"/>
              <a:t>9/11/2026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6"/>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5" y="9428586"/>
            <a:ext cx="2945659" cy="498055"/>
          </a:xfrm>
          <a:prstGeom prst="rect">
            <a:avLst/>
          </a:prstGeom>
        </p:spPr>
        <p:txBody>
          <a:bodyPr vert="horz" lIns="91440" tIns="45720" rIns="91440" bIns="45720" rtlCol="0" anchor="b"/>
          <a:lstStyle>
            <a:lvl1pPr algn="r">
              <a:defRPr sz="1200"/>
            </a:lvl1pPr>
          </a:lstStyle>
          <a:p>
            <a:fld id="{2C161E7E-8C28-854E-B7A8-6061738ED3D5}" type="slidenum">
              <a:rPr lang="en-US" smtClean="0"/>
              <a:t>‹#›</a:t>
            </a:fld>
            <a:endParaRPr lang="en-US"/>
          </a:p>
        </p:txBody>
      </p:sp>
    </p:spTree>
    <p:extLst>
      <p:ext uri="{BB962C8B-B14F-4D97-AF65-F5344CB8AC3E}">
        <p14:creationId xmlns:p14="http://schemas.microsoft.com/office/powerpoint/2010/main" val="81562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a:t>
            </a:fld>
            <a:endParaRPr lang="en-US"/>
          </a:p>
        </p:txBody>
      </p:sp>
    </p:spTree>
    <p:extLst>
      <p:ext uri="{BB962C8B-B14F-4D97-AF65-F5344CB8AC3E}">
        <p14:creationId xmlns:p14="http://schemas.microsoft.com/office/powerpoint/2010/main" val="317360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a:t>
            </a:fld>
            <a:endParaRPr lang="en-US"/>
          </a:p>
        </p:txBody>
      </p:sp>
    </p:spTree>
    <p:extLst>
      <p:ext uri="{BB962C8B-B14F-4D97-AF65-F5344CB8AC3E}">
        <p14:creationId xmlns:p14="http://schemas.microsoft.com/office/powerpoint/2010/main" val="3434106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3</a:t>
            </a:fld>
            <a:endParaRPr lang="en-US"/>
          </a:p>
        </p:txBody>
      </p:sp>
    </p:spTree>
    <p:extLst>
      <p:ext uri="{BB962C8B-B14F-4D97-AF65-F5344CB8AC3E}">
        <p14:creationId xmlns:p14="http://schemas.microsoft.com/office/powerpoint/2010/main" val="450981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4</a:t>
            </a:fld>
            <a:endParaRPr lang="en-US"/>
          </a:p>
        </p:txBody>
      </p:sp>
    </p:spTree>
    <p:extLst>
      <p:ext uri="{BB962C8B-B14F-4D97-AF65-F5344CB8AC3E}">
        <p14:creationId xmlns:p14="http://schemas.microsoft.com/office/powerpoint/2010/main" val="2698724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5</a:t>
            </a:fld>
            <a:endParaRPr lang="en-US"/>
          </a:p>
        </p:txBody>
      </p:sp>
    </p:spTree>
    <p:extLst>
      <p:ext uri="{BB962C8B-B14F-4D97-AF65-F5344CB8AC3E}">
        <p14:creationId xmlns:p14="http://schemas.microsoft.com/office/powerpoint/2010/main" val="4273788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6</a:t>
            </a:fld>
            <a:endParaRPr lang="en-US"/>
          </a:p>
        </p:txBody>
      </p:sp>
    </p:spTree>
    <p:extLst>
      <p:ext uri="{BB962C8B-B14F-4D97-AF65-F5344CB8AC3E}">
        <p14:creationId xmlns:p14="http://schemas.microsoft.com/office/powerpoint/2010/main" val="3243625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term, our focus will be improving our confidence with spelling and using a wider range of vocabulary to ensure that our writing is the best it can be!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Every week, a set of spellings will be sent home</a:t>
            </a:r>
            <a:r>
              <a:rPr lang="en-GB" sz="1200" kern="1200" baseline="0" dirty="0">
                <a:solidFill>
                  <a:schemeClr val="tx1"/>
                </a:solidFill>
                <a:effectLst/>
                <a:latin typeface="+mn-lt"/>
                <a:ea typeface="+mn-ea"/>
                <a:cs typeface="+mn-cs"/>
              </a:rPr>
              <a:t> and tested on a Friday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a:t>
            </a:r>
            <a:r>
              <a:rPr lang="en-GB" sz="1200" kern="1200" baseline="0" dirty="0">
                <a:solidFill>
                  <a:schemeClr val="tx1"/>
                </a:solidFill>
                <a:effectLst/>
                <a:latin typeface="+mn-lt"/>
                <a:ea typeface="+mn-ea"/>
                <a:cs typeface="+mn-cs"/>
              </a:rPr>
              <a:t> spellings with either be from the 200 high frequency words, words from the Year3/4 curriculum or words that we are using during our topics. </a:t>
            </a:r>
          </a:p>
          <a:p>
            <a:r>
              <a:rPr lang="en-GB" sz="1200" kern="1200" baseline="0" dirty="0">
                <a:solidFill>
                  <a:schemeClr val="tx1"/>
                </a:solidFill>
                <a:effectLst/>
                <a:latin typeface="+mn-lt"/>
                <a:ea typeface="+mn-ea"/>
                <a:cs typeface="+mn-cs"/>
              </a:rPr>
              <a:t>The Year3/4 curriculum list all contain words the children need to be able to spell by the end of Y4, so do not worry too much if the children are struggling with these, there are 2 years for them to learn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but its nice to get a head start.  </a:t>
            </a:r>
          </a:p>
          <a:p>
            <a:r>
              <a:rPr lang="en-GB" sz="1200" kern="1200" baseline="0" dirty="0">
                <a:solidFill>
                  <a:schemeClr val="tx1"/>
                </a:solidFill>
                <a:effectLst/>
                <a:latin typeface="+mn-lt"/>
                <a:ea typeface="+mn-ea"/>
                <a:cs typeface="+mn-cs"/>
              </a:rPr>
              <a:t>More importantly though is the </a:t>
            </a:r>
            <a:r>
              <a:rPr lang="en-GB" sz="1200" kern="1200" baseline="0" dirty="0" err="1">
                <a:solidFill>
                  <a:schemeClr val="tx1"/>
                </a:solidFill>
                <a:effectLst/>
                <a:latin typeface="+mn-lt"/>
                <a:ea typeface="+mn-ea"/>
                <a:cs typeface="+mn-cs"/>
              </a:rPr>
              <a:t>childrens</a:t>
            </a:r>
            <a:r>
              <a:rPr lang="en-GB" sz="1200" kern="1200" baseline="0" dirty="0">
                <a:solidFill>
                  <a:schemeClr val="tx1"/>
                </a:solidFill>
                <a:effectLst/>
                <a:latin typeface="+mn-lt"/>
                <a:ea typeface="+mn-ea"/>
                <a:cs typeface="+mn-cs"/>
              </a:rPr>
              <a:t> ability to spell these words during writing activities and especially when it comes to being fluent in writing.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We are also having a big push on handwriting this year. By the end of the year the children need to be using horizontal and diagonal strokes to join letters, we are having handwriting practise in our guided reading </a:t>
            </a:r>
            <a:r>
              <a:rPr lang="en-GB" sz="1200" kern="1200" baseline="0" dirty="0" err="1">
                <a:solidFill>
                  <a:schemeClr val="tx1"/>
                </a:solidFill>
                <a:effectLst/>
                <a:latin typeface="+mn-lt"/>
                <a:ea typeface="+mn-ea"/>
                <a:cs typeface="+mn-cs"/>
              </a:rPr>
              <a:t>sesions</a:t>
            </a:r>
            <a:r>
              <a:rPr lang="en-GB" sz="1200" kern="1200" baseline="0" dirty="0">
                <a:solidFill>
                  <a:schemeClr val="tx1"/>
                </a:solidFill>
                <a:effectLst/>
                <a:latin typeface="+mn-lt"/>
                <a:ea typeface="+mn-ea"/>
                <a:cs typeface="+mn-cs"/>
              </a:rPr>
              <a:t> and 2/3 times during the week. </a:t>
            </a:r>
          </a:p>
          <a:p>
            <a:endParaRPr lang="en-GB" sz="1200" kern="1200" baseline="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8</a:t>
            </a:fld>
            <a:endParaRPr lang="en-US"/>
          </a:p>
        </p:txBody>
      </p:sp>
    </p:spTree>
    <p:extLst>
      <p:ext uri="{BB962C8B-B14F-4D97-AF65-F5344CB8AC3E}">
        <p14:creationId xmlns:p14="http://schemas.microsoft.com/office/powerpoint/2010/main" val="1535938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a:t>
            </a:r>
            <a:r>
              <a:rPr lang="en-GB" sz="1200" kern="1200" baseline="0" dirty="0">
                <a:solidFill>
                  <a:schemeClr val="tx1"/>
                </a:solidFill>
                <a:effectLst/>
                <a:latin typeface="+mn-lt"/>
                <a:ea typeface="+mn-ea"/>
                <a:cs typeface="+mn-cs"/>
              </a:rPr>
              <a:t> the Upper school, we have daily guided reading sessions. </a:t>
            </a:r>
          </a:p>
          <a:p>
            <a:r>
              <a:rPr lang="en-GB" sz="1200" kern="1200" baseline="0" dirty="0">
                <a:solidFill>
                  <a:schemeClr val="tx1"/>
                </a:solidFill>
                <a:effectLst/>
                <a:latin typeface="+mn-lt"/>
                <a:ea typeface="+mn-ea"/>
                <a:cs typeface="+mn-cs"/>
              </a:rPr>
              <a:t>Carousel. Children to work with me on GR. LW on independent reading. Handwriting and a follow up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using the info from sessions with me and creating their own version or response. Children MUST have their reading log in school everyday. </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All children are expected to read regularly at home and we ask that yellow reading diaries live in book bags so they can be accessed at school and at home.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Year</a:t>
            </a:r>
            <a:r>
              <a:rPr lang="en-GB" sz="1200" kern="1200" baseline="0" dirty="0">
                <a:solidFill>
                  <a:schemeClr val="tx1"/>
                </a:solidFill>
                <a:effectLst/>
                <a:latin typeface="+mn-lt"/>
                <a:ea typeface="+mn-ea"/>
                <a:cs typeface="+mn-cs"/>
              </a:rPr>
              <a:t> 3, it is expected that the c</a:t>
            </a:r>
            <a:r>
              <a:rPr lang="en-GB" sz="1200" kern="1200" dirty="0">
                <a:solidFill>
                  <a:schemeClr val="tx1"/>
                </a:solidFill>
                <a:effectLst/>
                <a:latin typeface="+mn-lt"/>
                <a:ea typeface="+mn-ea"/>
                <a:cs typeface="+mn-cs"/>
              </a:rPr>
              <a:t>hildren write their own comments on what they have read, and please do ensure these are signed regularly by you. These will be checked weekly.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 might</a:t>
            </a:r>
            <a:r>
              <a:rPr lang="en-GB" sz="1200" kern="1200" baseline="0" dirty="0">
                <a:solidFill>
                  <a:schemeClr val="tx1"/>
                </a:solidFill>
                <a:effectLst/>
                <a:latin typeface="+mn-lt"/>
                <a:ea typeface="+mn-ea"/>
                <a:cs typeface="+mn-cs"/>
              </a:rPr>
              <a:t> be they are reading a magazine, comic, fiction, non-</a:t>
            </a:r>
            <a:r>
              <a:rPr lang="en-GB" sz="1200" kern="1200" baseline="0" dirty="0" err="1">
                <a:solidFill>
                  <a:schemeClr val="tx1"/>
                </a:solidFill>
                <a:effectLst/>
                <a:latin typeface="+mn-lt"/>
                <a:ea typeface="+mn-ea"/>
                <a:cs typeface="+mn-cs"/>
              </a:rPr>
              <a:t>ficiton</a:t>
            </a:r>
            <a:r>
              <a:rPr lang="en-GB" sz="1200" kern="1200" baseline="0" dirty="0">
                <a:solidFill>
                  <a:schemeClr val="tx1"/>
                </a:solidFill>
                <a:effectLst/>
                <a:latin typeface="+mn-lt"/>
                <a:ea typeface="+mn-ea"/>
                <a:cs typeface="+mn-cs"/>
              </a:rPr>
              <a:t>, the news. ANYTHING.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161E7E-8C28-854E-B7A8-6061738ED3D5}" type="slidenum">
              <a:rPr lang="en-US" smtClean="0"/>
              <a:t>9</a:t>
            </a:fld>
            <a:endParaRPr lang="en-US"/>
          </a:p>
        </p:txBody>
      </p:sp>
    </p:spTree>
    <p:extLst>
      <p:ext uri="{BB962C8B-B14F-4D97-AF65-F5344CB8AC3E}">
        <p14:creationId xmlns:p14="http://schemas.microsoft.com/office/powerpoint/2010/main" val="1892702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a:t>
            </a:r>
            <a:r>
              <a:rPr lang="en-GB" sz="1200" kern="1200" baseline="0" dirty="0">
                <a:solidFill>
                  <a:schemeClr val="tx1"/>
                </a:solidFill>
                <a:effectLst/>
                <a:latin typeface="+mn-lt"/>
                <a:ea typeface="+mn-ea"/>
                <a:cs typeface="+mn-cs"/>
              </a:rPr>
              <a:t> the Upper school, we have daily guided reading sessions. </a:t>
            </a:r>
          </a:p>
          <a:p>
            <a:r>
              <a:rPr lang="en-GB" sz="1200" kern="1200" baseline="0" dirty="0">
                <a:solidFill>
                  <a:schemeClr val="tx1"/>
                </a:solidFill>
                <a:effectLst/>
                <a:latin typeface="+mn-lt"/>
                <a:ea typeface="+mn-ea"/>
                <a:cs typeface="+mn-cs"/>
              </a:rPr>
              <a:t>Carousel. Children to work with me on GR. LW on independent reading. Handwriting and a follow up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using the info from sessions with me and creating their own version or response. Children MUST have their reading log in school everyday. </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All children are expected to read regularly at home and we ask that yellow reading diaries live in book bags so they can be accessed at school and at home.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Year</a:t>
            </a:r>
            <a:r>
              <a:rPr lang="en-GB" sz="1200" kern="1200" baseline="0" dirty="0">
                <a:solidFill>
                  <a:schemeClr val="tx1"/>
                </a:solidFill>
                <a:effectLst/>
                <a:latin typeface="+mn-lt"/>
                <a:ea typeface="+mn-ea"/>
                <a:cs typeface="+mn-cs"/>
              </a:rPr>
              <a:t> 3, it is expected that the c</a:t>
            </a:r>
            <a:r>
              <a:rPr lang="en-GB" sz="1200" kern="1200" dirty="0">
                <a:solidFill>
                  <a:schemeClr val="tx1"/>
                </a:solidFill>
                <a:effectLst/>
                <a:latin typeface="+mn-lt"/>
                <a:ea typeface="+mn-ea"/>
                <a:cs typeface="+mn-cs"/>
              </a:rPr>
              <a:t>hildren write their own comments on what they have read, and please do ensure these are signed regularly by you. These will be checked weekly.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 might</a:t>
            </a:r>
            <a:r>
              <a:rPr lang="en-GB" sz="1200" kern="1200" baseline="0" dirty="0">
                <a:solidFill>
                  <a:schemeClr val="tx1"/>
                </a:solidFill>
                <a:effectLst/>
                <a:latin typeface="+mn-lt"/>
                <a:ea typeface="+mn-ea"/>
                <a:cs typeface="+mn-cs"/>
              </a:rPr>
              <a:t> be they are reading a magazine, comic, fiction, non-</a:t>
            </a:r>
            <a:r>
              <a:rPr lang="en-GB" sz="1200" kern="1200" baseline="0" dirty="0" err="1">
                <a:solidFill>
                  <a:schemeClr val="tx1"/>
                </a:solidFill>
                <a:effectLst/>
                <a:latin typeface="+mn-lt"/>
                <a:ea typeface="+mn-ea"/>
                <a:cs typeface="+mn-cs"/>
              </a:rPr>
              <a:t>ficiton</a:t>
            </a:r>
            <a:r>
              <a:rPr lang="en-GB" sz="1200" kern="1200" baseline="0" dirty="0">
                <a:solidFill>
                  <a:schemeClr val="tx1"/>
                </a:solidFill>
                <a:effectLst/>
                <a:latin typeface="+mn-lt"/>
                <a:ea typeface="+mn-ea"/>
                <a:cs typeface="+mn-cs"/>
              </a:rPr>
              <a:t>, the news. ANYTHING.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161E7E-8C28-854E-B7A8-6061738ED3D5}" type="slidenum">
              <a:rPr lang="en-US" smtClean="0"/>
              <a:t>10</a:t>
            </a:fld>
            <a:endParaRPr lang="en-US"/>
          </a:p>
        </p:txBody>
      </p:sp>
    </p:spTree>
    <p:extLst>
      <p:ext uri="{BB962C8B-B14F-4D97-AF65-F5344CB8AC3E}">
        <p14:creationId xmlns:p14="http://schemas.microsoft.com/office/powerpoint/2010/main" val="2390930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In</a:t>
            </a:r>
            <a:r>
              <a:rPr lang="en-GB" sz="1200" kern="1200" baseline="0" dirty="0">
                <a:solidFill>
                  <a:schemeClr val="tx1"/>
                </a:solidFill>
                <a:effectLst/>
                <a:latin typeface="+mn-lt"/>
                <a:ea typeface="+mn-ea"/>
                <a:cs typeface="+mn-cs"/>
              </a:rPr>
              <a:t> the Upper school, we have daily guided reading sessions. </a:t>
            </a:r>
          </a:p>
          <a:p>
            <a:r>
              <a:rPr lang="en-GB" sz="1200" kern="1200" baseline="0" dirty="0">
                <a:solidFill>
                  <a:schemeClr val="tx1"/>
                </a:solidFill>
                <a:effectLst/>
                <a:latin typeface="+mn-lt"/>
                <a:ea typeface="+mn-ea"/>
                <a:cs typeface="+mn-cs"/>
              </a:rPr>
              <a:t>Carousel. Children to work with me on GR. LW on independent reading. Handwriting and a follow up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using the info from sessions with me and creating their own version or response. Children MUST have their reading log in school everyday. </a:t>
            </a:r>
          </a:p>
          <a:p>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All children are expected to read regularly at home and we ask that yellow reading diaries live in book bags so they can be accessed at school and at home.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Year</a:t>
            </a:r>
            <a:r>
              <a:rPr lang="en-GB" sz="1200" kern="1200" baseline="0" dirty="0">
                <a:solidFill>
                  <a:schemeClr val="tx1"/>
                </a:solidFill>
                <a:effectLst/>
                <a:latin typeface="+mn-lt"/>
                <a:ea typeface="+mn-ea"/>
                <a:cs typeface="+mn-cs"/>
              </a:rPr>
              <a:t> 3, it is expected that the c</a:t>
            </a:r>
            <a:r>
              <a:rPr lang="en-GB" sz="1200" kern="1200" dirty="0">
                <a:solidFill>
                  <a:schemeClr val="tx1"/>
                </a:solidFill>
                <a:effectLst/>
                <a:latin typeface="+mn-lt"/>
                <a:ea typeface="+mn-ea"/>
                <a:cs typeface="+mn-cs"/>
              </a:rPr>
              <a:t>hildren write their own comments on what they have read, and please do ensure these are signed regularly by you. These will be checked weekly.</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 might</a:t>
            </a:r>
            <a:r>
              <a:rPr lang="en-GB" sz="1200" kern="1200" baseline="0" dirty="0">
                <a:solidFill>
                  <a:schemeClr val="tx1"/>
                </a:solidFill>
                <a:effectLst/>
                <a:latin typeface="+mn-lt"/>
                <a:ea typeface="+mn-ea"/>
                <a:cs typeface="+mn-cs"/>
              </a:rPr>
              <a:t> be they are reading a magazine, comic, fiction, non-</a:t>
            </a:r>
            <a:r>
              <a:rPr lang="en-GB" sz="1200" kern="1200" baseline="0" dirty="0" err="1">
                <a:solidFill>
                  <a:schemeClr val="tx1"/>
                </a:solidFill>
                <a:effectLst/>
                <a:latin typeface="+mn-lt"/>
                <a:ea typeface="+mn-ea"/>
                <a:cs typeface="+mn-cs"/>
              </a:rPr>
              <a:t>ficiton</a:t>
            </a:r>
            <a:r>
              <a:rPr lang="en-GB" sz="1200" kern="1200" baseline="0" dirty="0">
                <a:solidFill>
                  <a:schemeClr val="tx1"/>
                </a:solidFill>
                <a:effectLst/>
                <a:latin typeface="+mn-lt"/>
                <a:ea typeface="+mn-ea"/>
                <a:cs typeface="+mn-cs"/>
              </a:rPr>
              <a:t>, the news. ANYTHING.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C161E7E-8C28-854E-B7A8-6061738ED3D5}" type="slidenum">
              <a:rPr lang="en-US" smtClean="0"/>
              <a:t>11</a:t>
            </a:fld>
            <a:endParaRPr lang="en-US"/>
          </a:p>
        </p:txBody>
      </p:sp>
    </p:spTree>
    <p:extLst>
      <p:ext uri="{BB962C8B-B14F-4D97-AF65-F5344CB8AC3E}">
        <p14:creationId xmlns:p14="http://schemas.microsoft.com/office/powerpoint/2010/main" val="322300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start the term by extending our knowledge and recapping place value and our number bonds. </a:t>
            </a:r>
            <a:r>
              <a:rPr lang="en-GB" dirty="0"/>
              <a:t>Understanding place</a:t>
            </a:r>
            <a:r>
              <a:rPr lang="en-GB" baseline="0" dirty="0"/>
              <a:t> value </a:t>
            </a:r>
            <a:r>
              <a:rPr lang="mr-IN" baseline="0" dirty="0"/>
              <a:t>–</a:t>
            </a:r>
            <a:r>
              <a:rPr lang="en-GB" baseline="0" dirty="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 curriculum means there is a focus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Fractions </a:t>
            </a:r>
            <a:r>
              <a:rPr lang="mr-IN"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looking at fractions are part of a number,</a:t>
            </a:r>
            <a:r>
              <a:rPr lang="en-GB" sz="1200" kern="1200" baseline="0" dirty="0">
                <a:solidFill>
                  <a:schemeClr val="tx1"/>
                </a:solidFill>
                <a:effectLst/>
                <a:latin typeface="+mn-lt"/>
                <a:ea typeface="+mn-ea"/>
                <a:cs typeface="+mn-cs"/>
              </a:rPr>
              <a:t> adding and subtracting fractions and ordering fractions. </a:t>
            </a:r>
            <a:br>
              <a:rPr lang="en-GB" dirty="0"/>
            </a:br>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12</a:t>
            </a:fld>
            <a:endParaRPr lang="en-US"/>
          </a:p>
        </p:txBody>
      </p:sp>
    </p:spTree>
    <p:extLst>
      <p:ext uri="{BB962C8B-B14F-4D97-AF65-F5344CB8AC3E}">
        <p14:creationId xmlns:p14="http://schemas.microsoft.com/office/powerpoint/2010/main" val="142696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start the term by extending our knowledge and recapping place value and our number bonds. </a:t>
            </a:r>
            <a:r>
              <a:rPr lang="en-GB" dirty="0"/>
              <a:t>Understanding place</a:t>
            </a:r>
            <a:r>
              <a:rPr lang="en-GB" baseline="0" dirty="0"/>
              <a:t> value </a:t>
            </a:r>
            <a:r>
              <a:rPr lang="mr-IN" baseline="0" dirty="0"/>
              <a:t>–</a:t>
            </a:r>
            <a:r>
              <a:rPr lang="en-GB" baseline="0" dirty="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 curriculum means there is a focus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Fractions </a:t>
            </a:r>
            <a:r>
              <a:rPr lang="mr-IN"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looking at fractions are part of a number,</a:t>
            </a:r>
            <a:r>
              <a:rPr lang="en-GB" sz="1200" kern="1200" baseline="0" dirty="0">
                <a:solidFill>
                  <a:schemeClr val="tx1"/>
                </a:solidFill>
                <a:effectLst/>
                <a:latin typeface="+mn-lt"/>
                <a:ea typeface="+mn-ea"/>
                <a:cs typeface="+mn-cs"/>
              </a:rPr>
              <a:t> adding and subtracting fractions and ordering fractions. </a:t>
            </a:r>
            <a:br>
              <a:rPr lang="en-GB" dirty="0"/>
            </a:br>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13</a:t>
            </a:fld>
            <a:endParaRPr lang="en-US"/>
          </a:p>
        </p:txBody>
      </p:sp>
    </p:spTree>
    <p:extLst>
      <p:ext uri="{BB962C8B-B14F-4D97-AF65-F5344CB8AC3E}">
        <p14:creationId xmlns:p14="http://schemas.microsoft.com/office/powerpoint/2010/main" val="9094956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start the term by extending our knowledge and recapping place value and our number bonds. </a:t>
            </a:r>
            <a:r>
              <a:rPr lang="en-GB" dirty="0"/>
              <a:t>Understanding place</a:t>
            </a:r>
            <a:r>
              <a:rPr lang="en-GB" baseline="0" dirty="0"/>
              <a:t> value </a:t>
            </a:r>
            <a:r>
              <a:rPr lang="mr-IN" baseline="0" dirty="0"/>
              <a:t>–</a:t>
            </a:r>
            <a:r>
              <a:rPr lang="en-GB" baseline="0" dirty="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 curriculum means there is a focus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Fractions </a:t>
            </a:r>
            <a:r>
              <a:rPr lang="mr-IN"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looking at fractions are part of a number,</a:t>
            </a:r>
            <a:r>
              <a:rPr lang="en-GB" sz="1200" kern="1200" baseline="0" dirty="0">
                <a:solidFill>
                  <a:schemeClr val="tx1"/>
                </a:solidFill>
                <a:effectLst/>
                <a:latin typeface="+mn-lt"/>
                <a:ea typeface="+mn-ea"/>
                <a:cs typeface="+mn-cs"/>
              </a:rPr>
              <a:t> adding and subtracting fractions and ordering fractions. </a:t>
            </a:r>
            <a:br>
              <a:rPr lang="en-GB" dirty="0"/>
            </a:br>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14</a:t>
            </a:fld>
            <a:endParaRPr lang="en-US"/>
          </a:p>
        </p:txBody>
      </p:sp>
    </p:spTree>
    <p:extLst>
      <p:ext uri="{BB962C8B-B14F-4D97-AF65-F5344CB8AC3E}">
        <p14:creationId xmlns:p14="http://schemas.microsoft.com/office/powerpoint/2010/main" val="21322249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start the term by extending our knowledge and recapping place value and our number bonds. </a:t>
            </a:r>
            <a:r>
              <a:rPr lang="en-GB" dirty="0"/>
              <a:t>Understanding place</a:t>
            </a:r>
            <a:r>
              <a:rPr lang="en-GB" baseline="0" dirty="0"/>
              <a:t> value </a:t>
            </a:r>
            <a:r>
              <a:rPr lang="mr-IN" baseline="0" dirty="0"/>
              <a:t>–</a:t>
            </a:r>
            <a:r>
              <a:rPr lang="en-GB" baseline="0" dirty="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 curriculum means there is a focus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Fractions </a:t>
            </a:r>
            <a:r>
              <a:rPr lang="mr-IN"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looking at fractions are part of a number,</a:t>
            </a:r>
            <a:r>
              <a:rPr lang="en-GB" sz="1200" kern="1200" baseline="0" dirty="0">
                <a:solidFill>
                  <a:schemeClr val="tx1"/>
                </a:solidFill>
                <a:effectLst/>
                <a:latin typeface="+mn-lt"/>
                <a:ea typeface="+mn-ea"/>
                <a:cs typeface="+mn-cs"/>
              </a:rPr>
              <a:t> adding and subtracting fractions and ordering fractions. </a:t>
            </a:r>
            <a:br>
              <a:rPr lang="en-GB" dirty="0"/>
            </a:br>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15</a:t>
            </a:fld>
            <a:endParaRPr lang="en-US"/>
          </a:p>
        </p:txBody>
      </p:sp>
    </p:spTree>
    <p:extLst>
      <p:ext uri="{BB962C8B-B14F-4D97-AF65-F5344CB8AC3E}">
        <p14:creationId xmlns:p14="http://schemas.microsoft.com/office/powerpoint/2010/main" val="1254691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start the term by extending our knowledge and recapping place value and our number bonds. </a:t>
            </a:r>
            <a:r>
              <a:rPr lang="en-GB" dirty="0"/>
              <a:t>Understanding place</a:t>
            </a:r>
            <a:r>
              <a:rPr lang="en-GB" baseline="0" dirty="0"/>
              <a:t> value </a:t>
            </a:r>
            <a:r>
              <a:rPr lang="mr-IN" baseline="0" dirty="0"/>
              <a:t>–</a:t>
            </a:r>
            <a:r>
              <a:rPr lang="en-GB" baseline="0" dirty="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 curriculum means there is a focus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Fractions </a:t>
            </a:r>
            <a:r>
              <a:rPr lang="mr-IN"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looking at fractions are part of a number,</a:t>
            </a:r>
            <a:r>
              <a:rPr lang="en-GB" sz="1200" kern="1200" baseline="0" dirty="0">
                <a:solidFill>
                  <a:schemeClr val="tx1"/>
                </a:solidFill>
                <a:effectLst/>
                <a:latin typeface="+mn-lt"/>
                <a:ea typeface="+mn-ea"/>
                <a:cs typeface="+mn-cs"/>
              </a:rPr>
              <a:t> adding and subtracting fractions and ordering fractions. </a:t>
            </a:r>
            <a:br>
              <a:rPr lang="en-GB" dirty="0"/>
            </a:br>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16</a:t>
            </a:fld>
            <a:endParaRPr lang="en-US"/>
          </a:p>
        </p:txBody>
      </p:sp>
    </p:spTree>
    <p:extLst>
      <p:ext uri="{BB962C8B-B14F-4D97-AF65-F5344CB8AC3E}">
        <p14:creationId xmlns:p14="http://schemas.microsoft.com/office/powerpoint/2010/main" val="3373662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17</a:t>
            </a:fld>
            <a:endParaRPr lang="en-US"/>
          </a:p>
        </p:txBody>
      </p:sp>
    </p:spTree>
    <p:extLst>
      <p:ext uri="{BB962C8B-B14F-4D97-AF65-F5344CB8AC3E}">
        <p14:creationId xmlns:p14="http://schemas.microsoft.com/office/powerpoint/2010/main" val="2138148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Mr</a:t>
            </a:r>
            <a:r>
              <a:rPr lang="en-US" baseline="0" dirty="0"/>
              <a:t> smith - I will hand over and collect the children at the end of the day on Wednesday. </a:t>
            </a:r>
          </a:p>
          <a:p>
            <a:endParaRPr lang="en-US" baseline="0" dirty="0"/>
          </a:p>
          <a:p>
            <a:r>
              <a:rPr lang="en-US" baseline="0" dirty="0"/>
              <a:t>All </a:t>
            </a:r>
            <a:r>
              <a:rPr lang="en-US" baseline="0" dirty="0" err="1"/>
              <a:t>chidlren</a:t>
            </a:r>
            <a:r>
              <a:rPr lang="en-US" baseline="0" dirty="0"/>
              <a:t> will get the </a:t>
            </a:r>
            <a:r>
              <a:rPr lang="en-US" baseline="0" dirty="0" err="1"/>
              <a:t>oppourtunity</a:t>
            </a:r>
            <a:r>
              <a:rPr lang="en-US" baseline="0" dirty="0"/>
              <a:t> to participate in district sport events if they want to </a:t>
            </a:r>
            <a:r>
              <a:rPr lang="mr-IN" baseline="0" dirty="0"/>
              <a:t>–</a:t>
            </a:r>
            <a:r>
              <a:rPr lang="en-US" baseline="0" dirty="0"/>
              <a:t> so don</a:t>
            </a:r>
            <a:r>
              <a:rPr lang="mr-IN" baseline="0" dirty="0"/>
              <a:t>’</a:t>
            </a:r>
            <a:r>
              <a:rPr lang="en-US" baseline="0" dirty="0"/>
              <a:t>t worry if your child </a:t>
            </a:r>
            <a:r>
              <a:rPr lang="en-US" baseline="0" dirty="0" err="1"/>
              <a:t>isnt</a:t>
            </a:r>
            <a:r>
              <a:rPr lang="en-US" baseline="0" dirty="0"/>
              <a:t> picked for something right away. </a:t>
            </a:r>
            <a:r>
              <a:rPr lang="en-US" baseline="0" dirty="0" err="1"/>
              <a:t>Mr</a:t>
            </a:r>
            <a:r>
              <a:rPr lang="en-US" baseline="0" dirty="0"/>
              <a:t> Smith is in charge of picking the children for this.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18</a:t>
            </a:fld>
            <a:endParaRPr lang="en-US"/>
          </a:p>
        </p:txBody>
      </p:sp>
    </p:spTree>
    <p:extLst>
      <p:ext uri="{BB962C8B-B14F-4D97-AF65-F5344CB8AC3E}">
        <p14:creationId xmlns:p14="http://schemas.microsoft.com/office/powerpoint/2010/main" val="66443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Mr</a:t>
            </a:r>
            <a:r>
              <a:rPr lang="en-US" baseline="0" dirty="0"/>
              <a:t> smith - I will hand over and collect the children at the end of the day on Wednesday. </a:t>
            </a:r>
          </a:p>
          <a:p>
            <a:endParaRPr lang="en-US" baseline="0" dirty="0"/>
          </a:p>
          <a:p>
            <a:r>
              <a:rPr lang="en-US" baseline="0" dirty="0"/>
              <a:t>All </a:t>
            </a:r>
            <a:r>
              <a:rPr lang="en-US" baseline="0" dirty="0" err="1"/>
              <a:t>chidlren</a:t>
            </a:r>
            <a:r>
              <a:rPr lang="en-US" baseline="0" dirty="0"/>
              <a:t> will get the </a:t>
            </a:r>
            <a:r>
              <a:rPr lang="en-US" baseline="0" dirty="0" err="1"/>
              <a:t>oppourtunity</a:t>
            </a:r>
            <a:r>
              <a:rPr lang="en-US" baseline="0" dirty="0"/>
              <a:t> to participate in district sport events if they want to </a:t>
            </a:r>
            <a:r>
              <a:rPr lang="mr-IN" baseline="0" dirty="0"/>
              <a:t>–</a:t>
            </a:r>
            <a:r>
              <a:rPr lang="en-US" baseline="0" dirty="0"/>
              <a:t> so don</a:t>
            </a:r>
            <a:r>
              <a:rPr lang="mr-IN" baseline="0" dirty="0"/>
              <a:t>’</a:t>
            </a:r>
            <a:r>
              <a:rPr lang="en-US" baseline="0" dirty="0"/>
              <a:t>t worry if your child </a:t>
            </a:r>
            <a:r>
              <a:rPr lang="en-US" baseline="0" dirty="0" err="1"/>
              <a:t>isnt</a:t>
            </a:r>
            <a:r>
              <a:rPr lang="en-US" baseline="0" dirty="0"/>
              <a:t> picked for something right away. </a:t>
            </a:r>
            <a:r>
              <a:rPr lang="en-US" baseline="0" dirty="0" err="1"/>
              <a:t>Mr</a:t>
            </a:r>
            <a:r>
              <a:rPr lang="en-US" baseline="0" dirty="0"/>
              <a:t> Smith is in charge of picking the children for this.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19</a:t>
            </a:fld>
            <a:endParaRPr lang="en-US"/>
          </a:p>
        </p:txBody>
      </p:sp>
    </p:spTree>
    <p:extLst>
      <p:ext uri="{BB962C8B-B14F-4D97-AF65-F5344CB8AC3E}">
        <p14:creationId xmlns:p14="http://schemas.microsoft.com/office/powerpoint/2010/main" val="3841616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Navy/blue tracksuit bottoms - important for the winter months</a:t>
            </a:r>
          </a:p>
          <a:p>
            <a:r>
              <a:rPr lang="en-US" dirty="0"/>
              <a:t>Trainers </a:t>
            </a:r>
            <a:r>
              <a:rPr lang="mr-IN" dirty="0"/>
              <a:t>–</a:t>
            </a:r>
            <a:r>
              <a:rPr lang="en-US" dirty="0"/>
              <a:t> not </a:t>
            </a:r>
            <a:r>
              <a:rPr lang="en-US" dirty="0" err="1"/>
              <a:t>plimpsoles</a:t>
            </a:r>
            <a:r>
              <a:rPr lang="en-US" dirty="0"/>
              <a:t> for outdoor PE</a:t>
            </a:r>
          </a:p>
          <a:p>
            <a:r>
              <a:rPr lang="en-US" dirty="0"/>
              <a:t>Spare socks </a:t>
            </a:r>
            <a:r>
              <a:rPr lang="mr-IN" dirty="0"/>
              <a:t>–</a:t>
            </a:r>
            <a:r>
              <a:rPr lang="en-US" dirty="0"/>
              <a:t> girls will not be allowed to do PE in their tights</a:t>
            </a:r>
          </a:p>
          <a:p>
            <a:r>
              <a:rPr lang="en-US" dirty="0"/>
              <a:t>Earrings </a:t>
            </a:r>
            <a:r>
              <a:rPr lang="mr-IN" dirty="0"/>
              <a:t>–</a:t>
            </a:r>
            <a:r>
              <a:rPr lang="en-US" dirty="0"/>
              <a:t> please</a:t>
            </a:r>
            <a:r>
              <a:rPr lang="en-US" baseline="0" dirty="0"/>
              <a:t> encourage the girls to learn to take their earrings out on their own as much as possible, we advise that children do not do PE in their earrings, although we know this </a:t>
            </a:r>
            <a:r>
              <a:rPr lang="en-US" baseline="0" dirty="0" err="1"/>
              <a:t>isnt</a:t>
            </a:r>
            <a:r>
              <a:rPr lang="en-US" baseline="0" dirty="0"/>
              <a:t> always possible.</a:t>
            </a:r>
          </a:p>
          <a:p>
            <a:endParaRPr lang="en-US" baseline="0" dirty="0"/>
          </a:p>
          <a:p>
            <a:r>
              <a:rPr lang="en-US" baseline="0" dirty="0"/>
              <a:t>If anyone has any spare or old PE that they don</a:t>
            </a:r>
            <a:r>
              <a:rPr lang="mr-IN" baseline="0" dirty="0"/>
              <a:t>’</a:t>
            </a:r>
            <a:r>
              <a:rPr lang="en-US" baseline="0" dirty="0"/>
              <a:t>t need anymore, could they please bring it in to have as a class spare.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20</a:t>
            </a:fld>
            <a:endParaRPr lang="en-US"/>
          </a:p>
        </p:txBody>
      </p:sp>
    </p:spTree>
    <p:extLst>
      <p:ext uri="{BB962C8B-B14F-4D97-AF65-F5344CB8AC3E}">
        <p14:creationId xmlns:p14="http://schemas.microsoft.com/office/powerpoint/2010/main" val="7260345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Animals </a:t>
            </a:r>
            <a:r>
              <a:rPr lang="en-US" dirty="0" err="1"/>
              <a:t>inc</a:t>
            </a:r>
            <a:r>
              <a:rPr lang="en-US" baseline="0" dirty="0"/>
              <a:t> - children have designed a character who </a:t>
            </a:r>
            <a:r>
              <a:rPr lang="en-US" baseline="0" dirty="0" err="1"/>
              <a:t>doesn</a:t>
            </a:r>
            <a:r>
              <a:rPr lang="mr-IN" baseline="0" dirty="0"/>
              <a:t>’</a:t>
            </a:r>
            <a:r>
              <a:rPr lang="en-US" baseline="0" dirty="0"/>
              <a:t>t eat </a:t>
            </a:r>
            <a:r>
              <a:rPr lang="mr-IN" baseline="0" dirty="0"/>
              <a:t>–</a:t>
            </a:r>
            <a:r>
              <a:rPr lang="en-US" baseline="0" dirty="0"/>
              <a:t> but gets their energy and food from other sources.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21</a:t>
            </a:fld>
            <a:endParaRPr lang="en-US"/>
          </a:p>
        </p:txBody>
      </p:sp>
    </p:spTree>
    <p:extLst>
      <p:ext uri="{BB962C8B-B14F-4D97-AF65-F5344CB8AC3E}">
        <p14:creationId xmlns:p14="http://schemas.microsoft.com/office/powerpoint/2010/main" val="1673309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22</a:t>
            </a:fld>
            <a:endParaRPr lang="en-US"/>
          </a:p>
        </p:txBody>
      </p:sp>
    </p:spTree>
    <p:extLst>
      <p:ext uri="{BB962C8B-B14F-4D97-AF65-F5344CB8AC3E}">
        <p14:creationId xmlns:p14="http://schemas.microsoft.com/office/powerpoint/2010/main" val="23711363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If you have any special knowledge or expertise in any of these topics, please feel free to let me know!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a:p>
            <a:pPr lvl="1"/>
            <a:r>
              <a:rPr lang="en-GB" dirty="0"/>
              <a:t>They will also be learning about the discovery of Tutankhamun, creating their own version of his Death Mask and will learn to write sentences in Hieroglyphics. </a:t>
            </a:r>
          </a:p>
          <a:p>
            <a:pPr lvl="1"/>
            <a:r>
              <a:rPr lang="en-GB" dirty="0"/>
              <a:t>In the next few weeks the children will be bringing home their own mummified apple, which we have started to mummify using similar techniques to the Egyptians. We will also be making bread using an Ancient Egyptian recipe. </a:t>
            </a:r>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23</a:t>
            </a:fld>
            <a:endParaRPr lang="en-US"/>
          </a:p>
        </p:txBody>
      </p:sp>
    </p:spTree>
    <p:extLst>
      <p:ext uri="{BB962C8B-B14F-4D97-AF65-F5344CB8AC3E}">
        <p14:creationId xmlns:p14="http://schemas.microsoft.com/office/powerpoint/2010/main" val="1099738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This</a:t>
            </a:r>
            <a:r>
              <a:rPr lang="en-GB" baseline="0" dirty="0"/>
              <a:t> year at Nutfield Church, our expressive arts program will be linked with our KUW topic. So this term we will be: </a:t>
            </a:r>
            <a:endParaRPr lang="en-GB" dirty="0"/>
          </a:p>
          <a:p>
            <a:endParaRPr lang="en-US" dirty="0"/>
          </a:p>
          <a:p>
            <a:endParaRPr lang="en-US" dirty="0"/>
          </a:p>
          <a:p>
            <a:r>
              <a:rPr lang="en-US" dirty="0"/>
              <a:t>We will also be focusing</a:t>
            </a:r>
            <a:r>
              <a:rPr lang="en-US" baseline="0" dirty="0"/>
              <a:t> on </a:t>
            </a:r>
            <a:r>
              <a:rPr lang="en-US" baseline="0" dirty="0" err="1"/>
              <a:t>scultpure</a:t>
            </a:r>
            <a:r>
              <a:rPr lang="en-US" baseline="0" dirty="0"/>
              <a:t>, collage, printing and textiles this year.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24</a:t>
            </a:fld>
            <a:endParaRPr lang="en-US"/>
          </a:p>
        </p:txBody>
      </p:sp>
    </p:spTree>
    <p:extLst>
      <p:ext uri="{BB962C8B-B14F-4D97-AF65-F5344CB8AC3E}">
        <p14:creationId xmlns:p14="http://schemas.microsoft.com/office/powerpoint/2010/main" val="934770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9DD8B830-58F5-9F4C-8649-3A4505C14DC2}"/>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74700" indent="-296863">
              <a:spcBef>
                <a:spcPct val="30000"/>
              </a:spcBef>
              <a:defRPr sz="1200">
                <a:solidFill>
                  <a:schemeClr val="tx1"/>
                </a:solidFill>
                <a:latin typeface="Arial" panose="020B0604020202020204" pitchFamily="34" charset="0"/>
              </a:defRPr>
            </a:lvl2pPr>
            <a:lvl3pPr marL="1192213" indent="-238125">
              <a:spcBef>
                <a:spcPct val="30000"/>
              </a:spcBef>
              <a:defRPr sz="1200">
                <a:solidFill>
                  <a:schemeClr val="tx1"/>
                </a:solidFill>
                <a:latin typeface="Arial" panose="020B0604020202020204" pitchFamily="34" charset="0"/>
              </a:defRPr>
            </a:lvl3pPr>
            <a:lvl4pPr marL="1671638" indent="-238125">
              <a:spcBef>
                <a:spcPct val="30000"/>
              </a:spcBef>
              <a:defRPr sz="1200">
                <a:solidFill>
                  <a:schemeClr val="tx1"/>
                </a:solidFill>
                <a:latin typeface="Arial" panose="020B0604020202020204" pitchFamily="34" charset="0"/>
              </a:defRPr>
            </a:lvl4pPr>
            <a:lvl5pPr marL="2149475" indent="-238125">
              <a:spcBef>
                <a:spcPct val="30000"/>
              </a:spcBef>
              <a:defRPr sz="1200">
                <a:solidFill>
                  <a:schemeClr val="tx1"/>
                </a:solidFill>
                <a:latin typeface="Arial" panose="020B0604020202020204" pitchFamily="34" charset="0"/>
              </a:defRPr>
            </a:lvl5pPr>
            <a:lvl6pPr marL="2606675" indent="-238125" eaLnBrk="0" fontAlgn="base" hangingPunct="0">
              <a:spcBef>
                <a:spcPct val="30000"/>
              </a:spcBef>
              <a:spcAft>
                <a:spcPct val="0"/>
              </a:spcAft>
              <a:defRPr sz="1200">
                <a:solidFill>
                  <a:schemeClr val="tx1"/>
                </a:solidFill>
                <a:latin typeface="Arial" panose="020B0604020202020204" pitchFamily="34" charset="0"/>
              </a:defRPr>
            </a:lvl6pPr>
            <a:lvl7pPr marL="3063875" indent="-238125" eaLnBrk="0" fontAlgn="base" hangingPunct="0">
              <a:spcBef>
                <a:spcPct val="30000"/>
              </a:spcBef>
              <a:spcAft>
                <a:spcPct val="0"/>
              </a:spcAft>
              <a:defRPr sz="1200">
                <a:solidFill>
                  <a:schemeClr val="tx1"/>
                </a:solidFill>
                <a:latin typeface="Arial" panose="020B0604020202020204" pitchFamily="34" charset="0"/>
              </a:defRPr>
            </a:lvl7pPr>
            <a:lvl8pPr marL="3521075" indent="-238125" eaLnBrk="0" fontAlgn="base" hangingPunct="0">
              <a:spcBef>
                <a:spcPct val="30000"/>
              </a:spcBef>
              <a:spcAft>
                <a:spcPct val="0"/>
              </a:spcAft>
              <a:defRPr sz="1200">
                <a:solidFill>
                  <a:schemeClr val="tx1"/>
                </a:solidFill>
                <a:latin typeface="Arial" panose="020B0604020202020204" pitchFamily="34" charset="0"/>
              </a:defRPr>
            </a:lvl8pPr>
            <a:lvl9pPr marL="3978275" indent="-23812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D658A3-0CD1-3F4F-80B7-8A03B040A223}" type="slidenum">
              <a:rPr lang="en-GB" altLang="en-US" sz="1300" smtClean="0"/>
              <a:pPr>
                <a:spcBef>
                  <a:spcPct val="0"/>
                </a:spcBef>
              </a:pPr>
              <a:t>25</a:t>
            </a:fld>
            <a:endParaRPr lang="en-GB" altLang="en-US" sz="1300"/>
          </a:p>
        </p:txBody>
      </p:sp>
      <p:sp>
        <p:nvSpPr>
          <p:cNvPr id="32771" name="Rectangle 2">
            <a:extLst>
              <a:ext uri="{FF2B5EF4-FFF2-40B4-BE49-F238E27FC236}">
                <a16:creationId xmlns:a16="http://schemas.microsoft.com/office/drawing/2014/main" id="{2DC48423-31B7-D446-8569-2D9BFD63EA23}"/>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C3018F3F-2D87-084D-80BD-292C29282F3D}"/>
              </a:ext>
            </a:extLst>
          </p:cNvPr>
          <p:cNvSpPr>
            <a:spLocks noGrp="1" noChangeArrowheads="1"/>
          </p:cNvSpPr>
          <p:nvPr>
            <p:ph type="body" idx="1"/>
          </p:nvPr>
        </p:nvSpPr>
        <p:spPr>
          <a:noFill/>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601771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write</a:t>
            </a:r>
            <a:r>
              <a:rPr lang="en-GB" baseline="0" dirty="0"/>
              <a:t> comment in reading record book</a:t>
            </a:r>
          </a:p>
          <a:p>
            <a:r>
              <a:rPr lang="en-GB" baseline="0" dirty="0" err="1"/>
              <a:t>Responsibitly</a:t>
            </a:r>
            <a:r>
              <a:rPr lang="en-GB" baseline="0" dirty="0"/>
              <a:t> – children responsible for taking books home – we are reminding them as getting ready to go home</a:t>
            </a:r>
            <a:endParaRPr lang="en-GB" dirty="0"/>
          </a:p>
        </p:txBody>
      </p:sp>
      <p:sp>
        <p:nvSpPr>
          <p:cNvPr id="4" name="Slide Number Placeholder 3"/>
          <p:cNvSpPr>
            <a:spLocks noGrp="1"/>
          </p:cNvSpPr>
          <p:nvPr>
            <p:ph type="sldNum" sz="quarter" idx="10"/>
          </p:nvPr>
        </p:nvSpPr>
        <p:spPr/>
        <p:txBody>
          <a:bodyPr/>
          <a:lstStyle/>
          <a:p>
            <a:fld id="{2C161E7E-8C28-854E-B7A8-6061738ED3D5}" type="slidenum">
              <a:rPr lang="en-US" smtClean="0"/>
              <a:t>30</a:t>
            </a:fld>
            <a:endParaRPr lang="en-US"/>
          </a:p>
        </p:txBody>
      </p:sp>
    </p:spTree>
    <p:extLst>
      <p:ext uri="{BB962C8B-B14F-4D97-AF65-F5344CB8AC3E}">
        <p14:creationId xmlns:p14="http://schemas.microsoft.com/office/powerpoint/2010/main" val="42198939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32</a:t>
            </a:fld>
            <a:endParaRPr lang="en-US"/>
          </a:p>
        </p:txBody>
      </p:sp>
    </p:spTree>
    <p:extLst>
      <p:ext uri="{BB962C8B-B14F-4D97-AF65-F5344CB8AC3E}">
        <p14:creationId xmlns:p14="http://schemas.microsoft.com/office/powerpoint/2010/main" val="3755179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Upper School, children are not provided with a snack for </a:t>
            </a:r>
            <a:r>
              <a:rPr lang="en-GB" dirty="0" err="1"/>
              <a:t>breaktime</a:t>
            </a:r>
            <a:r>
              <a:rPr lang="en-GB" dirty="0"/>
              <a:t>. </a:t>
            </a:r>
          </a:p>
          <a:p>
            <a:r>
              <a:rPr lang="en-GB" dirty="0"/>
              <a:t>Please include a healthy snack for the children in their school bags. </a:t>
            </a:r>
          </a:p>
          <a:p>
            <a:r>
              <a:rPr lang="en-GB" dirty="0"/>
              <a:t>We don</a:t>
            </a:r>
            <a:r>
              <a:rPr lang="mr-IN" dirty="0"/>
              <a:t>’</a:t>
            </a:r>
            <a:r>
              <a:rPr lang="en-GB" dirty="0"/>
              <a:t>t have a water fountain in the Upper School, so all children will need a named water bottle. </a:t>
            </a:r>
          </a:p>
          <a:p>
            <a:r>
              <a:rPr lang="en-GB" dirty="0"/>
              <a:t>There are a few cups if</a:t>
            </a:r>
            <a:r>
              <a:rPr lang="en-GB" baseline="0" dirty="0"/>
              <a:t> the children forget in the morning. </a:t>
            </a:r>
            <a:endParaRPr lang="en-GB" dirty="0"/>
          </a:p>
        </p:txBody>
      </p:sp>
      <p:sp>
        <p:nvSpPr>
          <p:cNvPr id="4" name="Slide Number Placeholder 3"/>
          <p:cNvSpPr>
            <a:spLocks noGrp="1"/>
          </p:cNvSpPr>
          <p:nvPr>
            <p:ph type="sldNum" sz="quarter" idx="10"/>
          </p:nvPr>
        </p:nvSpPr>
        <p:spPr/>
        <p:txBody>
          <a:bodyPr/>
          <a:lstStyle/>
          <a:p>
            <a:fld id="{2C161E7E-8C28-854E-B7A8-6061738ED3D5}" type="slidenum">
              <a:rPr lang="en-US" smtClean="0"/>
              <a:t>33</a:t>
            </a:fld>
            <a:endParaRPr lang="en-US"/>
          </a:p>
        </p:txBody>
      </p:sp>
    </p:spTree>
    <p:extLst>
      <p:ext uri="{BB962C8B-B14F-4D97-AF65-F5344CB8AC3E}">
        <p14:creationId xmlns:p14="http://schemas.microsoft.com/office/powerpoint/2010/main" val="569458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34</a:t>
            </a:fld>
            <a:endParaRPr lang="en-US"/>
          </a:p>
        </p:txBody>
      </p:sp>
    </p:spTree>
    <p:extLst>
      <p:ext uri="{BB962C8B-B14F-4D97-AF65-F5344CB8AC3E}">
        <p14:creationId xmlns:p14="http://schemas.microsoft.com/office/powerpoint/2010/main" val="11267102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42</a:t>
            </a:fld>
            <a:endParaRPr lang="en-US"/>
          </a:p>
        </p:txBody>
      </p:sp>
    </p:spTree>
    <p:extLst>
      <p:ext uri="{BB962C8B-B14F-4D97-AF65-F5344CB8AC3E}">
        <p14:creationId xmlns:p14="http://schemas.microsoft.com/office/powerpoint/2010/main" val="715398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E3EBC22-066D-4873-8E6C-DD38AA7172EE}" type="slidenum">
              <a:rPr lang="en-GB" smtClean="0"/>
              <a:t>43</a:t>
            </a:fld>
            <a:endParaRPr lang="en-GB"/>
          </a:p>
        </p:txBody>
      </p:sp>
    </p:spTree>
    <p:extLst>
      <p:ext uri="{BB962C8B-B14F-4D97-AF65-F5344CB8AC3E}">
        <p14:creationId xmlns:p14="http://schemas.microsoft.com/office/powerpoint/2010/main" val="31823898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C161E7E-8C28-854E-B7A8-6061738ED3D5}" type="slidenum">
              <a:rPr lang="en-US" smtClean="0"/>
              <a:t>44</a:t>
            </a:fld>
            <a:endParaRPr lang="en-US"/>
          </a:p>
        </p:txBody>
      </p:sp>
    </p:spTree>
    <p:extLst>
      <p:ext uri="{BB962C8B-B14F-4D97-AF65-F5344CB8AC3E}">
        <p14:creationId xmlns:p14="http://schemas.microsoft.com/office/powerpoint/2010/main" val="2979753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91129C03-2644-0F41-A0EC-F71EB5EF07A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A633AA6F-9CE7-3B48-87E2-E17C588C0B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a:t>Will phone school to say we have arrived on Wednesday </a:t>
            </a:r>
          </a:p>
          <a:p>
            <a:pPr>
              <a:spcBef>
                <a:spcPct val="0"/>
              </a:spcBef>
            </a:pPr>
            <a:r>
              <a:rPr lang="en-GB" altLang="en-US"/>
              <a:t>Text in IW and AM in the evening </a:t>
            </a:r>
          </a:p>
          <a:p>
            <a:pPr>
              <a:spcBef>
                <a:spcPct val="0"/>
              </a:spcBef>
            </a:pPr>
            <a:r>
              <a:rPr lang="en-GB" altLang="en-US"/>
              <a:t>Check in school on Thrusday Morn and Friday morn. </a:t>
            </a:r>
          </a:p>
        </p:txBody>
      </p:sp>
      <p:sp>
        <p:nvSpPr>
          <p:cNvPr id="23556" name="Slide Number Placeholder 3">
            <a:extLst>
              <a:ext uri="{FF2B5EF4-FFF2-40B4-BE49-F238E27FC236}">
                <a16:creationId xmlns:a16="http://schemas.microsoft.com/office/drawing/2014/main" id="{CC044C4A-E8C7-8D40-90B5-AF72D8488F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ヒラギノ角ゴ Pro W3" panose="020B0300000000000000" pitchFamily="34" charset="-128"/>
              </a:defRPr>
            </a:lvl1pPr>
            <a:lvl2pPr marL="742950" indent="-285750">
              <a:defRPr>
                <a:solidFill>
                  <a:schemeClr val="tx1"/>
                </a:solidFill>
                <a:latin typeface="Arial" panose="020B0604020202020204" pitchFamily="34" charset="0"/>
                <a:ea typeface="ヒラギノ角ゴ Pro W3" panose="020B0300000000000000" pitchFamily="34" charset="-128"/>
              </a:defRPr>
            </a:lvl2pPr>
            <a:lvl3pPr marL="1143000" indent="-228600">
              <a:defRPr>
                <a:solidFill>
                  <a:schemeClr val="tx1"/>
                </a:solidFill>
                <a:latin typeface="Arial" panose="020B0604020202020204" pitchFamily="34" charset="0"/>
                <a:ea typeface="ヒラギノ角ゴ Pro W3" panose="020B0300000000000000" pitchFamily="34" charset="-128"/>
              </a:defRPr>
            </a:lvl3pPr>
            <a:lvl4pPr marL="1600200" indent="-228600">
              <a:defRPr>
                <a:solidFill>
                  <a:schemeClr val="tx1"/>
                </a:solidFill>
                <a:latin typeface="Arial" panose="020B0604020202020204" pitchFamily="34" charset="0"/>
                <a:ea typeface="ヒラギノ角ゴ Pro W3" panose="020B0300000000000000" pitchFamily="34" charset="-128"/>
              </a:defRPr>
            </a:lvl4pPr>
            <a:lvl5pPr marL="2057400" indent="-228600">
              <a:defRPr>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panose="020B0300000000000000" pitchFamily="34" charset="-128"/>
              </a:defRPr>
            </a:lvl9pPr>
          </a:lstStyle>
          <a:p>
            <a:fld id="{0EF67AF9-31EA-7E42-A291-358C0BDD2955}" type="slidenum">
              <a:rPr lang="en-GB" altLang="en-US"/>
              <a:pPr/>
              <a:t>48</a:t>
            </a:fld>
            <a:endParaRPr lang="en-GB" altLang="en-US"/>
          </a:p>
        </p:txBody>
      </p:sp>
    </p:spTree>
    <p:extLst>
      <p:ext uri="{BB962C8B-B14F-4D97-AF65-F5344CB8AC3E}">
        <p14:creationId xmlns:p14="http://schemas.microsoft.com/office/powerpoint/2010/main" val="2385017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ECD19FB2-3AAB-4D03-B13A-2960828C78E3}" type="datetimeFigureOut">
              <a:rPr lang="en-US" smtClean="0"/>
              <a:t>9/11/2026</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r>
              <a:rPr lang="en-US"/>
              <a:t>
              </a:t>
            </a:r>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D22F896-40B5-4ADD-8801-0D06FADFA095}"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9/11/2026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9/11/2026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9/11/2026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9/11/2026</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9/11/2026</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9/11/2026</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9/11/2026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9/11/2026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9/11/2026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9/11/2026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A110597D-3DDF-354B-8ACC-016190CBC480}"/>
              </a:ext>
            </a:extLst>
          </p:cNvPr>
          <p:cNvSpPr>
            <a:spLocks noGrp="1" noChangeArrowheads="1"/>
          </p:cNvSpPr>
          <p:nvPr>
            <p:ph type="dt" sz="half" idx="10"/>
          </p:nvPr>
        </p:nvSpPr>
        <p:spPr>
          <a:ln/>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3C5B22F3-67F7-8243-B8FA-A1FFABF8D390}"/>
              </a:ext>
            </a:extLst>
          </p:cNvPr>
          <p:cNvSpPr>
            <a:spLocks noGrp="1" noChangeArrowheads="1"/>
          </p:cNvSpPr>
          <p:nvPr>
            <p:ph type="ftr" sz="quarter" idx="11"/>
          </p:nvPr>
        </p:nvSpPr>
        <p:spPr>
          <a:ln/>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3EABBFFA-9AD7-974C-AC9C-40772A58B9CC}"/>
              </a:ext>
            </a:extLst>
          </p:cNvPr>
          <p:cNvSpPr>
            <a:spLocks noGrp="1" noChangeArrowheads="1"/>
          </p:cNvSpPr>
          <p:nvPr>
            <p:ph type="sldNum" sz="quarter" idx="12"/>
          </p:nvPr>
        </p:nvSpPr>
        <p:spPr>
          <a:ln/>
        </p:spPr>
        <p:txBody>
          <a:bodyPr/>
          <a:lstStyle>
            <a:lvl1pPr>
              <a:defRPr/>
            </a:lvl1pPr>
          </a:lstStyle>
          <a:p>
            <a:pPr>
              <a:defRPr/>
            </a:pPr>
            <a:fld id="{62D8E520-AFD9-0B4E-BF6C-FA4B2E6A65C8}" type="slidenum">
              <a:rPr lang="en-GB" altLang="en-US"/>
              <a:pPr>
                <a:defRPr/>
              </a:pPr>
              <a:t>‹#›</a:t>
            </a:fld>
            <a:endParaRPr lang="en-GB" altLang="en-US"/>
          </a:p>
        </p:txBody>
      </p:sp>
    </p:spTree>
    <p:extLst>
      <p:ext uri="{BB962C8B-B14F-4D97-AF65-F5344CB8AC3E}">
        <p14:creationId xmlns:p14="http://schemas.microsoft.com/office/powerpoint/2010/main" val="4278550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51CF1133-3259-4C45-BABA-5B62D9C6F78D}" type="datetimeFigureOut">
              <a:rPr lang="en-US" smtClean="0"/>
              <a:t>9/11/2026</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9383348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1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tiff"/><Relationship Id="rId1" Type="http://schemas.openxmlformats.org/officeDocument/2006/relationships/slideLayout" Target="../slideLayouts/slideLayout2.xml"/><Relationship Id="rId4" Type="http://schemas.openxmlformats.org/officeDocument/2006/relationships/image" Target="../media/image19.tiff"/></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9.tif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tiff"/><Relationship Id="rId1" Type="http://schemas.openxmlformats.org/officeDocument/2006/relationships/slideLayout" Target="../slideLayouts/slideLayout2.xml"/><Relationship Id="rId4" Type="http://schemas.openxmlformats.org/officeDocument/2006/relationships/image" Target="../media/image33.tiff"/></Relationships>
</file>

<file path=ppt/slides/_rels/slide37.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nutfieldchurchprimary.co.uk/online-safety/" TargetMode="Externa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normAutofit/>
          </a:bodyPr>
          <a:lstStyle/>
          <a:p>
            <a:r>
              <a:rPr lang="en-US" dirty="0" err="1"/>
              <a:t>Mr</a:t>
            </a:r>
            <a:r>
              <a:rPr lang="en-US" dirty="0"/>
              <a:t> Bowen </a:t>
            </a:r>
          </a:p>
          <a:p>
            <a:r>
              <a:rPr lang="en-US" dirty="0" err="1"/>
              <a:t>Mrs</a:t>
            </a:r>
            <a:r>
              <a:rPr lang="en-US" dirty="0"/>
              <a:t> Cole</a:t>
            </a:r>
          </a:p>
          <a:p>
            <a:r>
              <a:rPr lang="en-US" dirty="0"/>
              <a:t>Miss Selby</a:t>
            </a:r>
          </a:p>
          <a:p>
            <a:endParaRPr lang="en-US" dirty="0"/>
          </a:p>
        </p:txBody>
      </p:sp>
      <p:sp>
        <p:nvSpPr>
          <p:cNvPr id="4" name="Title 1"/>
          <p:cNvSpPr txBox="1">
            <a:spLocks/>
          </p:cNvSpPr>
          <p:nvPr/>
        </p:nvSpPr>
        <p:spPr>
          <a:xfrm>
            <a:off x="3047188" y="1699228"/>
            <a:ext cx="5847687" cy="1641490"/>
          </a:xfrm>
          <a:prstGeom prst="rect">
            <a:avLst/>
          </a:prstGeom>
        </p:spPr>
        <p:txBody>
          <a:bodyPr vert="horz" lIns="91440" tIns="45720" rIns="91440" bIns="45720" rtlCol="0" anchor="b">
            <a:prstTxWarp prst="textArchUp">
              <a:avLst/>
            </a:prstTxWarp>
            <a:noAutofit/>
          </a:bodyPr>
          <a:lstStyle>
            <a:lvl1pPr algn="l" defTabSz="914400" rtl="0" eaLnBrk="1" latinLnBrk="0" hangingPunct="1">
              <a:lnSpc>
                <a:spcPct val="85000"/>
              </a:lnSpc>
              <a:spcBef>
                <a:spcPct val="0"/>
              </a:spcBef>
              <a:buNone/>
              <a:defRPr sz="7200" b="0" kern="1200" spc="-50" baseline="0">
                <a:solidFill>
                  <a:schemeClr val="tx1"/>
                </a:solidFill>
                <a:latin typeface="+mj-lt"/>
                <a:ea typeface="+mj-ea"/>
                <a:cs typeface="+mj-cs"/>
              </a:defRPr>
            </a:lvl1pPr>
          </a:lstStyle>
          <a:p>
            <a:r>
              <a:rPr lang="en-US" sz="19900" dirty="0">
                <a:latin typeface="Calibri" charset="0"/>
                <a:ea typeface="Calibri" charset="0"/>
                <a:cs typeface="Calibri" charset="0"/>
              </a:rPr>
              <a:t>                             Welcome to Year 6!</a:t>
            </a:r>
          </a:p>
          <a:p>
            <a:r>
              <a:rPr lang="en-US" sz="19900" dirty="0">
                <a:latin typeface="Calibri" charset="0"/>
                <a:ea typeface="Calibri" charset="0"/>
                <a:cs typeface="Calibri" charset="0"/>
              </a:rPr>
              <a:t>Please take a Year 6 help pack from the front</a:t>
            </a:r>
          </a:p>
        </p:txBody>
      </p:sp>
      <p:sp>
        <p:nvSpPr>
          <p:cNvPr id="6" name="Title 5">
            <a:extLst>
              <a:ext uri="{FF2B5EF4-FFF2-40B4-BE49-F238E27FC236}">
                <a16:creationId xmlns:a16="http://schemas.microsoft.com/office/drawing/2014/main" id="{A1B1C87F-ABE6-4DB9-9EEB-8A73006B17CF}"/>
              </a:ext>
            </a:extLst>
          </p:cNvPr>
          <p:cNvSpPr>
            <a:spLocks noGrp="1"/>
          </p:cNvSpPr>
          <p:nvPr>
            <p:ph type="title"/>
          </p:nvPr>
        </p:nvSpPr>
        <p:spPr/>
        <p:txBody>
          <a:bodyPr/>
          <a:lstStyle/>
          <a:p>
            <a:endParaRPr lang="en-GB" dirty="0"/>
          </a:p>
        </p:txBody>
      </p:sp>
    </p:spTree>
    <p:extLst>
      <p:ext uri="{BB962C8B-B14F-4D97-AF65-F5344CB8AC3E}">
        <p14:creationId xmlns:p14="http://schemas.microsoft.com/office/powerpoint/2010/main" val="1414072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248589"/>
            <a:ext cx="9418320" cy="942257"/>
          </a:xfrm>
        </p:spPr>
        <p:txBody>
          <a:bodyPr>
            <a:normAutofit fontScale="90000"/>
          </a:bodyPr>
          <a:lstStyle/>
          <a:p>
            <a:r>
              <a:rPr lang="en-US" dirty="0"/>
              <a:t>Our Week</a:t>
            </a:r>
          </a:p>
        </p:txBody>
      </p:sp>
      <p:sp>
        <p:nvSpPr>
          <p:cNvPr id="3" name="Content Placeholder 2"/>
          <p:cNvSpPr>
            <a:spLocks noGrp="1"/>
          </p:cNvSpPr>
          <p:nvPr>
            <p:ph type="body" idx="1"/>
          </p:nvPr>
        </p:nvSpPr>
        <p:spPr>
          <a:xfrm>
            <a:off x="1261872" y="1291857"/>
            <a:ext cx="9418320" cy="5300330"/>
          </a:xfrm>
        </p:spPr>
        <p:txBody>
          <a:bodyPr>
            <a:normAutofit fontScale="92500" lnSpcReduction="20000"/>
          </a:bodyPr>
          <a:lstStyle/>
          <a:p>
            <a:r>
              <a:rPr lang="en-US" b="1" dirty="0">
                <a:solidFill>
                  <a:schemeClr val="tx1"/>
                </a:solidFill>
              </a:rPr>
              <a:t>Daily Curriculum</a:t>
            </a:r>
          </a:p>
          <a:p>
            <a:pPr marL="342900" indent="-342900">
              <a:buFont typeface="Arial" panose="020B0604020202020204" pitchFamily="34" charset="0"/>
              <a:buChar char="•"/>
            </a:pPr>
            <a:r>
              <a:rPr lang="en-US" dirty="0">
                <a:solidFill>
                  <a:schemeClr val="tx1"/>
                </a:solidFill>
              </a:rPr>
              <a:t>English and </a:t>
            </a:r>
            <a:r>
              <a:rPr lang="en-US" dirty="0" err="1">
                <a:solidFill>
                  <a:schemeClr val="tx1"/>
                </a:solidFill>
              </a:rPr>
              <a:t>Maths</a:t>
            </a:r>
            <a:r>
              <a:rPr lang="en-US" dirty="0">
                <a:solidFill>
                  <a:schemeClr val="tx1"/>
                </a:solidFill>
              </a:rPr>
              <a:t> – Everyday</a:t>
            </a:r>
          </a:p>
          <a:p>
            <a:pPr marL="342900" indent="-342900">
              <a:buFont typeface="Arial" panose="020B0604020202020204" pitchFamily="34" charset="0"/>
              <a:buChar char="•"/>
            </a:pPr>
            <a:r>
              <a:rPr lang="en-US" dirty="0">
                <a:solidFill>
                  <a:schemeClr val="tx1"/>
                </a:solidFill>
              </a:rPr>
              <a:t>Handwriting – Everyday</a:t>
            </a:r>
          </a:p>
          <a:p>
            <a:pPr marL="342900" indent="-342900">
              <a:buFont typeface="Arial" panose="020B0604020202020204" pitchFamily="34" charset="0"/>
              <a:buChar char="•"/>
            </a:pPr>
            <a:r>
              <a:rPr lang="en-GB" dirty="0">
                <a:solidFill>
                  <a:schemeClr val="tx1"/>
                </a:solidFill>
              </a:rPr>
              <a:t>Guided Reading and Spellings: Everyday</a:t>
            </a:r>
          </a:p>
          <a:p>
            <a:pPr marL="342900" indent="-342900">
              <a:buFont typeface="Arial" panose="020B0604020202020204" pitchFamily="34" charset="0"/>
              <a:buChar char="•"/>
            </a:pPr>
            <a:r>
              <a:rPr lang="en-US" dirty="0">
                <a:solidFill>
                  <a:schemeClr val="tx1"/>
                </a:solidFill>
              </a:rPr>
              <a:t>After Lunch Number club that will include multiplication or arithmetic practice. </a:t>
            </a:r>
          </a:p>
          <a:p>
            <a:endParaRPr lang="en-US" dirty="0">
              <a:solidFill>
                <a:schemeClr val="tx1"/>
              </a:solidFill>
            </a:endParaRPr>
          </a:p>
          <a:p>
            <a:r>
              <a:rPr lang="en-US" b="1" dirty="0">
                <a:solidFill>
                  <a:schemeClr val="tx1"/>
                </a:solidFill>
              </a:rPr>
              <a:t>Afternoon Curriculum</a:t>
            </a:r>
          </a:p>
          <a:p>
            <a:pPr marL="342900" indent="-342900">
              <a:buFont typeface="Arial" panose="020B0604020202020204" pitchFamily="34" charset="0"/>
              <a:buChar char="•"/>
            </a:pPr>
            <a:r>
              <a:rPr lang="en-US" dirty="0">
                <a:solidFill>
                  <a:schemeClr val="tx1"/>
                </a:solidFill>
              </a:rPr>
              <a:t>R.E</a:t>
            </a:r>
          </a:p>
          <a:p>
            <a:pPr marL="342900" indent="-342900">
              <a:buFont typeface="Arial" panose="020B0604020202020204" pitchFamily="34" charset="0"/>
              <a:buChar char="•"/>
            </a:pPr>
            <a:r>
              <a:rPr lang="en-US" dirty="0">
                <a:solidFill>
                  <a:schemeClr val="tx1"/>
                </a:solidFill>
              </a:rPr>
              <a:t>Science computing and Design Technology</a:t>
            </a:r>
          </a:p>
          <a:p>
            <a:pPr marL="342900" indent="-342900">
              <a:buFont typeface="Arial" panose="020B0604020202020204" pitchFamily="34" charset="0"/>
              <a:buChar char="•"/>
            </a:pPr>
            <a:r>
              <a:rPr lang="en-US" dirty="0">
                <a:solidFill>
                  <a:schemeClr val="tx1"/>
                </a:solidFill>
              </a:rPr>
              <a:t>Expressive Arts – Art, French, Music and Drama</a:t>
            </a:r>
          </a:p>
          <a:p>
            <a:pPr marL="342900" indent="-342900">
              <a:buFont typeface="Arial" panose="020B0604020202020204" pitchFamily="34" charset="0"/>
              <a:buChar char="•"/>
            </a:pPr>
            <a:r>
              <a:rPr lang="en-US" dirty="0">
                <a:solidFill>
                  <a:schemeClr val="tx1"/>
                </a:solidFill>
              </a:rPr>
              <a:t>History and Geography</a:t>
            </a:r>
          </a:p>
          <a:p>
            <a:pPr marL="342900" indent="-342900">
              <a:buFont typeface="Arial" panose="020B0604020202020204" pitchFamily="34" charset="0"/>
              <a:buChar char="•"/>
            </a:pPr>
            <a:r>
              <a:rPr lang="en-US" dirty="0">
                <a:solidFill>
                  <a:schemeClr val="tx1"/>
                </a:solidFill>
              </a:rPr>
              <a:t>Wellbeing including P.E (Wednesday Afternoon) </a:t>
            </a:r>
          </a:p>
        </p:txBody>
      </p:sp>
    </p:spTree>
    <p:extLst>
      <p:ext uri="{BB962C8B-B14F-4D97-AF65-F5344CB8AC3E}">
        <p14:creationId xmlns:p14="http://schemas.microsoft.com/office/powerpoint/2010/main" val="19342610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5037" y="-75628"/>
            <a:ext cx="9692640" cy="1325562"/>
          </a:xfrm>
        </p:spPr>
        <p:txBody>
          <a:bodyPr/>
          <a:lstStyle/>
          <a:p>
            <a:r>
              <a:rPr lang="en-US" dirty="0"/>
              <a:t>English</a:t>
            </a:r>
          </a:p>
        </p:txBody>
      </p:sp>
      <p:sp>
        <p:nvSpPr>
          <p:cNvPr id="3" name="Content Placeholder 2"/>
          <p:cNvSpPr>
            <a:spLocks noGrp="1"/>
          </p:cNvSpPr>
          <p:nvPr>
            <p:ph idx="1"/>
          </p:nvPr>
        </p:nvSpPr>
        <p:spPr>
          <a:xfrm>
            <a:off x="800696" y="1956021"/>
            <a:ext cx="9406129" cy="4351337"/>
          </a:xfrm>
        </p:spPr>
        <p:txBody>
          <a:bodyPr/>
          <a:lstStyle/>
          <a:p>
            <a:r>
              <a:rPr lang="en-GB" dirty="0"/>
              <a:t>Every term we study a different book and this half term our book is “Romeo and Juliet.”</a:t>
            </a:r>
          </a:p>
          <a:p>
            <a:r>
              <a:rPr lang="en-GB" dirty="0"/>
              <a:t>This year we are studying a variety of different books that explore different concepts and genre. </a:t>
            </a:r>
            <a:endParaRPr lang="en-US" dirty="0"/>
          </a:p>
          <a:p>
            <a:r>
              <a:rPr lang="en-US" dirty="0"/>
              <a:t>English lessons will be very grammar focused, with standards within writing increasing as the year progresses.</a:t>
            </a:r>
          </a:p>
          <a:p>
            <a:r>
              <a:rPr lang="en-US" dirty="0"/>
              <a:t>Guided reading. </a:t>
            </a:r>
          </a:p>
          <a:p>
            <a:r>
              <a:rPr lang="en-US" dirty="0"/>
              <a:t>Drama, role play and art. </a:t>
            </a:r>
          </a:p>
          <a:p>
            <a:r>
              <a:rPr lang="en-US" dirty="0"/>
              <a:t>Increased focus on handwriting and spellings.</a:t>
            </a:r>
          </a:p>
        </p:txBody>
      </p:sp>
      <p:pic>
        <p:nvPicPr>
          <p:cNvPr id="4" name="Picture 3">
            <a:extLst>
              <a:ext uri="{FF2B5EF4-FFF2-40B4-BE49-F238E27FC236}">
                <a16:creationId xmlns:a16="http://schemas.microsoft.com/office/drawing/2014/main" id="{F99F06FA-000E-4949-BE63-E75660E8879E}"/>
              </a:ext>
            </a:extLst>
          </p:cNvPr>
          <p:cNvPicPr>
            <a:picLocks noChangeAspect="1"/>
          </p:cNvPicPr>
          <p:nvPr/>
        </p:nvPicPr>
        <p:blipFill>
          <a:blip r:embed="rId3"/>
          <a:stretch>
            <a:fillRect/>
          </a:stretch>
        </p:blipFill>
        <p:spPr>
          <a:xfrm>
            <a:off x="7693632" y="3352800"/>
            <a:ext cx="2744045" cy="3024983"/>
          </a:xfrm>
          <a:prstGeom prst="rect">
            <a:avLst/>
          </a:prstGeom>
        </p:spPr>
      </p:pic>
    </p:spTree>
    <p:extLst>
      <p:ext uri="{BB962C8B-B14F-4D97-AF65-F5344CB8AC3E}">
        <p14:creationId xmlns:p14="http://schemas.microsoft.com/office/powerpoint/2010/main" val="1031411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306045"/>
            <a:ext cx="9692640" cy="1325562"/>
          </a:xfrm>
        </p:spPr>
        <p:txBody>
          <a:bodyPr/>
          <a:lstStyle/>
          <a:p>
            <a:r>
              <a:rPr lang="en-US" dirty="0"/>
              <a:t>Year 6 Grammar Terms </a:t>
            </a:r>
          </a:p>
        </p:txBody>
      </p:sp>
      <p:sp>
        <p:nvSpPr>
          <p:cNvPr id="3" name="Content Placeholder 2"/>
          <p:cNvSpPr>
            <a:spLocks noGrp="1"/>
          </p:cNvSpPr>
          <p:nvPr>
            <p:ph idx="1"/>
          </p:nvPr>
        </p:nvSpPr>
        <p:spPr>
          <a:xfrm>
            <a:off x="1261872" y="1019517"/>
            <a:ext cx="9406129" cy="5586556"/>
          </a:xfrm>
        </p:spPr>
        <p:txBody>
          <a:bodyPr>
            <a:normAutofit fontScale="92500" lnSpcReduction="20000"/>
          </a:bodyPr>
          <a:lstStyle/>
          <a:p>
            <a:r>
              <a:rPr lang="en-GB" dirty="0"/>
              <a:t>Simple Past Tense </a:t>
            </a:r>
          </a:p>
          <a:p>
            <a:pPr lvl="1"/>
            <a:r>
              <a:rPr lang="en-GB" dirty="0"/>
              <a:t>Usually ends in –ed e.g. played, cooked, stared. </a:t>
            </a:r>
          </a:p>
          <a:p>
            <a:pPr lvl="1"/>
            <a:r>
              <a:rPr lang="en-GB" dirty="0"/>
              <a:t>Except for irregular verbs ran, said, spoke etc. that need to be learned </a:t>
            </a:r>
          </a:p>
          <a:p>
            <a:r>
              <a:rPr lang="en-GB" dirty="0"/>
              <a:t>Past progressive: (instead of simple past – I worked) action was happening. </a:t>
            </a:r>
          </a:p>
          <a:p>
            <a:pPr lvl="1"/>
            <a:r>
              <a:rPr lang="en-GB" dirty="0"/>
              <a:t>I was working</a:t>
            </a:r>
          </a:p>
          <a:p>
            <a:pPr lvl="1"/>
            <a:r>
              <a:rPr lang="en-GB" dirty="0"/>
              <a:t>You were working </a:t>
            </a:r>
          </a:p>
          <a:p>
            <a:pPr lvl="1"/>
            <a:r>
              <a:rPr lang="en-GB" dirty="0"/>
              <a:t>He/she was working etc. </a:t>
            </a:r>
          </a:p>
          <a:p>
            <a:r>
              <a:rPr lang="en-US" dirty="0"/>
              <a:t>Modal Verbs - Modal verbs add meaning to the main verb . You cannot make a modal verb plural. Some common modal verbs are </a:t>
            </a:r>
          </a:p>
          <a:p>
            <a:pPr lvl="1"/>
            <a:r>
              <a:rPr lang="en-US" dirty="0"/>
              <a:t>Will</a:t>
            </a:r>
          </a:p>
          <a:p>
            <a:pPr lvl="1"/>
            <a:r>
              <a:rPr lang="en-US" dirty="0"/>
              <a:t>Shall</a:t>
            </a:r>
          </a:p>
          <a:p>
            <a:pPr lvl="1"/>
            <a:r>
              <a:rPr lang="en-US" dirty="0"/>
              <a:t>Should</a:t>
            </a:r>
          </a:p>
          <a:p>
            <a:pPr lvl="1"/>
            <a:r>
              <a:rPr lang="en-US" dirty="0"/>
              <a:t>Could</a:t>
            </a:r>
          </a:p>
          <a:p>
            <a:pPr lvl="1"/>
            <a:r>
              <a:rPr lang="en-US" dirty="0"/>
              <a:t>Can</a:t>
            </a:r>
          </a:p>
          <a:p>
            <a:pPr lvl="1"/>
            <a:r>
              <a:rPr lang="en-US" dirty="0"/>
              <a:t>Must</a:t>
            </a:r>
          </a:p>
          <a:p>
            <a:r>
              <a:rPr lang="en-US" dirty="0"/>
              <a:t>Parenthesis – is used to add extra detail to a sentence which is already grammatically correct without it. We can use </a:t>
            </a:r>
            <a:r>
              <a:rPr lang="en-US" dirty="0">
                <a:solidFill>
                  <a:schemeClr val="accent3">
                    <a:lumMod val="75000"/>
                  </a:schemeClr>
                </a:solidFill>
              </a:rPr>
              <a:t>brackets (), dashes – or commas , </a:t>
            </a:r>
            <a:r>
              <a:rPr lang="en-US" dirty="0"/>
              <a:t>to separate the parenthetical information from the rest. </a:t>
            </a:r>
          </a:p>
          <a:p>
            <a:pPr lvl="1"/>
            <a:r>
              <a:rPr lang="en-US" dirty="0" err="1"/>
              <a:t>Mrs</a:t>
            </a:r>
            <a:r>
              <a:rPr lang="en-US" dirty="0"/>
              <a:t> Jones </a:t>
            </a:r>
            <a:r>
              <a:rPr lang="en-US" dirty="0">
                <a:solidFill>
                  <a:schemeClr val="accent4"/>
                </a:solidFill>
              </a:rPr>
              <a:t>(my teacher) </a:t>
            </a:r>
            <a:r>
              <a:rPr lang="en-US" dirty="0"/>
              <a:t>works in Year 5. </a:t>
            </a:r>
          </a:p>
          <a:p>
            <a:pPr lvl="1"/>
            <a:r>
              <a:rPr lang="en-US" dirty="0"/>
              <a:t>The product of four and nine </a:t>
            </a:r>
            <a:r>
              <a:rPr lang="en-US" dirty="0">
                <a:solidFill>
                  <a:schemeClr val="accent4"/>
                </a:solidFill>
              </a:rPr>
              <a:t>– 36 - </a:t>
            </a:r>
            <a:r>
              <a:rPr lang="en-US" dirty="0"/>
              <a:t>is a square number. </a:t>
            </a:r>
          </a:p>
          <a:p>
            <a:pPr lvl="1"/>
            <a:r>
              <a:rPr lang="en-US" dirty="0"/>
              <a:t>Michael</a:t>
            </a:r>
            <a:r>
              <a:rPr lang="en-US" dirty="0">
                <a:solidFill>
                  <a:schemeClr val="accent4"/>
                </a:solidFill>
              </a:rPr>
              <a:t>, who sits next to me, </a:t>
            </a:r>
            <a:r>
              <a:rPr lang="en-US" dirty="0"/>
              <a:t>is brilliant at Art. </a:t>
            </a:r>
          </a:p>
        </p:txBody>
      </p:sp>
    </p:spTree>
    <p:extLst>
      <p:ext uri="{BB962C8B-B14F-4D97-AF65-F5344CB8AC3E}">
        <p14:creationId xmlns:p14="http://schemas.microsoft.com/office/powerpoint/2010/main" val="2395642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Year 6 Grammar Terms</a:t>
            </a:r>
          </a:p>
        </p:txBody>
      </p:sp>
      <p:sp>
        <p:nvSpPr>
          <p:cNvPr id="3" name="Content Placeholder 2"/>
          <p:cNvSpPr>
            <a:spLocks noGrp="1"/>
          </p:cNvSpPr>
          <p:nvPr>
            <p:ph idx="1"/>
          </p:nvPr>
        </p:nvSpPr>
        <p:spPr>
          <a:xfrm>
            <a:off x="1261871" y="1828800"/>
            <a:ext cx="9406129" cy="4351337"/>
          </a:xfrm>
        </p:spPr>
        <p:txBody>
          <a:bodyPr/>
          <a:lstStyle/>
          <a:p>
            <a:r>
              <a:rPr lang="en-US" dirty="0"/>
              <a:t>Relative Clause – Is a special type of subordinate clause which adds extra information to another noun or clause. </a:t>
            </a:r>
          </a:p>
          <a:p>
            <a:pPr lvl="1"/>
            <a:r>
              <a:rPr lang="en-US" dirty="0"/>
              <a:t>James, </a:t>
            </a:r>
            <a:r>
              <a:rPr lang="en-US" dirty="0">
                <a:solidFill>
                  <a:schemeClr val="accent3">
                    <a:lumMod val="75000"/>
                  </a:schemeClr>
                </a:solidFill>
              </a:rPr>
              <a:t>who never does his homework, </a:t>
            </a:r>
            <a:r>
              <a:rPr lang="en-US" dirty="0"/>
              <a:t>is very lazy.</a:t>
            </a:r>
          </a:p>
          <a:p>
            <a:pPr lvl="2"/>
            <a:r>
              <a:rPr lang="en-US" dirty="0"/>
              <a:t>The extra clause tells us more about James. </a:t>
            </a:r>
          </a:p>
          <a:p>
            <a:pPr lvl="1"/>
            <a:r>
              <a:rPr lang="en-US" dirty="0"/>
              <a:t>All the chocolate pudding was gone by the time I got to lunch, </a:t>
            </a:r>
            <a:r>
              <a:rPr lang="en-US" dirty="0">
                <a:solidFill>
                  <a:schemeClr val="accent3">
                    <a:lumMod val="75000"/>
                  </a:schemeClr>
                </a:solidFill>
              </a:rPr>
              <a:t>which really annoyed me. </a:t>
            </a:r>
          </a:p>
          <a:p>
            <a:pPr lvl="2"/>
            <a:r>
              <a:rPr lang="en-US" dirty="0"/>
              <a:t>This refers to the whole previous clause about chocolate pudding. </a:t>
            </a:r>
          </a:p>
          <a:p>
            <a:r>
              <a:rPr lang="en-US" dirty="0"/>
              <a:t>Relative pronoun – introduces a relative clause. They refer back to a noun or clause that we already know. They start with </a:t>
            </a:r>
          </a:p>
          <a:p>
            <a:pPr lvl="1"/>
            <a:r>
              <a:rPr lang="en-US" dirty="0"/>
              <a:t>Who</a:t>
            </a:r>
          </a:p>
          <a:p>
            <a:pPr lvl="1"/>
            <a:r>
              <a:rPr lang="en-US" dirty="0"/>
              <a:t>Which </a:t>
            </a:r>
          </a:p>
          <a:p>
            <a:pPr lvl="1"/>
            <a:r>
              <a:rPr lang="en-US" dirty="0"/>
              <a:t>Where</a:t>
            </a:r>
          </a:p>
          <a:p>
            <a:pPr lvl="1"/>
            <a:r>
              <a:rPr lang="en-US" dirty="0"/>
              <a:t>That</a:t>
            </a:r>
          </a:p>
          <a:p>
            <a:pPr lvl="1"/>
            <a:r>
              <a:rPr lang="en-US" dirty="0"/>
              <a:t>When</a:t>
            </a:r>
          </a:p>
          <a:p>
            <a:pPr lvl="1"/>
            <a:endParaRPr lang="en-US" dirty="0"/>
          </a:p>
          <a:p>
            <a:pPr marL="274320" lvl="1" indent="0">
              <a:buNone/>
            </a:pPr>
            <a:endParaRPr lang="en-US" dirty="0"/>
          </a:p>
        </p:txBody>
      </p:sp>
    </p:spTree>
    <p:extLst>
      <p:ext uri="{BB962C8B-B14F-4D97-AF65-F5344CB8AC3E}">
        <p14:creationId xmlns:p14="http://schemas.microsoft.com/office/powerpoint/2010/main" val="2783267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Year 6 Grammar Terms</a:t>
            </a:r>
          </a:p>
        </p:txBody>
      </p:sp>
      <p:sp>
        <p:nvSpPr>
          <p:cNvPr id="3" name="Content Placeholder 2"/>
          <p:cNvSpPr>
            <a:spLocks noGrp="1"/>
          </p:cNvSpPr>
          <p:nvPr>
            <p:ph idx="1"/>
          </p:nvPr>
        </p:nvSpPr>
        <p:spPr>
          <a:xfrm>
            <a:off x="1261871" y="1828800"/>
            <a:ext cx="9406129" cy="4351337"/>
          </a:xfrm>
        </p:spPr>
        <p:txBody>
          <a:bodyPr/>
          <a:lstStyle/>
          <a:p>
            <a:r>
              <a:rPr lang="en-GB" dirty="0"/>
              <a:t>Noun phrases are groups of words that work together and contain a noun.</a:t>
            </a:r>
            <a:br>
              <a:rPr lang="en-GB" dirty="0"/>
            </a:br>
            <a:r>
              <a:rPr lang="en-GB" dirty="0"/>
              <a:t>e.g. “The girl” </a:t>
            </a:r>
          </a:p>
          <a:p>
            <a:r>
              <a:rPr lang="en-GB" dirty="0"/>
              <a:t>Expanded noun phrases give extra detail.</a:t>
            </a:r>
            <a:br>
              <a:rPr lang="en-GB" dirty="0"/>
            </a:br>
            <a:r>
              <a:rPr lang="en-GB" dirty="0"/>
              <a:t>e.g. “The tall girl” </a:t>
            </a:r>
          </a:p>
          <a:p>
            <a:r>
              <a:rPr lang="en-GB" dirty="0"/>
              <a:t>Active voice</a:t>
            </a:r>
          </a:p>
          <a:p>
            <a:pPr lvl="1"/>
            <a:r>
              <a:rPr lang="en-GB" dirty="0"/>
              <a:t>Zoe chased the elephant </a:t>
            </a:r>
          </a:p>
          <a:p>
            <a:pPr lvl="1"/>
            <a:r>
              <a:rPr lang="en-GB" dirty="0"/>
              <a:t>I cooked the spaghetti. </a:t>
            </a:r>
          </a:p>
          <a:p>
            <a:r>
              <a:rPr lang="en-GB" dirty="0"/>
              <a:t>Passive voice </a:t>
            </a:r>
            <a:endParaRPr lang="en-US" dirty="0"/>
          </a:p>
          <a:p>
            <a:pPr lvl="1"/>
            <a:r>
              <a:rPr lang="en-GB" dirty="0"/>
              <a:t>The elephant was chased by Zoe. 	</a:t>
            </a:r>
          </a:p>
          <a:p>
            <a:pPr lvl="1"/>
            <a:r>
              <a:rPr lang="en-GB" dirty="0"/>
              <a:t>The Spaghetti was cooked by me. </a:t>
            </a:r>
          </a:p>
          <a:p>
            <a:pPr lvl="2"/>
            <a:r>
              <a:rPr lang="en-GB" dirty="0"/>
              <a:t>Quick rule of thumb – if the verb is followed with the word ‘by’ it’s normally a passive sentence. </a:t>
            </a:r>
            <a:endParaRPr lang="en-US" dirty="0"/>
          </a:p>
        </p:txBody>
      </p:sp>
    </p:spTree>
    <p:extLst>
      <p:ext uri="{BB962C8B-B14F-4D97-AF65-F5344CB8AC3E}">
        <p14:creationId xmlns:p14="http://schemas.microsoft.com/office/powerpoint/2010/main" val="2937247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7B8AE34-AC06-BD4A-9A58-6E9FD5338AF9}"/>
              </a:ext>
            </a:extLst>
          </p:cNvPr>
          <p:cNvSpPr/>
          <p:nvPr/>
        </p:nvSpPr>
        <p:spPr>
          <a:xfrm>
            <a:off x="4805082" y="5665694"/>
            <a:ext cx="2241177" cy="121023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97FB3ED-9BC9-7949-A07A-1DE12A9D453C}"/>
              </a:ext>
            </a:extLst>
          </p:cNvPr>
          <p:cNvPicPr>
            <a:picLocks noChangeAspect="1"/>
          </p:cNvPicPr>
          <p:nvPr/>
        </p:nvPicPr>
        <p:blipFill>
          <a:blip r:embed="rId2"/>
          <a:stretch>
            <a:fillRect/>
          </a:stretch>
        </p:blipFill>
        <p:spPr>
          <a:xfrm>
            <a:off x="1270371" y="0"/>
            <a:ext cx="9651258" cy="6858000"/>
          </a:xfrm>
          <a:prstGeom prst="rect">
            <a:avLst/>
          </a:prstGeom>
        </p:spPr>
      </p:pic>
    </p:spTree>
    <p:extLst>
      <p:ext uri="{BB962C8B-B14F-4D97-AF65-F5344CB8AC3E}">
        <p14:creationId xmlns:p14="http://schemas.microsoft.com/office/powerpoint/2010/main" val="3905415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Spelling and Handwriting</a:t>
            </a:r>
          </a:p>
        </p:txBody>
      </p:sp>
      <p:sp>
        <p:nvSpPr>
          <p:cNvPr id="3" name="Content Placeholder 2"/>
          <p:cNvSpPr>
            <a:spLocks noGrp="1"/>
          </p:cNvSpPr>
          <p:nvPr>
            <p:ph idx="1"/>
          </p:nvPr>
        </p:nvSpPr>
        <p:spPr/>
        <p:txBody>
          <a:bodyPr/>
          <a:lstStyle/>
          <a:p>
            <a:r>
              <a:rPr lang="en-US" dirty="0"/>
              <a:t>Weekly spelling homework and spelling tests. </a:t>
            </a:r>
          </a:p>
          <a:p>
            <a:r>
              <a:rPr lang="en-US" dirty="0"/>
              <a:t>Children will be tested on random spellings from the Years 3-6 spellings. </a:t>
            </a:r>
          </a:p>
          <a:p>
            <a:r>
              <a:rPr lang="en-GB" dirty="0"/>
              <a:t>It is important for the children to be able to spell fluently for writing activities during lessons. </a:t>
            </a:r>
            <a:endParaRPr lang="en-US" dirty="0"/>
          </a:p>
          <a:p>
            <a:r>
              <a:rPr lang="en-US" dirty="0"/>
              <a:t>Use the diagonal and horizontal strokes that are needed to join letters and increase the legibility, consistency and quality of their handwriting</a:t>
            </a:r>
            <a:br>
              <a:rPr lang="en-US" dirty="0"/>
            </a:b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2824" y="5357639"/>
            <a:ext cx="4019178" cy="113460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36128" y="5300329"/>
            <a:ext cx="4081200" cy="113477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246" y="5243192"/>
            <a:ext cx="2475386" cy="1249048"/>
          </a:xfrm>
          <a:prstGeom prst="rect">
            <a:avLst/>
          </a:prstGeom>
        </p:spPr>
      </p:pic>
    </p:spTree>
    <p:extLst>
      <p:ext uri="{BB962C8B-B14F-4D97-AF65-F5344CB8AC3E}">
        <p14:creationId xmlns:p14="http://schemas.microsoft.com/office/powerpoint/2010/main" val="368972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a:t>
            </a:r>
          </a:p>
        </p:txBody>
      </p:sp>
      <p:sp>
        <p:nvSpPr>
          <p:cNvPr id="3" name="Content Placeholder 2"/>
          <p:cNvSpPr>
            <a:spLocks noGrp="1"/>
          </p:cNvSpPr>
          <p:nvPr>
            <p:ph type="body" idx="1"/>
          </p:nvPr>
        </p:nvSpPr>
        <p:spPr/>
        <p:txBody>
          <a:bodyPr>
            <a:normAutofit fontScale="32500" lnSpcReduction="20000"/>
          </a:bodyPr>
          <a:lstStyle/>
          <a:p>
            <a:r>
              <a:rPr lang="en-US" dirty="0"/>
              <a:t>Daily Guided Reading sessions. </a:t>
            </a:r>
          </a:p>
          <a:p>
            <a:endParaRPr lang="en-US" dirty="0"/>
          </a:p>
          <a:p>
            <a:pPr marL="0" indent="0">
              <a:buNone/>
            </a:pPr>
            <a:endParaRPr lang="en-US" dirty="0"/>
          </a:p>
          <a:p>
            <a:r>
              <a:rPr lang="en-US" dirty="0"/>
              <a:t>Children will all read with </a:t>
            </a:r>
            <a:r>
              <a:rPr lang="en-US" dirty="0" err="1"/>
              <a:t>Mr</a:t>
            </a:r>
            <a:r>
              <a:rPr lang="en-US" dirty="0"/>
              <a:t> Cook once a week</a:t>
            </a:r>
          </a:p>
          <a:p>
            <a:r>
              <a:rPr lang="en-US" dirty="0"/>
              <a:t>It is important for the children to read for 20 minutes daily at home. </a:t>
            </a:r>
          </a:p>
          <a:p>
            <a:r>
              <a:rPr lang="en-US" dirty="0"/>
              <a:t>It is not important what the children are reading, as long as they are reading! </a:t>
            </a:r>
          </a:p>
          <a:p>
            <a:endParaRPr lang="en-US" dirty="0"/>
          </a:p>
        </p:txBody>
      </p:sp>
      <p:pic>
        <p:nvPicPr>
          <p:cNvPr id="4" name="Picture 3">
            <a:extLst>
              <a:ext uri="{FF2B5EF4-FFF2-40B4-BE49-F238E27FC236}">
                <a16:creationId xmlns:a16="http://schemas.microsoft.com/office/drawing/2014/main" id="{0F8ACEA4-C7A2-F14D-90CD-F2A1EAB6030E}"/>
              </a:ext>
            </a:extLst>
          </p:cNvPr>
          <p:cNvPicPr>
            <a:picLocks noChangeAspect="1"/>
          </p:cNvPicPr>
          <p:nvPr/>
        </p:nvPicPr>
        <p:blipFill>
          <a:blip r:embed="rId3"/>
          <a:stretch>
            <a:fillRect/>
          </a:stretch>
        </p:blipFill>
        <p:spPr>
          <a:xfrm>
            <a:off x="1127129" y="0"/>
            <a:ext cx="9687806" cy="6858000"/>
          </a:xfrm>
          <a:prstGeom prst="rect">
            <a:avLst/>
          </a:prstGeom>
        </p:spPr>
      </p:pic>
    </p:spTree>
    <p:extLst>
      <p:ext uri="{BB962C8B-B14F-4D97-AF65-F5344CB8AC3E}">
        <p14:creationId xmlns:p14="http://schemas.microsoft.com/office/powerpoint/2010/main" val="3995370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a:t>
            </a:r>
          </a:p>
        </p:txBody>
      </p:sp>
      <p:sp>
        <p:nvSpPr>
          <p:cNvPr id="3" name="Content Placeholder 2"/>
          <p:cNvSpPr>
            <a:spLocks noGrp="1"/>
          </p:cNvSpPr>
          <p:nvPr>
            <p:ph type="body" idx="1"/>
          </p:nvPr>
        </p:nvSpPr>
        <p:spPr/>
        <p:txBody>
          <a:bodyPr>
            <a:normAutofit fontScale="32500" lnSpcReduction="20000"/>
          </a:bodyPr>
          <a:lstStyle/>
          <a:p>
            <a:r>
              <a:rPr lang="en-US" dirty="0"/>
              <a:t>Daily Guided Reading sessions. </a:t>
            </a:r>
          </a:p>
          <a:p>
            <a:endParaRPr lang="en-US" dirty="0"/>
          </a:p>
          <a:p>
            <a:pPr marL="0" indent="0">
              <a:buNone/>
            </a:pPr>
            <a:endParaRPr lang="en-US" dirty="0"/>
          </a:p>
          <a:p>
            <a:r>
              <a:rPr lang="en-US" dirty="0"/>
              <a:t>Children will all read with </a:t>
            </a:r>
            <a:r>
              <a:rPr lang="en-US" dirty="0" err="1"/>
              <a:t>Mr</a:t>
            </a:r>
            <a:r>
              <a:rPr lang="en-US" dirty="0"/>
              <a:t> Cook once a week</a:t>
            </a:r>
          </a:p>
          <a:p>
            <a:r>
              <a:rPr lang="en-US" dirty="0"/>
              <a:t>It is important for the children to read for 20 minutes daily at home. </a:t>
            </a:r>
          </a:p>
          <a:p>
            <a:r>
              <a:rPr lang="en-US" dirty="0"/>
              <a:t>It is not important what the children are reading, as long as they are reading! </a:t>
            </a:r>
          </a:p>
          <a:p>
            <a:endParaRPr lang="en-US" dirty="0"/>
          </a:p>
        </p:txBody>
      </p:sp>
      <p:pic>
        <p:nvPicPr>
          <p:cNvPr id="4" name="Picture 3">
            <a:extLst>
              <a:ext uri="{FF2B5EF4-FFF2-40B4-BE49-F238E27FC236}">
                <a16:creationId xmlns:a16="http://schemas.microsoft.com/office/drawing/2014/main" id="{0F8ACEA4-C7A2-F14D-90CD-F2A1EAB6030E}"/>
              </a:ext>
            </a:extLst>
          </p:cNvPr>
          <p:cNvPicPr>
            <a:picLocks noChangeAspect="1"/>
          </p:cNvPicPr>
          <p:nvPr/>
        </p:nvPicPr>
        <p:blipFill>
          <a:blip r:embed="rId3"/>
          <a:stretch>
            <a:fillRect/>
          </a:stretch>
        </p:blipFill>
        <p:spPr>
          <a:xfrm>
            <a:off x="1252097" y="0"/>
            <a:ext cx="9687806" cy="6858000"/>
          </a:xfrm>
          <a:prstGeom prst="rect">
            <a:avLst/>
          </a:prstGeom>
        </p:spPr>
      </p:pic>
      <p:pic>
        <p:nvPicPr>
          <p:cNvPr id="5" name="Picture 4">
            <a:extLst>
              <a:ext uri="{FF2B5EF4-FFF2-40B4-BE49-F238E27FC236}">
                <a16:creationId xmlns:a16="http://schemas.microsoft.com/office/drawing/2014/main" id="{68996E6B-AA7E-C741-9EE1-51AF81C2F7FF}"/>
              </a:ext>
            </a:extLst>
          </p:cNvPr>
          <p:cNvPicPr>
            <a:picLocks noChangeAspect="1"/>
          </p:cNvPicPr>
          <p:nvPr/>
        </p:nvPicPr>
        <p:blipFill>
          <a:blip r:embed="rId4"/>
          <a:stretch>
            <a:fillRect/>
          </a:stretch>
        </p:blipFill>
        <p:spPr>
          <a:xfrm>
            <a:off x="1141313" y="0"/>
            <a:ext cx="9659438" cy="6858000"/>
          </a:xfrm>
          <a:prstGeom prst="rect">
            <a:avLst/>
          </a:prstGeom>
        </p:spPr>
      </p:pic>
    </p:spTree>
    <p:extLst>
      <p:ext uri="{BB962C8B-B14F-4D97-AF65-F5344CB8AC3E}">
        <p14:creationId xmlns:p14="http://schemas.microsoft.com/office/powerpoint/2010/main" val="1746404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9680" y="365760"/>
            <a:ext cx="9692640" cy="1325562"/>
          </a:xfrm>
        </p:spPr>
        <p:txBody>
          <a:bodyPr/>
          <a:lstStyle/>
          <a:p>
            <a:r>
              <a:rPr lang="en-US" dirty="0"/>
              <a:t>Reading</a:t>
            </a:r>
          </a:p>
        </p:txBody>
      </p:sp>
      <p:sp>
        <p:nvSpPr>
          <p:cNvPr id="3" name="Content Placeholder 2"/>
          <p:cNvSpPr>
            <a:spLocks noGrp="1"/>
          </p:cNvSpPr>
          <p:nvPr>
            <p:ph idx="1"/>
          </p:nvPr>
        </p:nvSpPr>
        <p:spPr>
          <a:xfrm>
            <a:off x="1261872" y="1621766"/>
            <a:ext cx="8595360" cy="4123426"/>
          </a:xfrm>
        </p:spPr>
        <p:txBody>
          <a:bodyPr>
            <a:normAutofit/>
          </a:bodyPr>
          <a:lstStyle/>
          <a:p>
            <a:r>
              <a:rPr lang="en-GB" dirty="0"/>
              <a:t>At Nutfield Church School, we want our pupils to love reading!</a:t>
            </a:r>
          </a:p>
          <a:p>
            <a:r>
              <a:rPr lang="en-US" dirty="0"/>
              <a:t>We recommended that the books chosen reflect their reading abilities. The children should be selecting a variety of chapter books, as good readers produce good writers.</a:t>
            </a:r>
            <a:endParaRPr lang="en-GB" dirty="0"/>
          </a:p>
          <a:p>
            <a:r>
              <a:rPr lang="en-GB" dirty="0"/>
              <a:t>We encourage our pupils to read every school day, for 20 minutes, or more, and it should be recorded in their reading record.</a:t>
            </a:r>
          </a:p>
          <a:p>
            <a:r>
              <a:rPr lang="en-GB" dirty="0"/>
              <a:t>Children in Years 6 are encouraged to write neatly in their own reading logs. </a:t>
            </a:r>
          </a:p>
          <a:p>
            <a:r>
              <a:rPr lang="en-GB" dirty="0"/>
              <a:t>Some children will still read daily with an adult in class.</a:t>
            </a:r>
          </a:p>
          <a:p>
            <a:r>
              <a:rPr lang="en-US" dirty="0"/>
              <a:t>Daily Guided Reading sessions with a focus on Reading Comprehension.</a:t>
            </a:r>
          </a:p>
          <a:p>
            <a:r>
              <a:rPr lang="en-US" dirty="0"/>
              <a:t>Revision Homework – Reading Comprehension. </a:t>
            </a:r>
          </a:p>
          <a:p>
            <a:endParaRPr lang="en-GB" dirty="0"/>
          </a:p>
          <a:p>
            <a:endParaRPr lang="en-US" dirty="0"/>
          </a:p>
        </p:txBody>
      </p:sp>
      <p:pic>
        <p:nvPicPr>
          <p:cNvPr id="4" name="Picture 3"/>
          <p:cNvPicPr>
            <a:picLocks noChangeAspect="1"/>
          </p:cNvPicPr>
          <p:nvPr/>
        </p:nvPicPr>
        <p:blipFill>
          <a:blip r:embed="rId3"/>
          <a:stretch>
            <a:fillRect/>
          </a:stretch>
        </p:blipFill>
        <p:spPr>
          <a:xfrm>
            <a:off x="8475498" y="4703098"/>
            <a:ext cx="2743351" cy="1789142"/>
          </a:xfrm>
          <a:prstGeom prst="rect">
            <a:avLst/>
          </a:prstGeom>
        </p:spPr>
      </p:pic>
    </p:spTree>
    <p:extLst>
      <p:ext uri="{BB962C8B-B14F-4D97-AF65-F5344CB8AC3E}">
        <p14:creationId xmlns:p14="http://schemas.microsoft.com/office/powerpoint/2010/main" val="1107429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alphaModFix amt="20000"/>
          </a:blip>
          <a:srcRect r="6818"/>
          <a:stretch/>
        </p:blipFill>
        <p:spPr>
          <a:xfrm>
            <a:off x="4907259" y="26914"/>
            <a:ext cx="6365344" cy="6831086"/>
          </a:xfrm>
          <a:prstGeom prst="rect">
            <a:avLst/>
          </a:prstGeom>
        </p:spPr>
      </p:pic>
      <p:sp>
        <p:nvSpPr>
          <p:cNvPr id="2" name="Title 1"/>
          <p:cNvSpPr>
            <a:spLocks noGrp="1"/>
          </p:cNvSpPr>
          <p:nvPr>
            <p:ph type="title"/>
          </p:nvPr>
        </p:nvSpPr>
        <p:spPr>
          <a:xfrm>
            <a:off x="1272889" y="-163049"/>
            <a:ext cx="9692640" cy="1325562"/>
          </a:xfrm>
        </p:spPr>
        <p:txBody>
          <a:bodyPr/>
          <a:lstStyle/>
          <a:p>
            <a:r>
              <a:rPr lang="en-US" dirty="0" err="1"/>
              <a:t>Maths</a:t>
            </a:r>
            <a:endParaRPr lang="en-US" dirty="0"/>
          </a:p>
        </p:txBody>
      </p:sp>
      <p:sp>
        <p:nvSpPr>
          <p:cNvPr id="3" name="Content Placeholder 2"/>
          <p:cNvSpPr>
            <a:spLocks noGrp="1"/>
          </p:cNvSpPr>
          <p:nvPr>
            <p:ph idx="1"/>
          </p:nvPr>
        </p:nvSpPr>
        <p:spPr>
          <a:xfrm>
            <a:off x="1272889" y="1299990"/>
            <a:ext cx="8595360" cy="5277079"/>
          </a:xfrm>
        </p:spPr>
        <p:txBody>
          <a:bodyPr>
            <a:normAutofit lnSpcReduction="10000"/>
          </a:bodyPr>
          <a:lstStyle/>
          <a:p>
            <a:r>
              <a:rPr lang="en-GB" dirty="0"/>
              <a:t>Place Value </a:t>
            </a:r>
          </a:p>
          <a:p>
            <a:r>
              <a:rPr lang="en-GB" dirty="0"/>
              <a:t>Adding and subtracting numbers up to 99,999,999 using the formal written and column methods.</a:t>
            </a:r>
          </a:p>
          <a:p>
            <a:r>
              <a:rPr lang="en-GB" dirty="0"/>
              <a:t>Times tables – ALL Times Tables</a:t>
            </a:r>
          </a:p>
          <a:p>
            <a:pPr lvl="1"/>
            <a:r>
              <a:rPr lang="en-GB" dirty="0"/>
              <a:t>Continue to practise at home.</a:t>
            </a:r>
          </a:p>
          <a:p>
            <a:r>
              <a:rPr lang="en-GB" dirty="0"/>
              <a:t>Multiplying and dividing using the formal methods. </a:t>
            </a:r>
          </a:p>
          <a:p>
            <a:r>
              <a:rPr lang="en-GB" dirty="0"/>
              <a:t>We will also be focusing on applying the knowledge and methods taught during maths lessons, using word problems, challenges and setting up role plays. </a:t>
            </a:r>
          </a:p>
          <a:p>
            <a:r>
              <a:rPr lang="en-GB" dirty="0"/>
              <a:t>Fractions </a:t>
            </a:r>
          </a:p>
          <a:p>
            <a:r>
              <a:rPr lang="en-US" dirty="0"/>
              <a:t>Shape</a:t>
            </a:r>
          </a:p>
          <a:p>
            <a:r>
              <a:rPr lang="en-US" dirty="0"/>
              <a:t>Statistics</a:t>
            </a:r>
          </a:p>
          <a:p>
            <a:r>
              <a:rPr lang="en-US" dirty="0"/>
              <a:t>Measure</a:t>
            </a:r>
          </a:p>
          <a:p>
            <a:r>
              <a:rPr lang="en-US" dirty="0"/>
              <a:t>Algebra</a:t>
            </a:r>
          </a:p>
          <a:p>
            <a:endParaRPr lang="en-US" dirty="0"/>
          </a:p>
        </p:txBody>
      </p:sp>
    </p:spTree>
    <p:extLst>
      <p:ext uri="{BB962C8B-B14F-4D97-AF65-F5344CB8AC3E}">
        <p14:creationId xmlns:p14="http://schemas.microsoft.com/office/powerpoint/2010/main" val="662844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59" y="-384517"/>
            <a:ext cx="9692640" cy="1325562"/>
          </a:xfrm>
        </p:spPr>
        <p:txBody>
          <a:bodyPr/>
          <a:lstStyle/>
          <a:p>
            <a:r>
              <a:rPr lang="en-US" dirty="0"/>
              <a:t>Addition</a:t>
            </a:r>
          </a:p>
        </p:txBody>
      </p:sp>
      <p:pic>
        <p:nvPicPr>
          <p:cNvPr id="3" name="Picture 2">
            <a:extLst>
              <a:ext uri="{FF2B5EF4-FFF2-40B4-BE49-F238E27FC236}">
                <a16:creationId xmlns:a16="http://schemas.microsoft.com/office/drawing/2014/main" id="{051D4CA8-BEE9-4420-8425-0FA2B73645E2}"/>
              </a:ext>
            </a:extLst>
          </p:cNvPr>
          <p:cNvPicPr>
            <a:picLocks noChangeAspect="1"/>
          </p:cNvPicPr>
          <p:nvPr/>
        </p:nvPicPr>
        <p:blipFill>
          <a:blip r:embed="rId3"/>
          <a:stretch>
            <a:fillRect/>
          </a:stretch>
        </p:blipFill>
        <p:spPr>
          <a:xfrm>
            <a:off x="327659" y="1019199"/>
            <a:ext cx="7424617" cy="5532421"/>
          </a:xfrm>
          <a:prstGeom prst="rect">
            <a:avLst/>
          </a:prstGeom>
        </p:spPr>
      </p:pic>
      <p:pic>
        <p:nvPicPr>
          <p:cNvPr id="7" name="Picture 6">
            <a:extLst>
              <a:ext uri="{FF2B5EF4-FFF2-40B4-BE49-F238E27FC236}">
                <a16:creationId xmlns:a16="http://schemas.microsoft.com/office/drawing/2014/main" id="{855BC1FF-C0DD-4B6F-B304-DC5249844989}"/>
              </a:ext>
            </a:extLst>
          </p:cNvPr>
          <p:cNvPicPr>
            <a:picLocks noChangeAspect="1"/>
          </p:cNvPicPr>
          <p:nvPr/>
        </p:nvPicPr>
        <p:blipFill rotWithShape="1">
          <a:blip r:embed="rId4">
            <a:alphaModFix amt="20000"/>
          </a:blip>
          <a:srcRect r="6818"/>
          <a:stretch/>
        </p:blipFill>
        <p:spPr>
          <a:xfrm>
            <a:off x="8492790" y="189523"/>
            <a:ext cx="2370465" cy="2543908"/>
          </a:xfrm>
          <a:prstGeom prst="rect">
            <a:avLst/>
          </a:prstGeom>
        </p:spPr>
      </p:pic>
      <p:sp>
        <p:nvSpPr>
          <p:cNvPr id="8" name="TextBox 7">
            <a:extLst>
              <a:ext uri="{FF2B5EF4-FFF2-40B4-BE49-F238E27FC236}">
                <a16:creationId xmlns:a16="http://schemas.microsoft.com/office/drawing/2014/main" id="{BB89CE92-C5D3-4A4D-B2BA-3C5845172B8B}"/>
              </a:ext>
            </a:extLst>
          </p:cNvPr>
          <p:cNvSpPr txBox="1"/>
          <p:nvPr/>
        </p:nvSpPr>
        <p:spPr>
          <a:xfrm>
            <a:off x="8174761" y="4626707"/>
            <a:ext cx="2370465" cy="646331"/>
          </a:xfrm>
          <a:prstGeom prst="rect">
            <a:avLst/>
          </a:prstGeom>
          <a:noFill/>
        </p:spPr>
        <p:txBody>
          <a:bodyPr wrap="square" rtlCol="0">
            <a:spAutoFit/>
          </a:bodyPr>
          <a:lstStyle/>
          <a:p>
            <a:r>
              <a:rPr lang="en-GB" dirty="0"/>
              <a:t>Addition in Year 6 -  up to 3 decimal places. </a:t>
            </a:r>
          </a:p>
        </p:txBody>
      </p:sp>
    </p:spTree>
    <p:extLst>
      <p:ext uri="{BB962C8B-B14F-4D97-AF65-F5344CB8AC3E}">
        <p14:creationId xmlns:p14="http://schemas.microsoft.com/office/powerpoint/2010/main" val="3747963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59" y="-384517"/>
            <a:ext cx="9692640" cy="1325562"/>
          </a:xfrm>
        </p:spPr>
        <p:txBody>
          <a:bodyPr/>
          <a:lstStyle/>
          <a:p>
            <a:r>
              <a:rPr lang="en-US" dirty="0"/>
              <a:t>Subtraction</a:t>
            </a:r>
          </a:p>
        </p:txBody>
      </p:sp>
      <p:pic>
        <p:nvPicPr>
          <p:cNvPr id="4" name="Picture 3">
            <a:extLst>
              <a:ext uri="{FF2B5EF4-FFF2-40B4-BE49-F238E27FC236}">
                <a16:creationId xmlns:a16="http://schemas.microsoft.com/office/drawing/2014/main" id="{EF111C59-B7C3-48BC-8AB6-FD35C0400BB7}"/>
              </a:ext>
            </a:extLst>
          </p:cNvPr>
          <p:cNvPicPr>
            <a:picLocks noChangeAspect="1"/>
          </p:cNvPicPr>
          <p:nvPr/>
        </p:nvPicPr>
        <p:blipFill rotWithShape="1">
          <a:blip r:embed="rId3"/>
          <a:srcRect r="829"/>
          <a:stretch/>
        </p:blipFill>
        <p:spPr>
          <a:xfrm>
            <a:off x="434609" y="833193"/>
            <a:ext cx="7849699" cy="5629275"/>
          </a:xfrm>
          <a:prstGeom prst="rect">
            <a:avLst/>
          </a:prstGeom>
        </p:spPr>
      </p:pic>
      <p:pic>
        <p:nvPicPr>
          <p:cNvPr id="6" name="Picture 5">
            <a:extLst>
              <a:ext uri="{FF2B5EF4-FFF2-40B4-BE49-F238E27FC236}">
                <a16:creationId xmlns:a16="http://schemas.microsoft.com/office/drawing/2014/main" id="{04ACACF4-47FF-4F52-B75F-3B0B33986C08}"/>
              </a:ext>
            </a:extLst>
          </p:cNvPr>
          <p:cNvPicPr>
            <a:picLocks noChangeAspect="1"/>
          </p:cNvPicPr>
          <p:nvPr/>
        </p:nvPicPr>
        <p:blipFill rotWithShape="1">
          <a:blip r:embed="rId4">
            <a:alphaModFix amt="20000"/>
          </a:blip>
          <a:srcRect r="6818"/>
          <a:stretch/>
        </p:blipFill>
        <p:spPr>
          <a:xfrm>
            <a:off x="8492790" y="189523"/>
            <a:ext cx="2370465" cy="2543908"/>
          </a:xfrm>
          <a:prstGeom prst="rect">
            <a:avLst/>
          </a:prstGeom>
        </p:spPr>
      </p:pic>
      <p:sp>
        <p:nvSpPr>
          <p:cNvPr id="7" name="TextBox 6">
            <a:extLst>
              <a:ext uri="{FF2B5EF4-FFF2-40B4-BE49-F238E27FC236}">
                <a16:creationId xmlns:a16="http://schemas.microsoft.com/office/drawing/2014/main" id="{DE148222-DF51-41E6-A50F-3522FCC35820}"/>
              </a:ext>
            </a:extLst>
          </p:cNvPr>
          <p:cNvSpPr txBox="1"/>
          <p:nvPr/>
        </p:nvSpPr>
        <p:spPr>
          <a:xfrm>
            <a:off x="8573347" y="4446953"/>
            <a:ext cx="2289908" cy="923330"/>
          </a:xfrm>
          <a:prstGeom prst="rect">
            <a:avLst/>
          </a:prstGeom>
          <a:noFill/>
        </p:spPr>
        <p:txBody>
          <a:bodyPr wrap="square" rtlCol="0">
            <a:spAutoFit/>
          </a:bodyPr>
          <a:lstStyle/>
          <a:p>
            <a:r>
              <a:rPr lang="en-GB" dirty="0"/>
              <a:t>Subtraction in Year 6 -up to 3 decimal places. </a:t>
            </a:r>
          </a:p>
        </p:txBody>
      </p:sp>
    </p:spTree>
    <p:extLst>
      <p:ext uri="{BB962C8B-B14F-4D97-AF65-F5344CB8AC3E}">
        <p14:creationId xmlns:p14="http://schemas.microsoft.com/office/powerpoint/2010/main" val="1322626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659" y="-384517"/>
            <a:ext cx="9692640" cy="1325562"/>
          </a:xfrm>
        </p:spPr>
        <p:txBody>
          <a:bodyPr/>
          <a:lstStyle/>
          <a:p>
            <a:r>
              <a:rPr lang="en-US" dirty="0"/>
              <a:t>Multiplication </a:t>
            </a:r>
          </a:p>
        </p:txBody>
      </p:sp>
      <p:pic>
        <p:nvPicPr>
          <p:cNvPr id="3" name="Picture 2">
            <a:extLst>
              <a:ext uri="{FF2B5EF4-FFF2-40B4-BE49-F238E27FC236}">
                <a16:creationId xmlns:a16="http://schemas.microsoft.com/office/drawing/2014/main" id="{97CFF162-0403-41EF-94B2-D1AE854CEAC5}"/>
              </a:ext>
            </a:extLst>
          </p:cNvPr>
          <p:cNvPicPr>
            <a:picLocks noChangeAspect="1"/>
          </p:cNvPicPr>
          <p:nvPr/>
        </p:nvPicPr>
        <p:blipFill>
          <a:blip r:embed="rId3"/>
          <a:stretch>
            <a:fillRect/>
          </a:stretch>
        </p:blipFill>
        <p:spPr>
          <a:xfrm>
            <a:off x="224692" y="860669"/>
            <a:ext cx="8036170" cy="5908949"/>
          </a:xfrm>
          <a:prstGeom prst="rect">
            <a:avLst/>
          </a:prstGeom>
        </p:spPr>
      </p:pic>
      <p:pic>
        <p:nvPicPr>
          <p:cNvPr id="6" name="Picture 5">
            <a:extLst>
              <a:ext uri="{FF2B5EF4-FFF2-40B4-BE49-F238E27FC236}">
                <a16:creationId xmlns:a16="http://schemas.microsoft.com/office/drawing/2014/main" id="{AAB41703-3669-4AB8-8BB9-CC487524A5DD}"/>
              </a:ext>
            </a:extLst>
          </p:cNvPr>
          <p:cNvPicPr>
            <a:picLocks noChangeAspect="1"/>
          </p:cNvPicPr>
          <p:nvPr/>
        </p:nvPicPr>
        <p:blipFill rotWithShape="1">
          <a:blip r:embed="rId4">
            <a:alphaModFix amt="20000"/>
          </a:blip>
          <a:srcRect r="6818"/>
          <a:stretch/>
        </p:blipFill>
        <p:spPr>
          <a:xfrm>
            <a:off x="8492790" y="189523"/>
            <a:ext cx="2370465" cy="2543908"/>
          </a:xfrm>
          <a:prstGeom prst="rect">
            <a:avLst/>
          </a:prstGeom>
        </p:spPr>
      </p:pic>
    </p:spTree>
    <p:extLst>
      <p:ext uri="{BB962C8B-B14F-4D97-AF65-F5344CB8AC3E}">
        <p14:creationId xmlns:p14="http://schemas.microsoft.com/office/powerpoint/2010/main" val="2198857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alphaModFix amt="20000"/>
          </a:blip>
          <a:srcRect r="6818"/>
          <a:stretch/>
        </p:blipFill>
        <p:spPr>
          <a:xfrm>
            <a:off x="8492790" y="189523"/>
            <a:ext cx="2370465" cy="2543908"/>
          </a:xfrm>
          <a:prstGeom prst="rect">
            <a:avLst/>
          </a:prstGeom>
        </p:spPr>
      </p:pic>
      <p:sp>
        <p:nvSpPr>
          <p:cNvPr id="2" name="Title 1"/>
          <p:cNvSpPr>
            <a:spLocks noGrp="1"/>
          </p:cNvSpPr>
          <p:nvPr>
            <p:ph type="title"/>
          </p:nvPr>
        </p:nvSpPr>
        <p:spPr>
          <a:xfrm>
            <a:off x="327659" y="-384517"/>
            <a:ext cx="9692640" cy="1325562"/>
          </a:xfrm>
        </p:spPr>
        <p:txBody>
          <a:bodyPr/>
          <a:lstStyle/>
          <a:p>
            <a:r>
              <a:rPr lang="en-US" dirty="0"/>
              <a:t>Division </a:t>
            </a:r>
          </a:p>
        </p:txBody>
      </p:sp>
      <p:pic>
        <p:nvPicPr>
          <p:cNvPr id="4" name="Picture 3">
            <a:extLst>
              <a:ext uri="{FF2B5EF4-FFF2-40B4-BE49-F238E27FC236}">
                <a16:creationId xmlns:a16="http://schemas.microsoft.com/office/drawing/2014/main" id="{D4B2289E-74C8-40CD-8549-815777CFD713}"/>
              </a:ext>
            </a:extLst>
          </p:cNvPr>
          <p:cNvPicPr>
            <a:picLocks noChangeAspect="1"/>
          </p:cNvPicPr>
          <p:nvPr/>
        </p:nvPicPr>
        <p:blipFill>
          <a:blip r:embed="rId4"/>
          <a:stretch>
            <a:fillRect/>
          </a:stretch>
        </p:blipFill>
        <p:spPr>
          <a:xfrm>
            <a:off x="254000" y="1031386"/>
            <a:ext cx="7620000" cy="5467350"/>
          </a:xfrm>
          <a:prstGeom prst="rect">
            <a:avLst/>
          </a:prstGeom>
        </p:spPr>
      </p:pic>
    </p:spTree>
    <p:extLst>
      <p:ext uri="{BB962C8B-B14F-4D97-AF65-F5344CB8AC3E}">
        <p14:creationId xmlns:p14="http://schemas.microsoft.com/office/powerpoint/2010/main" val="3682655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duotone>
              <a:schemeClr val="accent3">
                <a:shade val="45000"/>
                <a:satMod val="135000"/>
              </a:schemeClr>
              <a:prstClr val="white"/>
            </a:duotone>
            <a:alphaModFix amt="50000"/>
          </a:blip>
          <a:stretch>
            <a:fillRect/>
          </a:stretch>
        </p:blipFill>
        <p:spPr>
          <a:xfrm>
            <a:off x="3573542" y="0"/>
            <a:ext cx="7577112" cy="6819401"/>
          </a:xfrm>
          <a:prstGeom prst="rect">
            <a:avLst/>
          </a:prstGeom>
        </p:spPr>
      </p:pic>
      <p:sp>
        <p:nvSpPr>
          <p:cNvPr id="7" name="Title 1"/>
          <p:cNvSpPr>
            <a:spLocks noGrp="1"/>
          </p:cNvSpPr>
          <p:nvPr>
            <p:ph type="title"/>
          </p:nvPr>
        </p:nvSpPr>
        <p:spPr>
          <a:xfrm>
            <a:off x="1261872" y="365760"/>
            <a:ext cx="9692640" cy="1325562"/>
          </a:xfrm>
        </p:spPr>
        <p:txBody>
          <a:bodyPr>
            <a:normAutofit/>
          </a:bodyPr>
          <a:lstStyle/>
          <a:p>
            <a:r>
              <a:rPr lang="en-US" sz="4400" dirty="0"/>
              <a:t>RE</a:t>
            </a:r>
          </a:p>
        </p:txBody>
      </p:sp>
      <p:sp>
        <p:nvSpPr>
          <p:cNvPr id="8" name="Content Placeholder 2"/>
          <p:cNvSpPr txBox="1">
            <a:spLocks/>
          </p:cNvSpPr>
          <p:nvPr/>
        </p:nvSpPr>
        <p:spPr>
          <a:xfrm>
            <a:off x="1261872" y="1828800"/>
            <a:ext cx="8595360" cy="4351337"/>
          </a:xfrm>
          <a:prstGeom prst="rect">
            <a:avLst/>
          </a:prstGeom>
        </p:spPr>
        <p:txBody>
          <a:bodyPr vert="horz" lIns="91440" tIns="45720" rIns="91440" bIns="45720" rtlCol="0" anchor="t">
            <a:normAutofit/>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9pPr>
          </a:lstStyle>
          <a:p>
            <a:endParaRPr lang="en-GB" sz="1800" dirty="0">
              <a:solidFill>
                <a:schemeClr val="tx1"/>
              </a:solidFill>
            </a:endParaRPr>
          </a:p>
          <a:p>
            <a:pPr marL="742950" lvl="1" indent="-285750">
              <a:buFont typeface="Arial" charset="0"/>
              <a:buChar char="•"/>
            </a:pPr>
            <a:endParaRPr lang="en-GB" sz="1400" dirty="0">
              <a:solidFill>
                <a:schemeClr val="tx1"/>
              </a:solidFill>
            </a:endParaRPr>
          </a:p>
          <a:p>
            <a:pPr marL="285750" indent="-285750">
              <a:buFont typeface="Arial" charset="0"/>
              <a:buChar char="•"/>
            </a:pPr>
            <a:endParaRPr lang="en-US" sz="1800" dirty="0">
              <a:solidFill>
                <a:schemeClr val="tx1"/>
              </a:solidFill>
            </a:endParaRPr>
          </a:p>
        </p:txBody>
      </p:sp>
    </p:spTree>
    <p:extLst>
      <p:ext uri="{BB962C8B-B14F-4D97-AF65-F5344CB8AC3E}">
        <p14:creationId xmlns:p14="http://schemas.microsoft.com/office/powerpoint/2010/main" val="2019837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artisticMarker/>
                    </a14:imgEffect>
                  </a14:imgLayer>
                </a14:imgProps>
              </a:ext>
            </a:extLst>
          </a:blip>
          <a:stretch>
            <a:fillRect/>
          </a:stretch>
        </p:blipFill>
        <p:spPr>
          <a:xfrm>
            <a:off x="2605178" y="2050422"/>
            <a:ext cx="8031192" cy="1056295"/>
          </a:xfrm>
          <a:prstGeom prst="rect">
            <a:avLst/>
          </a:prstGeom>
        </p:spPr>
      </p:pic>
      <p:sp>
        <p:nvSpPr>
          <p:cNvPr id="2" name="Title 1"/>
          <p:cNvSpPr>
            <a:spLocks noGrp="1"/>
          </p:cNvSpPr>
          <p:nvPr>
            <p:ph type="title"/>
          </p:nvPr>
        </p:nvSpPr>
        <p:spPr>
          <a:xfrm>
            <a:off x="535042" y="-340943"/>
            <a:ext cx="9692640" cy="1325562"/>
          </a:xfrm>
        </p:spPr>
        <p:txBody>
          <a:bodyPr/>
          <a:lstStyle/>
          <a:p>
            <a:r>
              <a:rPr lang="en-US" dirty="0"/>
              <a:t>PE</a:t>
            </a:r>
          </a:p>
        </p:txBody>
      </p:sp>
      <p:sp>
        <p:nvSpPr>
          <p:cNvPr id="3" name="Content Placeholder 2"/>
          <p:cNvSpPr>
            <a:spLocks noGrp="1"/>
          </p:cNvSpPr>
          <p:nvPr>
            <p:ph idx="1"/>
          </p:nvPr>
        </p:nvSpPr>
        <p:spPr>
          <a:xfrm>
            <a:off x="328008" y="1253331"/>
            <a:ext cx="8595360" cy="4351337"/>
          </a:xfrm>
        </p:spPr>
        <p:txBody>
          <a:bodyPr>
            <a:normAutofit fontScale="25000" lnSpcReduction="20000"/>
          </a:bodyPr>
          <a:lstStyle/>
          <a:p>
            <a:r>
              <a:rPr lang="en-GB" sz="9600" dirty="0"/>
              <a:t>After parent consultation, children will now be coming into school in their P.E Kit on their allocated P.E day. Year 6’s P.E day will be every Wednesday. </a:t>
            </a:r>
          </a:p>
          <a:p>
            <a:endParaRPr lang="en-GB" sz="9600" dirty="0"/>
          </a:p>
          <a:p>
            <a:r>
              <a:rPr lang="en-GB" sz="9600" dirty="0"/>
              <a:t>P.E Uniform:</a:t>
            </a:r>
          </a:p>
          <a:p>
            <a:pPr marL="1143000" indent="-1143000"/>
            <a:r>
              <a:rPr lang="en-GB" sz="9600" dirty="0"/>
              <a:t>Yellow T-shirt</a:t>
            </a:r>
          </a:p>
          <a:p>
            <a:pPr marL="1143000" indent="-1143000"/>
            <a:r>
              <a:rPr lang="en-GB" sz="9600" dirty="0"/>
              <a:t>Blue/black sports shorts. </a:t>
            </a:r>
          </a:p>
          <a:p>
            <a:pPr marL="1143000" indent="-1143000"/>
            <a:r>
              <a:rPr lang="en-GB" sz="9600" dirty="0"/>
              <a:t>Plimsolls or trainers</a:t>
            </a:r>
          </a:p>
          <a:p>
            <a:pPr marL="1143000" indent="-1143000"/>
            <a:r>
              <a:rPr lang="en-GB" sz="9600" dirty="0"/>
              <a:t>A school jumper/fleece/cardigan can be worn during the colder months. </a:t>
            </a:r>
          </a:p>
          <a:p>
            <a:pPr marL="1143000" indent="-1143000"/>
            <a:r>
              <a:rPr lang="en-GB" sz="9600" dirty="0"/>
              <a:t>Blue/black jogging bottoms</a:t>
            </a:r>
          </a:p>
          <a:p>
            <a:pPr marL="1143000" indent="-1143000"/>
            <a:r>
              <a:rPr lang="en-GB" sz="9600" dirty="0"/>
              <a:t>On wetter days a coat can be worn for P.E.</a:t>
            </a:r>
          </a:p>
        </p:txBody>
      </p:sp>
    </p:spTree>
    <p:extLst>
      <p:ext uri="{BB962C8B-B14F-4D97-AF65-F5344CB8AC3E}">
        <p14:creationId xmlns:p14="http://schemas.microsoft.com/office/powerpoint/2010/main" val="803186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artisticMarker/>
                    </a14:imgEffect>
                  </a14:imgLayer>
                </a14:imgProps>
              </a:ext>
            </a:extLst>
          </a:blip>
          <a:stretch>
            <a:fillRect/>
          </a:stretch>
        </p:blipFill>
        <p:spPr>
          <a:xfrm>
            <a:off x="747619" y="3360045"/>
            <a:ext cx="9480063" cy="2850973"/>
          </a:xfrm>
          <a:prstGeom prst="rect">
            <a:avLst/>
          </a:prstGeom>
        </p:spPr>
      </p:pic>
      <p:sp>
        <p:nvSpPr>
          <p:cNvPr id="2" name="Title 1"/>
          <p:cNvSpPr>
            <a:spLocks noGrp="1"/>
          </p:cNvSpPr>
          <p:nvPr>
            <p:ph type="title"/>
          </p:nvPr>
        </p:nvSpPr>
        <p:spPr>
          <a:xfrm>
            <a:off x="535042" y="-56271"/>
            <a:ext cx="9692640" cy="1325562"/>
          </a:xfrm>
        </p:spPr>
        <p:txBody>
          <a:bodyPr/>
          <a:lstStyle/>
          <a:p>
            <a:r>
              <a:rPr lang="en-US" dirty="0"/>
              <a:t>PE</a:t>
            </a:r>
          </a:p>
        </p:txBody>
      </p:sp>
      <p:sp>
        <p:nvSpPr>
          <p:cNvPr id="3" name="Content Placeholder 2"/>
          <p:cNvSpPr>
            <a:spLocks noGrp="1"/>
          </p:cNvSpPr>
          <p:nvPr>
            <p:ph idx="1"/>
          </p:nvPr>
        </p:nvSpPr>
        <p:spPr>
          <a:xfrm>
            <a:off x="535042" y="1283265"/>
            <a:ext cx="8595360" cy="4351337"/>
          </a:xfrm>
        </p:spPr>
        <p:txBody>
          <a:bodyPr/>
          <a:lstStyle/>
          <a:p>
            <a:r>
              <a:rPr lang="en-GB" dirty="0"/>
              <a:t>If your child is unable to access a P.E lesson due to injury or illness, please write a note to let us know. </a:t>
            </a:r>
          </a:p>
          <a:p>
            <a:r>
              <a:rPr lang="en-GB" dirty="0"/>
              <a:t>Children will be required to remove earrings during P.E. </a:t>
            </a:r>
            <a:br>
              <a:rPr lang="en-GB" dirty="0"/>
            </a:br>
            <a:r>
              <a:rPr lang="en-GB" dirty="0"/>
              <a:t>P.E. kits must be brought to school on Monday, and will be sent home on Friday to be washed. </a:t>
            </a:r>
            <a:endParaRPr lang="en-US" dirty="0"/>
          </a:p>
        </p:txBody>
      </p:sp>
    </p:spTree>
    <p:extLst>
      <p:ext uri="{BB962C8B-B14F-4D97-AF65-F5344CB8AC3E}">
        <p14:creationId xmlns:p14="http://schemas.microsoft.com/office/powerpoint/2010/main" val="58572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0"/>
            <a:ext cx="9692640" cy="1325562"/>
          </a:xfrm>
        </p:spPr>
        <p:txBody>
          <a:bodyPr/>
          <a:lstStyle/>
          <a:p>
            <a:r>
              <a:rPr lang="en-US" dirty="0"/>
              <a:t>PE Kit</a:t>
            </a:r>
          </a:p>
        </p:txBody>
      </p:sp>
      <p:sp>
        <p:nvSpPr>
          <p:cNvPr id="3" name="Content Placeholder 2"/>
          <p:cNvSpPr>
            <a:spLocks noGrp="1"/>
          </p:cNvSpPr>
          <p:nvPr>
            <p:ph sz="half" idx="2"/>
          </p:nvPr>
        </p:nvSpPr>
        <p:spPr>
          <a:xfrm>
            <a:off x="1261872" y="1612433"/>
            <a:ext cx="4480560" cy="4846638"/>
          </a:xfrm>
        </p:spPr>
        <p:txBody>
          <a:bodyPr>
            <a:normAutofit/>
          </a:bodyPr>
          <a:lstStyle/>
          <a:p>
            <a:r>
              <a:rPr lang="en-US" dirty="0"/>
              <a:t>Yellow PE top</a:t>
            </a:r>
          </a:p>
          <a:p>
            <a:r>
              <a:rPr lang="en-US" dirty="0"/>
              <a:t>Navy/blue shorts</a:t>
            </a:r>
          </a:p>
          <a:p>
            <a:r>
              <a:rPr lang="en-US" dirty="0"/>
              <a:t>Navy/blue tracksuit bottoms - important for the winter months</a:t>
            </a:r>
          </a:p>
          <a:p>
            <a:r>
              <a:rPr lang="en-US" dirty="0"/>
              <a:t>Navy/blue jumper - important for the winter months</a:t>
            </a:r>
          </a:p>
          <a:p>
            <a:r>
              <a:rPr lang="en-US" dirty="0"/>
              <a:t>Trainers</a:t>
            </a:r>
          </a:p>
          <a:p>
            <a:r>
              <a:rPr lang="en-US" dirty="0"/>
              <a:t>Spare socks </a:t>
            </a:r>
            <a:r>
              <a:rPr lang="mr-IN" dirty="0"/>
              <a:t>–</a:t>
            </a:r>
            <a:r>
              <a:rPr lang="en-US" dirty="0"/>
              <a:t> girls will not be allowed to do PE in their tights</a:t>
            </a:r>
          </a:p>
          <a:p>
            <a:r>
              <a:rPr lang="en-US" dirty="0"/>
              <a:t>Earrings – </a:t>
            </a:r>
            <a:r>
              <a:rPr lang="en-US" b="1" u="sng" dirty="0"/>
              <a:t>No </a:t>
            </a:r>
            <a:r>
              <a:rPr lang="en-US" dirty="0"/>
              <a:t>earrings to do P.E</a:t>
            </a:r>
          </a:p>
          <a:p>
            <a:r>
              <a:rPr lang="en-US" dirty="0"/>
              <a:t>Long hair tied back</a:t>
            </a:r>
          </a:p>
          <a:p>
            <a:endParaRPr lang="en-US" dirty="0"/>
          </a:p>
        </p:txBody>
      </p:sp>
    </p:spTree>
    <p:extLst>
      <p:ext uri="{BB962C8B-B14F-4D97-AF65-F5344CB8AC3E}">
        <p14:creationId xmlns:p14="http://schemas.microsoft.com/office/powerpoint/2010/main" val="155162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749" y="55559"/>
            <a:ext cx="9692640" cy="1325562"/>
          </a:xfrm>
        </p:spPr>
        <p:txBody>
          <a:bodyPr/>
          <a:lstStyle/>
          <a:p>
            <a:r>
              <a:rPr lang="en-US" dirty="0"/>
              <a:t>Science, Computing and D&amp;T</a:t>
            </a:r>
          </a:p>
        </p:txBody>
      </p:sp>
      <p:sp>
        <p:nvSpPr>
          <p:cNvPr id="3" name="Content Placeholder 2"/>
          <p:cNvSpPr>
            <a:spLocks noGrp="1"/>
          </p:cNvSpPr>
          <p:nvPr>
            <p:ph idx="1"/>
          </p:nvPr>
        </p:nvSpPr>
        <p:spPr>
          <a:xfrm>
            <a:off x="753872" y="1578708"/>
            <a:ext cx="9632774" cy="4351337"/>
          </a:xfrm>
        </p:spPr>
        <p:txBody>
          <a:bodyPr>
            <a:normAutofit/>
          </a:bodyPr>
          <a:lstStyle/>
          <a:p>
            <a:r>
              <a:rPr lang="en-GB" dirty="0"/>
              <a:t>Computing will include working on Purple Mash and Microsoft programs to publish Science work.</a:t>
            </a:r>
          </a:p>
          <a:p>
            <a:r>
              <a:rPr lang="en-GB" dirty="0"/>
              <a:t>During computing we will also be looking at Online Safety. </a:t>
            </a:r>
          </a:p>
          <a:p>
            <a:pPr marL="0" indent="0">
              <a:buNone/>
            </a:pPr>
            <a:r>
              <a:rPr lang="en-GB" dirty="0"/>
              <a:t>In Science Year 6 will be studying the following:</a:t>
            </a:r>
          </a:p>
          <a:p>
            <a:r>
              <a:rPr lang="en-GB" dirty="0"/>
              <a:t>Living Things and </a:t>
            </a:r>
            <a:r>
              <a:rPr lang="en-GB" dirty="0" err="1"/>
              <a:t>Habitiats</a:t>
            </a:r>
            <a:endParaRPr lang="en-GB" dirty="0"/>
          </a:p>
          <a:p>
            <a:r>
              <a:rPr lang="en-GB" dirty="0"/>
              <a:t>Evolution</a:t>
            </a:r>
          </a:p>
          <a:p>
            <a:r>
              <a:rPr lang="en-GB" dirty="0"/>
              <a:t>Light</a:t>
            </a:r>
          </a:p>
          <a:p>
            <a:r>
              <a:rPr lang="en-GB" dirty="0"/>
              <a:t>Electricity</a:t>
            </a:r>
          </a:p>
          <a:p>
            <a:r>
              <a:rPr lang="en-GB" dirty="0"/>
              <a:t>Animals including Humans</a:t>
            </a:r>
            <a:endParaRPr lang="en-US" dirty="0"/>
          </a:p>
          <a:p>
            <a:endParaRPr lang="en-US" dirty="0"/>
          </a:p>
        </p:txBody>
      </p:sp>
      <p:pic>
        <p:nvPicPr>
          <p:cNvPr id="4" name="Picture 3"/>
          <p:cNvPicPr>
            <a:picLocks noChangeAspect="1"/>
          </p:cNvPicPr>
          <p:nvPr/>
        </p:nvPicPr>
        <p:blipFill>
          <a:blip r:embed="rId3"/>
          <a:stretch>
            <a:fillRect/>
          </a:stretch>
        </p:blipFill>
        <p:spPr>
          <a:xfrm>
            <a:off x="3398600" y="4442347"/>
            <a:ext cx="7871071" cy="2199537"/>
          </a:xfrm>
          <a:prstGeom prst="rect">
            <a:avLst/>
          </a:prstGeom>
        </p:spPr>
      </p:pic>
    </p:spTree>
    <p:extLst>
      <p:ext uri="{BB962C8B-B14F-4D97-AF65-F5344CB8AC3E}">
        <p14:creationId xmlns:p14="http://schemas.microsoft.com/office/powerpoint/2010/main" val="1975472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Lst>
          </a:blip>
          <a:srcRect l="22056" r="24323"/>
          <a:stretch/>
        </p:blipFill>
        <p:spPr>
          <a:xfrm>
            <a:off x="7698259" y="0"/>
            <a:ext cx="3595817" cy="4226011"/>
          </a:xfrm>
          <a:prstGeom prst="rect">
            <a:avLst/>
          </a:prstGeom>
        </p:spPr>
      </p:pic>
      <p:sp>
        <p:nvSpPr>
          <p:cNvPr id="2" name="Title 1"/>
          <p:cNvSpPr>
            <a:spLocks noGrp="1"/>
          </p:cNvSpPr>
          <p:nvPr>
            <p:ph type="title"/>
          </p:nvPr>
        </p:nvSpPr>
        <p:spPr/>
        <p:txBody>
          <a:bodyPr/>
          <a:lstStyle/>
          <a:p>
            <a:r>
              <a:rPr lang="en-US" dirty="0"/>
              <a:t>Science, Computing and D&amp;T</a:t>
            </a:r>
          </a:p>
        </p:txBody>
      </p:sp>
      <p:sp>
        <p:nvSpPr>
          <p:cNvPr id="3" name="Content Placeholder 2"/>
          <p:cNvSpPr>
            <a:spLocks noGrp="1"/>
          </p:cNvSpPr>
          <p:nvPr>
            <p:ph idx="1"/>
          </p:nvPr>
        </p:nvSpPr>
        <p:spPr/>
        <p:txBody>
          <a:bodyPr>
            <a:normAutofit/>
          </a:bodyPr>
          <a:lstStyle/>
          <a:p>
            <a:pPr lvl="1"/>
            <a:r>
              <a:rPr lang="en-GB" sz="2000" dirty="0"/>
              <a:t>Autumn</a:t>
            </a:r>
          </a:p>
          <a:p>
            <a:pPr lvl="2"/>
            <a:r>
              <a:rPr lang="en-GB" sz="1800" dirty="0"/>
              <a:t>Become competent in a range of cooking techniques. </a:t>
            </a:r>
          </a:p>
          <a:p>
            <a:pPr lvl="1"/>
            <a:endParaRPr lang="en-GB" sz="2000" dirty="0"/>
          </a:p>
          <a:p>
            <a:pPr lvl="1"/>
            <a:r>
              <a:rPr lang="en-GB" sz="2000" dirty="0"/>
              <a:t>Spring</a:t>
            </a:r>
          </a:p>
          <a:p>
            <a:pPr lvl="2"/>
            <a:r>
              <a:rPr lang="en-GB" sz="1800" dirty="0"/>
              <a:t>Use research and develop design criteria to inform the design of innovative, functional, appealing products that are fit for purpose, aimed at particular individuals or groups.</a:t>
            </a:r>
          </a:p>
          <a:p>
            <a:pPr lvl="4"/>
            <a:r>
              <a:rPr lang="en-GB" sz="1800" dirty="0"/>
              <a:t>Creating a game using electricity; buzzers, lights and switches. </a:t>
            </a:r>
          </a:p>
          <a:p>
            <a:pPr lvl="4"/>
            <a:endParaRPr lang="en-GB" sz="1800" dirty="0"/>
          </a:p>
          <a:p>
            <a:pPr lvl="1"/>
            <a:r>
              <a:rPr lang="en-GB" sz="2000" dirty="0"/>
              <a:t>Summer</a:t>
            </a:r>
          </a:p>
          <a:p>
            <a:pPr lvl="2"/>
            <a:r>
              <a:rPr lang="en-GB" sz="1800" dirty="0"/>
              <a:t>Use research and develop design criteria to inform the design of innovative, functional, appealing products that are fit for purpose, aimed at particular individuals or groups.</a:t>
            </a:r>
          </a:p>
          <a:p>
            <a:pPr lvl="4"/>
            <a:r>
              <a:rPr lang="en-GB" sz="1800" dirty="0"/>
              <a:t>Enterprise Project</a:t>
            </a:r>
          </a:p>
        </p:txBody>
      </p:sp>
    </p:spTree>
    <p:extLst>
      <p:ext uri="{BB962C8B-B14F-4D97-AF65-F5344CB8AC3E}">
        <p14:creationId xmlns:p14="http://schemas.microsoft.com/office/powerpoint/2010/main" val="1726413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4228" y="107554"/>
            <a:ext cx="9692640" cy="1325562"/>
          </a:xfrm>
        </p:spPr>
        <p:txBody>
          <a:bodyPr/>
          <a:lstStyle/>
          <a:p>
            <a:r>
              <a:rPr lang="en-US" dirty="0"/>
              <a:t>History and Geography</a:t>
            </a:r>
          </a:p>
        </p:txBody>
      </p:sp>
      <p:graphicFrame>
        <p:nvGraphicFramePr>
          <p:cNvPr id="10" name="Table 9">
            <a:extLst>
              <a:ext uri="{FF2B5EF4-FFF2-40B4-BE49-F238E27FC236}">
                <a16:creationId xmlns:a16="http://schemas.microsoft.com/office/drawing/2014/main" id="{A9CF65CA-D89C-4D31-B4B3-F69050E2EE99}"/>
              </a:ext>
            </a:extLst>
          </p:cNvPr>
          <p:cNvGraphicFramePr>
            <a:graphicFrameLocks noGrp="1"/>
          </p:cNvGraphicFramePr>
          <p:nvPr>
            <p:extLst>
              <p:ext uri="{D42A27DB-BD31-4B8C-83A1-F6EECF244321}">
                <p14:modId xmlns:p14="http://schemas.microsoft.com/office/powerpoint/2010/main" val="2923996906"/>
              </p:ext>
            </p:extLst>
          </p:nvPr>
        </p:nvGraphicFramePr>
        <p:xfrm>
          <a:off x="599142" y="1955753"/>
          <a:ext cx="10180710" cy="1408230"/>
        </p:xfrm>
        <a:graphic>
          <a:graphicData uri="http://schemas.openxmlformats.org/drawingml/2006/table">
            <a:tbl>
              <a:tblPr firstRow="1" bandRow="1">
                <a:tableStyleId>{5C22544A-7EE6-4342-B048-85BDC9FD1C3A}</a:tableStyleId>
              </a:tblPr>
              <a:tblGrid>
                <a:gridCol w="3393570">
                  <a:extLst>
                    <a:ext uri="{9D8B030D-6E8A-4147-A177-3AD203B41FA5}">
                      <a16:colId xmlns:a16="http://schemas.microsoft.com/office/drawing/2014/main" val="3822747887"/>
                    </a:ext>
                  </a:extLst>
                </a:gridCol>
                <a:gridCol w="3393570">
                  <a:extLst>
                    <a:ext uri="{9D8B030D-6E8A-4147-A177-3AD203B41FA5}">
                      <a16:colId xmlns:a16="http://schemas.microsoft.com/office/drawing/2014/main" val="2090883753"/>
                    </a:ext>
                  </a:extLst>
                </a:gridCol>
                <a:gridCol w="3393570">
                  <a:extLst>
                    <a:ext uri="{9D8B030D-6E8A-4147-A177-3AD203B41FA5}">
                      <a16:colId xmlns:a16="http://schemas.microsoft.com/office/drawing/2014/main" val="1393135330"/>
                    </a:ext>
                  </a:extLst>
                </a:gridCol>
              </a:tblGrid>
              <a:tr h="469410">
                <a:tc gridSpan="3">
                  <a:txBody>
                    <a:bodyPr/>
                    <a:lstStyle/>
                    <a:p>
                      <a:pPr algn="ctr"/>
                      <a:r>
                        <a:rPr lang="en-GB" dirty="0"/>
                        <a:t>History</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926980494"/>
                  </a:ext>
                </a:extLst>
              </a:tr>
              <a:tr h="469410">
                <a:tc>
                  <a:txBody>
                    <a:bodyPr/>
                    <a:lstStyle/>
                    <a:p>
                      <a:pPr algn="ctr"/>
                      <a:r>
                        <a:rPr lang="en-GB" dirty="0"/>
                        <a:t>Autumn 1</a:t>
                      </a:r>
                    </a:p>
                  </a:txBody>
                  <a:tcPr/>
                </a:tc>
                <a:tc>
                  <a:txBody>
                    <a:bodyPr/>
                    <a:lstStyle/>
                    <a:p>
                      <a:pPr algn="ctr"/>
                      <a:r>
                        <a:rPr lang="en-GB" dirty="0"/>
                        <a:t>Spring 1</a:t>
                      </a:r>
                    </a:p>
                  </a:txBody>
                  <a:tcPr/>
                </a:tc>
                <a:tc>
                  <a:txBody>
                    <a:bodyPr/>
                    <a:lstStyle/>
                    <a:p>
                      <a:pPr algn="ctr"/>
                      <a:r>
                        <a:rPr lang="en-GB" dirty="0"/>
                        <a:t>Summer 1</a:t>
                      </a:r>
                    </a:p>
                  </a:txBody>
                  <a:tcPr/>
                </a:tc>
                <a:extLst>
                  <a:ext uri="{0D108BD9-81ED-4DB2-BD59-A6C34878D82A}">
                    <a16:rowId xmlns:a16="http://schemas.microsoft.com/office/drawing/2014/main" val="1062469840"/>
                  </a:ext>
                </a:extLst>
              </a:tr>
              <a:tr h="469410">
                <a:tc>
                  <a:txBody>
                    <a:bodyPr/>
                    <a:lstStyle/>
                    <a:p>
                      <a:pPr algn="ctr">
                        <a:spcAft>
                          <a:spcPts val="0"/>
                        </a:spcAft>
                      </a:pPr>
                      <a:r>
                        <a:rPr lang="en-GB" sz="1400" b="1">
                          <a:effectLst/>
                          <a:latin typeface="Calibri" panose="020F0502020204030204" pitchFamily="34" charset="0"/>
                          <a:ea typeface="Calibri" panose="020F0502020204030204" pitchFamily="34" charset="0"/>
                          <a:cs typeface="Calibri" panose="020F0502020204030204" pitchFamily="34" charset="0"/>
                        </a:rPr>
                        <a:t>The Vikings</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400" b="1">
                          <a:effectLst/>
                          <a:latin typeface="Calibri" panose="020F0502020204030204" pitchFamily="34" charset="0"/>
                          <a:ea typeface="Calibri" panose="020F0502020204030204" pitchFamily="34" charset="0"/>
                          <a:cs typeface="Calibri" panose="020F0502020204030204" pitchFamily="34" charset="0"/>
                        </a:rPr>
                        <a:t>The Battle of Britain</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Early Islamic civilisation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2317894"/>
                  </a:ext>
                </a:extLst>
              </a:tr>
            </a:tbl>
          </a:graphicData>
        </a:graphic>
      </p:graphicFrame>
      <p:graphicFrame>
        <p:nvGraphicFramePr>
          <p:cNvPr id="11" name="Table 10">
            <a:extLst>
              <a:ext uri="{FF2B5EF4-FFF2-40B4-BE49-F238E27FC236}">
                <a16:creationId xmlns:a16="http://schemas.microsoft.com/office/drawing/2014/main" id="{E3E64628-1BF9-4754-ACAD-5DD4C92262BB}"/>
              </a:ext>
            </a:extLst>
          </p:cNvPr>
          <p:cNvGraphicFramePr>
            <a:graphicFrameLocks noGrp="1"/>
          </p:cNvGraphicFramePr>
          <p:nvPr>
            <p:extLst>
              <p:ext uri="{D42A27DB-BD31-4B8C-83A1-F6EECF244321}">
                <p14:modId xmlns:p14="http://schemas.microsoft.com/office/powerpoint/2010/main" val="920867707"/>
              </p:ext>
            </p:extLst>
          </p:nvPr>
        </p:nvGraphicFramePr>
        <p:xfrm>
          <a:off x="599142" y="3886620"/>
          <a:ext cx="10180710" cy="1408230"/>
        </p:xfrm>
        <a:graphic>
          <a:graphicData uri="http://schemas.openxmlformats.org/drawingml/2006/table">
            <a:tbl>
              <a:tblPr firstRow="1" bandRow="1">
                <a:tableStyleId>{5C22544A-7EE6-4342-B048-85BDC9FD1C3A}</a:tableStyleId>
              </a:tblPr>
              <a:tblGrid>
                <a:gridCol w="3393570">
                  <a:extLst>
                    <a:ext uri="{9D8B030D-6E8A-4147-A177-3AD203B41FA5}">
                      <a16:colId xmlns:a16="http://schemas.microsoft.com/office/drawing/2014/main" val="3822747887"/>
                    </a:ext>
                  </a:extLst>
                </a:gridCol>
                <a:gridCol w="3393570">
                  <a:extLst>
                    <a:ext uri="{9D8B030D-6E8A-4147-A177-3AD203B41FA5}">
                      <a16:colId xmlns:a16="http://schemas.microsoft.com/office/drawing/2014/main" val="2090883753"/>
                    </a:ext>
                  </a:extLst>
                </a:gridCol>
                <a:gridCol w="3393570">
                  <a:extLst>
                    <a:ext uri="{9D8B030D-6E8A-4147-A177-3AD203B41FA5}">
                      <a16:colId xmlns:a16="http://schemas.microsoft.com/office/drawing/2014/main" val="1393135330"/>
                    </a:ext>
                  </a:extLst>
                </a:gridCol>
              </a:tblGrid>
              <a:tr h="469410">
                <a:tc gridSpan="3">
                  <a:txBody>
                    <a:bodyPr/>
                    <a:lstStyle/>
                    <a:p>
                      <a:pPr algn="ctr"/>
                      <a:r>
                        <a:rPr lang="en-GB" dirty="0"/>
                        <a:t>Geography</a:t>
                      </a: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3926980494"/>
                  </a:ext>
                </a:extLst>
              </a:tr>
              <a:tr h="469410">
                <a:tc>
                  <a:txBody>
                    <a:bodyPr/>
                    <a:lstStyle/>
                    <a:p>
                      <a:pPr algn="ctr"/>
                      <a:r>
                        <a:rPr lang="en-GB" dirty="0"/>
                        <a:t>Autumn 2</a:t>
                      </a:r>
                    </a:p>
                  </a:txBody>
                  <a:tcPr/>
                </a:tc>
                <a:tc>
                  <a:txBody>
                    <a:bodyPr/>
                    <a:lstStyle/>
                    <a:p>
                      <a:pPr algn="ctr"/>
                      <a:r>
                        <a:rPr lang="en-GB" dirty="0"/>
                        <a:t>Spring 2</a:t>
                      </a:r>
                    </a:p>
                  </a:txBody>
                  <a:tcPr/>
                </a:tc>
                <a:tc>
                  <a:txBody>
                    <a:bodyPr/>
                    <a:lstStyle/>
                    <a:p>
                      <a:pPr algn="ctr"/>
                      <a:r>
                        <a:rPr lang="en-GB" dirty="0"/>
                        <a:t>Summer 2</a:t>
                      </a:r>
                    </a:p>
                  </a:txBody>
                  <a:tcPr/>
                </a:tc>
                <a:extLst>
                  <a:ext uri="{0D108BD9-81ED-4DB2-BD59-A6C34878D82A}">
                    <a16:rowId xmlns:a16="http://schemas.microsoft.com/office/drawing/2014/main" val="1062469840"/>
                  </a:ext>
                </a:extLst>
              </a:tr>
              <a:tr h="469410">
                <a:tc>
                  <a:txBody>
                    <a:bodyPr/>
                    <a:lstStyle/>
                    <a:p>
                      <a:pPr algn="ctr">
                        <a:spcAft>
                          <a:spcPts val="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How do I find out about our local area?</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400" b="1">
                          <a:effectLst/>
                          <a:latin typeface="Calibri" panose="020F0502020204030204" pitchFamily="34" charset="0"/>
                          <a:ea typeface="Calibri" panose="020F0502020204030204" pitchFamily="34" charset="0"/>
                          <a:cs typeface="Calibri" panose="020F0502020204030204" pitchFamily="34" charset="0"/>
                        </a:rPr>
                        <a:t>How on Earth? Our world from the International Space Station</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en-GB" sz="1400" b="1" dirty="0">
                          <a:effectLst/>
                          <a:latin typeface="Calibri" panose="020F0502020204030204" pitchFamily="34" charset="0"/>
                          <a:ea typeface="Calibri" panose="020F0502020204030204" pitchFamily="34" charset="0"/>
                          <a:cs typeface="Calibri" panose="020F0502020204030204" pitchFamily="34" charset="0"/>
                        </a:rPr>
                        <a:t>How do we impact on our landscape?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2317894"/>
                  </a:ext>
                </a:extLst>
              </a:tr>
            </a:tbl>
          </a:graphicData>
        </a:graphic>
      </p:graphicFrame>
    </p:spTree>
    <p:extLst>
      <p:ext uri="{BB962C8B-B14F-4D97-AF65-F5344CB8AC3E}">
        <p14:creationId xmlns:p14="http://schemas.microsoft.com/office/powerpoint/2010/main" val="1611923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alphaModFix amt="20000"/>
          </a:blip>
          <a:stretch>
            <a:fillRect/>
          </a:stretch>
        </p:blipFill>
        <p:spPr>
          <a:xfrm>
            <a:off x="844375" y="0"/>
            <a:ext cx="10110137" cy="6908304"/>
          </a:xfrm>
          <a:prstGeom prst="rect">
            <a:avLst/>
          </a:prstGeom>
        </p:spPr>
      </p:pic>
      <p:sp>
        <p:nvSpPr>
          <p:cNvPr id="9" name="Title 1"/>
          <p:cNvSpPr>
            <a:spLocks noGrp="1"/>
          </p:cNvSpPr>
          <p:nvPr>
            <p:ph type="title"/>
          </p:nvPr>
        </p:nvSpPr>
        <p:spPr>
          <a:xfrm>
            <a:off x="1261872" y="365760"/>
            <a:ext cx="9692640" cy="1325562"/>
          </a:xfrm>
        </p:spPr>
        <p:txBody>
          <a:bodyPr>
            <a:normAutofit/>
          </a:bodyPr>
          <a:lstStyle/>
          <a:p>
            <a:r>
              <a:rPr lang="en-US" sz="4400" dirty="0"/>
              <a:t>Expressive Arts</a:t>
            </a:r>
          </a:p>
        </p:txBody>
      </p:sp>
      <p:sp>
        <p:nvSpPr>
          <p:cNvPr id="10" name="Content Placeholder 2"/>
          <p:cNvSpPr txBox="1">
            <a:spLocks/>
          </p:cNvSpPr>
          <p:nvPr/>
        </p:nvSpPr>
        <p:spPr>
          <a:xfrm>
            <a:off x="1261872" y="1828800"/>
            <a:ext cx="8595360" cy="4351337"/>
          </a:xfrm>
          <a:prstGeom prst="rect">
            <a:avLst/>
          </a:prstGeom>
        </p:spPr>
        <p:txBody>
          <a:bodyPr vert="horz" lIns="91440" tIns="45720" rIns="91440" bIns="45720" rtlCol="0" anchor="t">
            <a:normAutofit/>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9pPr>
          </a:lstStyle>
          <a:p>
            <a:pPr marL="285750" indent="-285750">
              <a:buFont typeface="Arial" charset="0"/>
              <a:buChar char="•"/>
            </a:pPr>
            <a:r>
              <a:rPr lang="en-GB" sz="1800" dirty="0">
                <a:solidFill>
                  <a:schemeClr val="tx1"/>
                </a:solidFill>
              </a:rPr>
              <a:t>Art and Design will be taught every week.</a:t>
            </a:r>
          </a:p>
          <a:p>
            <a:pPr marL="742950" lvl="1" indent="-285750">
              <a:buFont typeface="Arial" charset="0"/>
              <a:buChar char="•"/>
            </a:pPr>
            <a:r>
              <a:rPr lang="en-GB" sz="1400" dirty="0">
                <a:solidFill>
                  <a:schemeClr val="tx1"/>
                </a:solidFill>
              </a:rPr>
              <a:t>This term our focus is Painting </a:t>
            </a:r>
          </a:p>
          <a:p>
            <a:pPr marL="1200150" lvl="2" indent="-285750">
              <a:buFont typeface="Arial" charset="0"/>
              <a:buChar char="•"/>
            </a:pPr>
            <a:r>
              <a:rPr lang="en-GB" sz="1200" dirty="0">
                <a:solidFill>
                  <a:schemeClr val="tx1"/>
                </a:solidFill>
              </a:rPr>
              <a:t>Colour matching.</a:t>
            </a:r>
          </a:p>
          <a:p>
            <a:pPr marL="1200150" lvl="2" indent="-285750">
              <a:buFont typeface="Arial" charset="0"/>
              <a:buChar char="•"/>
            </a:pPr>
            <a:r>
              <a:rPr lang="en-GB" sz="1100" dirty="0">
                <a:solidFill>
                  <a:schemeClr val="tx1"/>
                </a:solidFill>
              </a:rPr>
              <a:t>Discuss colour likes and dislikes. Colour to convey mood.</a:t>
            </a:r>
          </a:p>
          <a:p>
            <a:pPr marL="1200150" lvl="2" indent="-285750">
              <a:buFont typeface="Arial" charset="0"/>
              <a:buChar char="•"/>
            </a:pPr>
            <a:r>
              <a:rPr lang="en-GB" sz="1200" dirty="0">
                <a:solidFill>
                  <a:schemeClr val="tx1"/>
                </a:solidFill>
              </a:rPr>
              <a:t>Warm/ cold colours, dark/ light. joy/</a:t>
            </a:r>
          </a:p>
          <a:p>
            <a:pPr marL="742950" lvl="1" indent="-285750">
              <a:buFont typeface="Arial" charset="0"/>
              <a:buChar char="•"/>
            </a:pPr>
            <a:r>
              <a:rPr lang="en-GB" sz="1400" dirty="0">
                <a:solidFill>
                  <a:schemeClr val="tx1"/>
                </a:solidFill>
              </a:rPr>
              <a:t>After half term, our focus will be collage. </a:t>
            </a:r>
          </a:p>
          <a:p>
            <a:pPr marL="285750" indent="-285750">
              <a:buFont typeface="Arial" charset="0"/>
              <a:buChar char="•"/>
            </a:pPr>
            <a:r>
              <a:rPr lang="en-GB" sz="2000" dirty="0">
                <a:solidFill>
                  <a:schemeClr val="tx1"/>
                </a:solidFill>
              </a:rPr>
              <a:t>Music this term will focus on learning the song ‘I’ll be there’ and learning about Jazz. </a:t>
            </a:r>
          </a:p>
          <a:p>
            <a:pPr marL="285750" indent="-285750">
              <a:buFont typeface="Arial" charset="0"/>
              <a:buChar char="•"/>
            </a:pPr>
            <a:r>
              <a:rPr lang="en-GB" sz="2000" dirty="0">
                <a:solidFill>
                  <a:schemeClr val="tx1"/>
                </a:solidFill>
              </a:rPr>
              <a:t>In French, we will be learning how to say Actions. </a:t>
            </a:r>
          </a:p>
          <a:p>
            <a:pPr marL="742950" lvl="1" indent="-285750">
              <a:buFont typeface="Arial" charset="0"/>
              <a:buChar char="•"/>
            </a:pPr>
            <a:r>
              <a:rPr lang="en-GB" sz="1600" dirty="0">
                <a:solidFill>
                  <a:schemeClr val="tx1"/>
                </a:solidFill>
              </a:rPr>
              <a:t>New language content: Using action verbs in the first person. Using action verbs in the third person singular. Using some adverbs. Naming craft materials. Using the perfect tense in the third person singular form.</a:t>
            </a:r>
          </a:p>
        </p:txBody>
      </p:sp>
    </p:spTree>
    <p:extLst>
      <p:ext uri="{BB962C8B-B14F-4D97-AF65-F5344CB8AC3E}">
        <p14:creationId xmlns:p14="http://schemas.microsoft.com/office/powerpoint/2010/main" val="580145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748ECCBD-A9CC-364D-A568-5FA0D712E5BF}"/>
              </a:ext>
            </a:extLst>
          </p:cNvPr>
          <p:cNvSpPr>
            <a:spLocks noGrp="1" noChangeArrowheads="1"/>
          </p:cNvSpPr>
          <p:nvPr>
            <p:ph type="title"/>
          </p:nvPr>
        </p:nvSpPr>
        <p:spPr/>
        <p:txBody>
          <a:bodyPr>
            <a:normAutofit/>
          </a:bodyPr>
          <a:lstStyle/>
          <a:p>
            <a:pPr eaLnBrk="1" hangingPunct="1"/>
            <a:r>
              <a:rPr lang="en-GB" altLang="en-US" sz="4000" dirty="0">
                <a:cs typeface="Calibri" panose="020F0502020204030204" pitchFamily="34" charset="0"/>
              </a:rPr>
              <a:t>SATs – </a:t>
            </a:r>
            <a:r>
              <a:rPr lang="en-US" altLang="en-US" sz="4000" dirty="0">
                <a:cs typeface="Calibri" panose="020F0502020204030204" pitchFamily="34" charset="0"/>
              </a:rPr>
              <a:t>Monday 10</a:t>
            </a:r>
            <a:r>
              <a:rPr lang="en-GB" altLang="en-US" sz="4000" baseline="30000" dirty="0" err="1">
                <a:cs typeface="Calibri" panose="020F0502020204030204" pitchFamily="34" charset="0"/>
              </a:rPr>
              <a:t>th</a:t>
            </a:r>
            <a:r>
              <a:rPr lang="en-GB" altLang="en-US" sz="4000" dirty="0">
                <a:cs typeface="Calibri" panose="020F0502020204030204" pitchFamily="34" charset="0"/>
              </a:rPr>
              <a:t> – Thursday 13</a:t>
            </a:r>
            <a:r>
              <a:rPr lang="en-GB" altLang="en-US" sz="4000" baseline="30000" dirty="0">
                <a:cs typeface="Calibri" panose="020F0502020204030204" pitchFamily="34" charset="0"/>
              </a:rPr>
              <a:t>th</a:t>
            </a:r>
            <a:br>
              <a:rPr lang="en-GB" altLang="en-US" sz="4000" dirty="0">
                <a:cs typeface="Calibri" panose="020F0502020204030204" pitchFamily="34" charset="0"/>
              </a:rPr>
            </a:br>
            <a:r>
              <a:rPr lang="en-GB" altLang="en-US" sz="4000" dirty="0">
                <a:cs typeface="Calibri" panose="020F0502020204030204" pitchFamily="34" charset="0"/>
              </a:rPr>
              <a:t>May 20</a:t>
            </a:r>
            <a:r>
              <a:rPr lang="en-US" altLang="en-US" sz="4000" dirty="0">
                <a:cs typeface="Calibri" panose="020F0502020204030204" pitchFamily="34" charset="0"/>
              </a:rPr>
              <a:t>27</a:t>
            </a:r>
            <a:endParaRPr lang="en-GB" altLang="en-US" sz="4000" dirty="0">
              <a:cs typeface="Calibri" panose="020F0502020204030204" pitchFamily="34" charset="0"/>
            </a:endParaRPr>
          </a:p>
        </p:txBody>
      </p:sp>
      <p:sp>
        <p:nvSpPr>
          <p:cNvPr id="31747" name="Rectangle 3">
            <a:extLst>
              <a:ext uri="{FF2B5EF4-FFF2-40B4-BE49-F238E27FC236}">
                <a16:creationId xmlns:a16="http://schemas.microsoft.com/office/drawing/2014/main" id="{0C8956F1-6EB2-F244-B248-0B5B82F8CED2}"/>
              </a:ext>
            </a:extLst>
          </p:cNvPr>
          <p:cNvSpPr>
            <a:spLocks noGrp="1" noChangeArrowheads="1"/>
          </p:cNvSpPr>
          <p:nvPr>
            <p:ph sz="half" idx="1"/>
          </p:nvPr>
        </p:nvSpPr>
        <p:spPr/>
        <p:txBody>
          <a:bodyPr/>
          <a:lstStyle/>
          <a:p>
            <a:pPr eaLnBrk="1" hangingPunct="1">
              <a:buFontTx/>
              <a:buNone/>
            </a:pPr>
            <a:endParaRPr lang="en-GB" altLang="en-US" sz="2800" dirty="0"/>
          </a:p>
          <a:p>
            <a:pPr eaLnBrk="1" hangingPunct="1"/>
            <a:endParaRPr lang="en-GB" altLang="en-US" sz="2800" dirty="0"/>
          </a:p>
          <a:p>
            <a:pPr eaLnBrk="1" hangingPunct="1"/>
            <a:endParaRPr lang="en-GB" altLang="en-US" sz="2800" dirty="0"/>
          </a:p>
        </p:txBody>
      </p:sp>
      <p:sp>
        <p:nvSpPr>
          <p:cNvPr id="2" name="Content Placeholder 1">
            <a:extLst>
              <a:ext uri="{FF2B5EF4-FFF2-40B4-BE49-F238E27FC236}">
                <a16:creationId xmlns:a16="http://schemas.microsoft.com/office/drawing/2014/main" id="{A125555B-2876-8C4B-9434-042D13F7E355}"/>
              </a:ext>
            </a:extLst>
          </p:cNvPr>
          <p:cNvSpPr>
            <a:spLocks noGrp="1"/>
          </p:cNvSpPr>
          <p:nvPr>
            <p:ph sz="half" idx="2"/>
          </p:nvPr>
        </p:nvSpPr>
        <p:spPr>
          <a:xfrm>
            <a:off x="6252515" y="2610998"/>
            <a:ext cx="4480560" cy="4351337"/>
          </a:xfrm>
        </p:spPr>
        <p:txBody>
          <a:bodyPr/>
          <a:lstStyle/>
          <a:p>
            <a:pPr>
              <a:lnSpc>
                <a:spcPct val="100000"/>
              </a:lnSpc>
              <a:spcBef>
                <a:spcPts val="0"/>
              </a:spcBef>
              <a:spcAft>
                <a:spcPts val="0"/>
              </a:spcAft>
              <a:buFontTx/>
              <a:buNone/>
            </a:pPr>
            <a:r>
              <a:rPr lang="en-GB" altLang="en-US" sz="2000" u="sng" dirty="0">
                <a:latin typeface="Calibri" panose="020F0502020204030204" pitchFamily="34" charset="0"/>
                <a:cs typeface="Calibri" panose="020F0502020204030204" pitchFamily="34" charset="0"/>
              </a:rPr>
              <a:t>Wednesday 12th May</a:t>
            </a:r>
          </a:p>
          <a:p>
            <a:pPr>
              <a:lnSpc>
                <a:spcPct val="100000"/>
              </a:lnSpc>
              <a:spcBef>
                <a:spcPts val="0"/>
              </a:spcBef>
              <a:spcAft>
                <a:spcPts val="0"/>
              </a:spcAft>
              <a:buFontTx/>
              <a:buNone/>
            </a:pPr>
            <a:r>
              <a:rPr lang="en-GB" altLang="en-US" sz="2000" dirty="0">
                <a:latin typeface="Calibri" panose="020F0502020204030204" pitchFamily="34" charset="0"/>
                <a:cs typeface="Calibri" panose="020F0502020204030204" pitchFamily="34" charset="0"/>
              </a:rPr>
              <a:t>Mathematics Paper 1: arithmetic </a:t>
            </a:r>
          </a:p>
          <a:p>
            <a:pPr>
              <a:lnSpc>
                <a:spcPct val="100000"/>
              </a:lnSpc>
              <a:spcBef>
                <a:spcPts val="0"/>
              </a:spcBef>
              <a:spcAft>
                <a:spcPts val="0"/>
              </a:spcAft>
              <a:buFontTx/>
              <a:buNone/>
            </a:pPr>
            <a:r>
              <a:rPr lang="en-GB" altLang="en-US" sz="2000" dirty="0">
                <a:latin typeface="Calibri" panose="020F0502020204030204" pitchFamily="34" charset="0"/>
                <a:cs typeface="Calibri" panose="020F0502020204030204" pitchFamily="34" charset="0"/>
              </a:rPr>
              <a:t>(30 Mins)</a:t>
            </a:r>
          </a:p>
          <a:p>
            <a:pPr>
              <a:lnSpc>
                <a:spcPct val="100000"/>
              </a:lnSpc>
              <a:spcBef>
                <a:spcPts val="0"/>
              </a:spcBef>
              <a:spcAft>
                <a:spcPts val="0"/>
              </a:spcAft>
              <a:buFontTx/>
              <a:buNone/>
            </a:pPr>
            <a:endParaRPr lang="en-GB" altLang="en-US" sz="2000" dirty="0">
              <a:latin typeface="Calibri" panose="020F0502020204030204" pitchFamily="34" charset="0"/>
              <a:cs typeface="Calibri" panose="020F0502020204030204" pitchFamily="34" charset="0"/>
            </a:endParaRPr>
          </a:p>
          <a:p>
            <a:pPr>
              <a:spcBef>
                <a:spcPts val="0"/>
              </a:spcBef>
              <a:spcAft>
                <a:spcPts val="0"/>
              </a:spcAft>
              <a:buFontTx/>
              <a:buNone/>
            </a:pPr>
            <a:r>
              <a:rPr lang="en-GB" altLang="en-US" sz="2000" dirty="0">
                <a:latin typeface="Calibri" panose="020F0502020204030204" pitchFamily="34" charset="0"/>
                <a:cs typeface="Calibri" panose="020F0502020204030204" pitchFamily="34" charset="0"/>
              </a:rPr>
              <a:t>Mathematics Paper 2: reasoning </a:t>
            </a:r>
          </a:p>
          <a:p>
            <a:pPr>
              <a:spcBef>
                <a:spcPts val="0"/>
              </a:spcBef>
              <a:spcAft>
                <a:spcPts val="0"/>
              </a:spcAft>
              <a:buFontTx/>
              <a:buNone/>
            </a:pPr>
            <a:r>
              <a:rPr lang="en-GB" altLang="en-US" sz="2000" dirty="0">
                <a:latin typeface="Calibri" panose="020F0502020204030204" pitchFamily="34" charset="0"/>
                <a:cs typeface="Calibri" panose="020F0502020204030204" pitchFamily="34" charset="0"/>
              </a:rPr>
              <a:t>(40 Mins)</a:t>
            </a:r>
          </a:p>
          <a:p>
            <a:pPr>
              <a:spcBef>
                <a:spcPts val="0"/>
              </a:spcBef>
              <a:spcAft>
                <a:spcPts val="0"/>
              </a:spcAft>
              <a:buFontTx/>
              <a:buNone/>
            </a:pPr>
            <a:endParaRPr lang="en-GB" altLang="en-US" sz="2000" dirty="0">
              <a:latin typeface="Calibri" panose="020F0502020204030204" pitchFamily="34" charset="0"/>
              <a:cs typeface="Calibri" panose="020F0502020204030204" pitchFamily="34" charset="0"/>
            </a:endParaRPr>
          </a:p>
          <a:p>
            <a:pPr>
              <a:spcBef>
                <a:spcPts val="0"/>
              </a:spcBef>
              <a:spcAft>
                <a:spcPts val="0"/>
              </a:spcAft>
              <a:buFontTx/>
              <a:buNone/>
            </a:pPr>
            <a:endParaRPr lang="en-GB" altLang="en-US" sz="2000" dirty="0">
              <a:latin typeface="Calibri" panose="020F0502020204030204" pitchFamily="34" charset="0"/>
              <a:cs typeface="Calibri" panose="020F0502020204030204" pitchFamily="34" charset="0"/>
            </a:endParaRPr>
          </a:p>
          <a:p>
            <a:pPr>
              <a:spcBef>
                <a:spcPts val="0"/>
              </a:spcBef>
              <a:spcAft>
                <a:spcPts val="0"/>
              </a:spcAft>
              <a:buFontTx/>
              <a:buNone/>
            </a:pPr>
            <a:endParaRPr lang="en-GB" altLang="en-US" sz="2000" dirty="0">
              <a:latin typeface="Calibri" panose="020F0502020204030204" pitchFamily="34" charset="0"/>
              <a:cs typeface="Calibri" panose="020F0502020204030204" pitchFamily="34" charset="0"/>
            </a:endParaRPr>
          </a:p>
          <a:p>
            <a:pPr>
              <a:spcBef>
                <a:spcPts val="0"/>
              </a:spcBef>
              <a:spcAft>
                <a:spcPts val="0"/>
              </a:spcAft>
              <a:buNone/>
            </a:pPr>
            <a:r>
              <a:rPr lang="en-GB" altLang="en-US" sz="2000" u="sng" dirty="0">
                <a:latin typeface="Calibri" panose="020F0502020204030204" pitchFamily="34" charset="0"/>
                <a:cs typeface="Calibri" panose="020F0502020204030204" pitchFamily="34" charset="0"/>
              </a:rPr>
              <a:t>Thursday 13th May</a:t>
            </a:r>
          </a:p>
          <a:p>
            <a:pPr>
              <a:spcBef>
                <a:spcPts val="0"/>
              </a:spcBef>
              <a:spcAft>
                <a:spcPts val="0"/>
              </a:spcAft>
              <a:buNone/>
            </a:pPr>
            <a:r>
              <a:rPr lang="en-GB" altLang="en-US" sz="2000" dirty="0">
                <a:latin typeface="Calibri" panose="020F0502020204030204" pitchFamily="34" charset="0"/>
                <a:cs typeface="Calibri" panose="020F0502020204030204" pitchFamily="34" charset="0"/>
              </a:rPr>
              <a:t>Mathematics Paper 3: reasoning </a:t>
            </a:r>
          </a:p>
          <a:p>
            <a:pPr>
              <a:spcBef>
                <a:spcPts val="0"/>
              </a:spcBef>
              <a:spcAft>
                <a:spcPts val="0"/>
              </a:spcAft>
              <a:buNone/>
            </a:pPr>
            <a:r>
              <a:rPr lang="en-GB" altLang="en-US" sz="2000" dirty="0">
                <a:latin typeface="Calibri" panose="020F0502020204030204" pitchFamily="34" charset="0"/>
                <a:cs typeface="Calibri" panose="020F0502020204030204" pitchFamily="34" charset="0"/>
              </a:rPr>
              <a:t>(40 Mins) </a:t>
            </a:r>
          </a:p>
          <a:p>
            <a:endParaRPr lang="en-US" dirty="0"/>
          </a:p>
        </p:txBody>
      </p:sp>
      <p:sp>
        <p:nvSpPr>
          <p:cNvPr id="31748" name="Text Box 5">
            <a:extLst>
              <a:ext uri="{FF2B5EF4-FFF2-40B4-BE49-F238E27FC236}">
                <a16:creationId xmlns:a16="http://schemas.microsoft.com/office/drawing/2014/main" id="{8C80C814-E550-F043-AF0D-D2FF47369E4D}"/>
              </a:ext>
            </a:extLst>
          </p:cNvPr>
          <p:cNvSpPr txBox="1">
            <a:spLocks noChangeArrowheads="1"/>
          </p:cNvSpPr>
          <p:nvPr/>
        </p:nvSpPr>
        <p:spPr bwMode="auto">
          <a:xfrm>
            <a:off x="1038227" y="1930421"/>
            <a:ext cx="4704205" cy="390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1200150" indent="-4572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GB" altLang="en-US" sz="2000" dirty="0">
                <a:latin typeface="Calibri" panose="020F0502020204030204" pitchFamily="34" charset="0"/>
                <a:cs typeface="Calibri" panose="020F0502020204030204" pitchFamily="34" charset="0"/>
              </a:rPr>
              <a:t>The 2020 SATs schedule is as follows:</a:t>
            </a:r>
          </a:p>
          <a:p>
            <a:pPr>
              <a:buNone/>
            </a:pPr>
            <a:endParaRPr lang="en-GB" altLang="en-US" sz="2000" dirty="0">
              <a:latin typeface="Calibri" panose="020F0502020204030204" pitchFamily="34" charset="0"/>
              <a:cs typeface="Calibri" panose="020F0502020204030204" pitchFamily="34" charset="0"/>
            </a:endParaRPr>
          </a:p>
          <a:p>
            <a:pPr>
              <a:spcBef>
                <a:spcPct val="0"/>
              </a:spcBef>
              <a:buFontTx/>
              <a:buNone/>
            </a:pPr>
            <a:r>
              <a:rPr lang="en-GB" altLang="en-US" sz="2000" u="sng" dirty="0">
                <a:latin typeface="Calibri" panose="020F0502020204030204" pitchFamily="34" charset="0"/>
                <a:cs typeface="Calibri" panose="020F0502020204030204" pitchFamily="34" charset="0"/>
              </a:rPr>
              <a:t>Monday 10th May</a:t>
            </a:r>
            <a:br>
              <a:rPr lang="en-GB" altLang="en-US" sz="2000" u="sng" dirty="0">
                <a:latin typeface="Calibri" panose="020F0502020204030204" pitchFamily="34" charset="0"/>
                <a:cs typeface="Calibri" panose="020F0502020204030204" pitchFamily="34" charset="0"/>
              </a:rPr>
            </a:br>
            <a:r>
              <a:rPr lang="en-GB" altLang="en-US" sz="2000" dirty="0">
                <a:latin typeface="Calibri" panose="020F0502020204030204" pitchFamily="34" charset="0"/>
                <a:cs typeface="Calibri" panose="020F0502020204030204" pitchFamily="34" charset="0"/>
              </a:rPr>
              <a:t>English Grammar, Punctuation and Spelling Paper 1: questions (45 Mins)</a:t>
            </a:r>
          </a:p>
          <a:p>
            <a:pPr>
              <a:spcBef>
                <a:spcPct val="0"/>
              </a:spcBef>
              <a:buFontTx/>
              <a:buNone/>
            </a:pPr>
            <a:br>
              <a:rPr lang="en-GB" altLang="en-US" sz="2000" dirty="0">
                <a:latin typeface="Calibri" panose="020F0502020204030204" pitchFamily="34" charset="0"/>
                <a:cs typeface="Calibri" panose="020F0502020204030204" pitchFamily="34" charset="0"/>
              </a:rPr>
            </a:br>
            <a:r>
              <a:rPr lang="en-GB" altLang="en-US" sz="2000" dirty="0">
                <a:latin typeface="Calibri" panose="020F0502020204030204" pitchFamily="34" charset="0"/>
                <a:cs typeface="Calibri" panose="020F0502020204030204" pitchFamily="34" charset="0"/>
              </a:rPr>
              <a:t>English Grammar, Punctuation and Spelling Paper 2: spelling (20 Mins)</a:t>
            </a:r>
          </a:p>
          <a:p>
            <a:pPr>
              <a:spcBef>
                <a:spcPct val="0"/>
              </a:spcBef>
              <a:buFontTx/>
              <a:buNone/>
            </a:pPr>
            <a:endParaRPr lang="en-GB" altLang="en-US" sz="2000" dirty="0">
              <a:latin typeface="Calibri" panose="020F0502020204030204" pitchFamily="34" charset="0"/>
              <a:cs typeface="Calibri" panose="020F0502020204030204" pitchFamily="34" charset="0"/>
            </a:endParaRPr>
          </a:p>
          <a:p>
            <a:pPr>
              <a:spcBef>
                <a:spcPct val="0"/>
              </a:spcBef>
              <a:buFontTx/>
              <a:buNone/>
            </a:pPr>
            <a:r>
              <a:rPr lang="en-GB" altLang="en-US" sz="2000" u="sng" dirty="0">
                <a:latin typeface="Calibri" panose="020F0502020204030204" pitchFamily="34" charset="0"/>
                <a:cs typeface="Calibri" panose="020F0502020204030204" pitchFamily="34" charset="0"/>
              </a:rPr>
              <a:t>Tuesday 11th May</a:t>
            </a:r>
            <a:br>
              <a:rPr lang="en-GB" altLang="en-US" sz="2000" u="sng" dirty="0">
                <a:latin typeface="Calibri" panose="020F0502020204030204" pitchFamily="34" charset="0"/>
                <a:cs typeface="Calibri" panose="020F0502020204030204" pitchFamily="34" charset="0"/>
              </a:rPr>
            </a:br>
            <a:r>
              <a:rPr lang="en-GB" altLang="en-US" sz="2000" dirty="0">
                <a:latin typeface="Calibri" panose="020F0502020204030204" pitchFamily="34" charset="0"/>
                <a:cs typeface="Calibri" panose="020F0502020204030204" pitchFamily="34" charset="0"/>
              </a:rPr>
              <a:t>English reading (60 Mins)</a:t>
            </a:r>
          </a:p>
          <a:p>
            <a:pPr>
              <a:spcBef>
                <a:spcPct val="0"/>
              </a:spcBef>
              <a:buFontTx/>
              <a:buNone/>
            </a:pPr>
            <a:endParaRPr lang="en-GB" altLang="en-US" sz="24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B21415F-F099-9E4B-A510-201F057B1DEF}"/>
              </a:ext>
            </a:extLst>
          </p:cNvPr>
          <p:cNvPicPr>
            <a:picLocks noChangeAspect="1"/>
          </p:cNvPicPr>
          <p:nvPr/>
        </p:nvPicPr>
        <p:blipFill>
          <a:blip r:embed="rId3"/>
          <a:stretch>
            <a:fillRect/>
          </a:stretch>
        </p:blipFill>
        <p:spPr>
          <a:xfrm>
            <a:off x="9102849" y="-1891"/>
            <a:ext cx="2239619" cy="2612889"/>
          </a:xfrm>
          <a:prstGeom prst="rect">
            <a:avLst/>
          </a:prstGeom>
        </p:spPr>
      </p:pic>
    </p:spTree>
    <p:extLst>
      <p:ext uri="{BB962C8B-B14F-4D97-AF65-F5344CB8AC3E}">
        <p14:creationId xmlns:p14="http://schemas.microsoft.com/office/powerpoint/2010/main" val="1228895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37AB20F5-5F99-274F-8352-CF986A53EDA3}"/>
              </a:ext>
            </a:extLst>
          </p:cNvPr>
          <p:cNvSpPr>
            <a:spLocks noGrp="1"/>
          </p:cNvSpPr>
          <p:nvPr>
            <p:ph type="title"/>
          </p:nvPr>
        </p:nvSpPr>
        <p:spPr/>
        <p:txBody>
          <a:bodyPr>
            <a:normAutofit/>
          </a:bodyPr>
          <a:lstStyle/>
          <a:p>
            <a:r>
              <a:rPr lang="en-GB" altLang="en-US" dirty="0"/>
              <a:t>Scaled Score </a:t>
            </a:r>
          </a:p>
        </p:txBody>
      </p:sp>
      <p:sp>
        <p:nvSpPr>
          <p:cNvPr id="38915" name="Text Placeholder 2">
            <a:extLst>
              <a:ext uri="{FF2B5EF4-FFF2-40B4-BE49-F238E27FC236}">
                <a16:creationId xmlns:a16="http://schemas.microsoft.com/office/drawing/2014/main" id="{9A8DC6B9-50D7-C047-A274-CE9E06CB26C1}"/>
              </a:ext>
            </a:extLst>
          </p:cNvPr>
          <p:cNvSpPr>
            <a:spLocks noGrp="1"/>
          </p:cNvSpPr>
          <p:nvPr>
            <p:ph idx="1"/>
          </p:nvPr>
        </p:nvSpPr>
        <p:spPr/>
        <p:txBody>
          <a:bodyPr>
            <a:normAutofit/>
          </a:bodyPr>
          <a:lstStyle/>
          <a:p>
            <a:pPr>
              <a:defRPr/>
            </a:pPr>
            <a:r>
              <a:rPr lang="en-GB" altLang="en-US" sz="2000" dirty="0"/>
              <a:t>You will be given your child’s raw score (the actual number of marks they get), alongside their scaled score and whether they have reached the expected standard set by the Department for Education. </a:t>
            </a:r>
          </a:p>
          <a:p>
            <a:pPr>
              <a:defRPr/>
            </a:pPr>
            <a:r>
              <a:rPr lang="en-GB" sz="2000" dirty="0"/>
              <a:t>100 or above means your child is working at the national expectations.</a:t>
            </a:r>
          </a:p>
          <a:p>
            <a:pPr>
              <a:defRPr/>
            </a:pPr>
            <a:r>
              <a:rPr lang="en-GB" sz="2000" dirty="0"/>
              <a:t>Below 100 will mean your child is working towards the national expectations.</a:t>
            </a:r>
          </a:p>
          <a:p>
            <a:pPr>
              <a:defRPr/>
            </a:pPr>
            <a:r>
              <a:rPr lang="en-GB" altLang="en-US" sz="2000" dirty="0"/>
              <a:t>The range of scaled scores available for each KS2 test is:</a:t>
            </a:r>
          </a:p>
          <a:p>
            <a:pPr lvl="1">
              <a:defRPr/>
            </a:pPr>
            <a:r>
              <a:rPr lang="en-GB" altLang="en-US" sz="1800" dirty="0"/>
              <a:t>80 (the lowest scaled score that can be awarded)</a:t>
            </a:r>
          </a:p>
          <a:p>
            <a:pPr lvl="1">
              <a:defRPr/>
            </a:pPr>
            <a:r>
              <a:rPr lang="en-GB" altLang="en-US" sz="1800" dirty="0"/>
              <a:t>120 (the highest scaled score)</a:t>
            </a:r>
          </a:p>
          <a:p>
            <a:pPr marL="0" indent="0">
              <a:buNone/>
              <a:defRPr/>
            </a:pPr>
            <a:r>
              <a:rPr lang="en-GB" altLang="en-US" sz="2000" dirty="0"/>
              <a:t>The Department for Education currently expects at least 65 per cent of children to reach the expected standard</a:t>
            </a:r>
          </a:p>
        </p:txBody>
      </p:sp>
      <p:pic>
        <p:nvPicPr>
          <p:cNvPr id="4" name="Picture 3">
            <a:extLst>
              <a:ext uri="{FF2B5EF4-FFF2-40B4-BE49-F238E27FC236}">
                <a16:creationId xmlns:a16="http://schemas.microsoft.com/office/drawing/2014/main" id="{512AC629-0642-9E47-B1B4-49E7EFFC917E}"/>
              </a:ext>
            </a:extLst>
          </p:cNvPr>
          <p:cNvPicPr>
            <a:picLocks noChangeAspect="1"/>
          </p:cNvPicPr>
          <p:nvPr/>
        </p:nvPicPr>
        <p:blipFill>
          <a:blip r:embed="rId2"/>
          <a:stretch>
            <a:fillRect/>
          </a:stretch>
        </p:blipFill>
        <p:spPr>
          <a:xfrm>
            <a:off x="9727366" y="209320"/>
            <a:ext cx="2218664" cy="2787267"/>
          </a:xfrm>
          <a:prstGeom prst="rect">
            <a:avLst/>
          </a:prstGeom>
        </p:spPr>
      </p:pic>
    </p:spTree>
    <p:extLst>
      <p:ext uri="{BB962C8B-B14F-4D97-AF65-F5344CB8AC3E}">
        <p14:creationId xmlns:p14="http://schemas.microsoft.com/office/powerpoint/2010/main" val="1177924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59DFE584-089B-1F47-94A3-E709B894A86D}"/>
              </a:ext>
            </a:extLst>
          </p:cNvPr>
          <p:cNvSpPr>
            <a:spLocks noGrp="1"/>
          </p:cNvSpPr>
          <p:nvPr>
            <p:ph type="title"/>
          </p:nvPr>
        </p:nvSpPr>
        <p:spPr/>
        <p:txBody>
          <a:bodyPr>
            <a:normAutofit/>
          </a:bodyPr>
          <a:lstStyle/>
          <a:p>
            <a:r>
              <a:rPr lang="en-GB" altLang="en-US" dirty="0"/>
              <a:t>Class assessment and groups</a:t>
            </a:r>
          </a:p>
        </p:txBody>
      </p:sp>
      <p:sp>
        <p:nvSpPr>
          <p:cNvPr id="35843" name="Text Placeholder 2">
            <a:extLst>
              <a:ext uri="{FF2B5EF4-FFF2-40B4-BE49-F238E27FC236}">
                <a16:creationId xmlns:a16="http://schemas.microsoft.com/office/drawing/2014/main" id="{0420BC22-E254-DE4A-8C17-42DEFDC0D3ED}"/>
              </a:ext>
            </a:extLst>
          </p:cNvPr>
          <p:cNvSpPr>
            <a:spLocks noGrp="1"/>
          </p:cNvSpPr>
          <p:nvPr>
            <p:ph idx="1"/>
          </p:nvPr>
        </p:nvSpPr>
        <p:spPr/>
        <p:txBody>
          <a:bodyPr/>
          <a:lstStyle/>
          <a:p>
            <a:r>
              <a:rPr lang="en-GB" altLang="en-US" sz="2400" dirty="0"/>
              <a:t>Children will complete practise SAT’s tests over the year for assessment purposes and revision. </a:t>
            </a:r>
          </a:p>
          <a:p>
            <a:r>
              <a:rPr lang="en-GB" altLang="en-US" sz="2400" dirty="0"/>
              <a:t>The children’s groups may be changed regularly to ensure that any gaps in knowledge or understanding are filled and the children can achieve all the Year 6 objectives.  </a:t>
            </a:r>
          </a:p>
          <a:p>
            <a:pPr marL="0" indent="0">
              <a:buNone/>
            </a:pPr>
            <a:endParaRPr lang="en-GB" altLang="en-US" sz="2400" dirty="0"/>
          </a:p>
        </p:txBody>
      </p:sp>
      <p:pic>
        <p:nvPicPr>
          <p:cNvPr id="4" name="Picture 3">
            <a:extLst>
              <a:ext uri="{FF2B5EF4-FFF2-40B4-BE49-F238E27FC236}">
                <a16:creationId xmlns:a16="http://schemas.microsoft.com/office/drawing/2014/main" id="{3A5D3339-2521-0247-A880-4F24B1AE0805}"/>
              </a:ext>
            </a:extLst>
          </p:cNvPr>
          <p:cNvPicPr>
            <a:picLocks noChangeAspect="1"/>
          </p:cNvPicPr>
          <p:nvPr/>
        </p:nvPicPr>
        <p:blipFill>
          <a:blip r:embed="rId2"/>
          <a:stretch>
            <a:fillRect/>
          </a:stretch>
        </p:blipFill>
        <p:spPr>
          <a:xfrm>
            <a:off x="4571514" y="4040987"/>
            <a:ext cx="1976075" cy="2482507"/>
          </a:xfrm>
          <a:prstGeom prst="rect">
            <a:avLst/>
          </a:prstGeom>
        </p:spPr>
      </p:pic>
      <p:pic>
        <p:nvPicPr>
          <p:cNvPr id="2" name="Picture 1">
            <a:extLst>
              <a:ext uri="{FF2B5EF4-FFF2-40B4-BE49-F238E27FC236}">
                <a16:creationId xmlns:a16="http://schemas.microsoft.com/office/drawing/2014/main" id="{F982538B-2BF9-7F42-8A0E-EB5309E55350}"/>
              </a:ext>
            </a:extLst>
          </p:cNvPr>
          <p:cNvPicPr>
            <a:picLocks noChangeAspect="1"/>
          </p:cNvPicPr>
          <p:nvPr/>
        </p:nvPicPr>
        <p:blipFill>
          <a:blip r:embed="rId3"/>
          <a:stretch>
            <a:fillRect/>
          </a:stretch>
        </p:blipFill>
        <p:spPr>
          <a:xfrm>
            <a:off x="472827" y="4040987"/>
            <a:ext cx="2584801" cy="2451253"/>
          </a:xfrm>
          <a:prstGeom prst="rect">
            <a:avLst/>
          </a:prstGeom>
        </p:spPr>
      </p:pic>
      <p:pic>
        <p:nvPicPr>
          <p:cNvPr id="6" name="Picture 5">
            <a:extLst>
              <a:ext uri="{FF2B5EF4-FFF2-40B4-BE49-F238E27FC236}">
                <a16:creationId xmlns:a16="http://schemas.microsoft.com/office/drawing/2014/main" id="{5CF83DDF-D469-2849-B68F-CC146DD1BE26}"/>
              </a:ext>
            </a:extLst>
          </p:cNvPr>
          <p:cNvPicPr>
            <a:picLocks noChangeAspect="1"/>
          </p:cNvPicPr>
          <p:nvPr/>
        </p:nvPicPr>
        <p:blipFill>
          <a:blip r:embed="rId4"/>
          <a:stretch>
            <a:fillRect/>
          </a:stretch>
        </p:blipFill>
        <p:spPr>
          <a:xfrm>
            <a:off x="7712802" y="3990405"/>
            <a:ext cx="2144430" cy="2501835"/>
          </a:xfrm>
          <a:prstGeom prst="rect">
            <a:avLst/>
          </a:prstGeom>
        </p:spPr>
      </p:pic>
    </p:spTree>
    <p:extLst>
      <p:ext uri="{BB962C8B-B14F-4D97-AF65-F5344CB8AC3E}">
        <p14:creationId xmlns:p14="http://schemas.microsoft.com/office/powerpoint/2010/main" val="1392400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F23512DD-7116-A241-9FCA-DFB5A08AA7D9}"/>
              </a:ext>
            </a:extLst>
          </p:cNvPr>
          <p:cNvSpPr>
            <a:spLocks noGrp="1"/>
          </p:cNvSpPr>
          <p:nvPr>
            <p:ph type="title"/>
          </p:nvPr>
        </p:nvSpPr>
        <p:spPr>
          <a:xfrm>
            <a:off x="1281629" y="434976"/>
            <a:ext cx="7190342" cy="1143000"/>
          </a:xfrm>
        </p:spPr>
        <p:txBody>
          <a:bodyPr/>
          <a:lstStyle/>
          <a:p>
            <a:r>
              <a:rPr lang="en-GB" altLang="en-US" dirty="0"/>
              <a:t>Revision at home</a:t>
            </a:r>
          </a:p>
        </p:txBody>
      </p:sp>
      <p:sp>
        <p:nvSpPr>
          <p:cNvPr id="36867" name="Text Placeholder 2">
            <a:extLst>
              <a:ext uri="{FF2B5EF4-FFF2-40B4-BE49-F238E27FC236}">
                <a16:creationId xmlns:a16="http://schemas.microsoft.com/office/drawing/2014/main" id="{5B7124D9-998B-4447-8E56-4C084E3C1EA8}"/>
              </a:ext>
            </a:extLst>
          </p:cNvPr>
          <p:cNvSpPr>
            <a:spLocks noGrp="1"/>
          </p:cNvSpPr>
          <p:nvPr>
            <p:ph type="body" sz="half" idx="1"/>
          </p:nvPr>
        </p:nvSpPr>
        <p:spPr>
          <a:xfrm>
            <a:off x="1981201" y="1600201"/>
            <a:ext cx="8291513" cy="4525963"/>
          </a:xfrm>
        </p:spPr>
        <p:txBody>
          <a:bodyPr/>
          <a:lstStyle/>
          <a:p>
            <a:pPr marL="0" indent="0">
              <a:buNone/>
            </a:pPr>
            <a:endParaRPr lang="en-GB" altLang="en-US"/>
          </a:p>
          <a:p>
            <a:pPr marL="0" indent="0">
              <a:buNone/>
            </a:pPr>
            <a:endParaRPr lang="en-GB" altLang="en-US"/>
          </a:p>
        </p:txBody>
      </p:sp>
      <p:sp>
        <p:nvSpPr>
          <p:cNvPr id="36868" name="Content Placeholder 3">
            <a:extLst>
              <a:ext uri="{FF2B5EF4-FFF2-40B4-BE49-F238E27FC236}">
                <a16:creationId xmlns:a16="http://schemas.microsoft.com/office/drawing/2014/main" id="{07DA69FE-05DD-D64A-B5CE-8835EE87CD85}"/>
              </a:ext>
            </a:extLst>
          </p:cNvPr>
          <p:cNvSpPr>
            <a:spLocks noGrp="1"/>
          </p:cNvSpPr>
          <p:nvPr>
            <p:ph sz="half" idx="2"/>
          </p:nvPr>
        </p:nvSpPr>
        <p:spPr>
          <a:xfrm>
            <a:off x="5216527" y="2057399"/>
            <a:ext cx="5384800" cy="4525963"/>
          </a:xfrm>
        </p:spPr>
        <p:txBody>
          <a:bodyPr/>
          <a:lstStyle/>
          <a:p>
            <a:r>
              <a:rPr lang="en-GB" altLang="en-US" sz="2400" dirty="0"/>
              <a:t>The old style revision guides are still useful. </a:t>
            </a:r>
          </a:p>
          <a:p>
            <a:r>
              <a:rPr lang="en-GB" altLang="en-US" sz="2400" dirty="0"/>
              <a:t>If you choose to do practice SATs tests, please choose tests before 2010 and children should not use a calculator in either of the maths paper.  </a:t>
            </a:r>
          </a:p>
          <a:p>
            <a:endParaRPr lang="en-US" altLang="en-US" sz="2800" dirty="0"/>
          </a:p>
        </p:txBody>
      </p:sp>
      <p:pic>
        <p:nvPicPr>
          <p:cNvPr id="36869" name="Picture 4" descr="KS2 English SAT Buster - Spelling">
            <a:extLst>
              <a:ext uri="{FF2B5EF4-FFF2-40B4-BE49-F238E27FC236}">
                <a16:creationId xmlns:a16="http://schemas.microsoft.com/office/drawing/2014/main" id="{F1D86754-C9ED-624C-8AE2-53BF758760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7226" y="1871189"/>
            <a:ext cx="1600200" cy="256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10">
            <a:extLst>
              <a:ext uri="{FF2B5EF4-FFF2-40B4-BE49-F238E27FC236}">
                <a16:creationId xmlns:a16="http://schemas.microsoft.com/office/drawing/2014/main" id="{CBCF2848-D3FB-7348-9520-F7EBCBDBF1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988" y="4437064"/>
            <a:ext cx="1399375" cy="1993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71" name="Picture 12">
            <a:extLst>
              <a:ext uri="{FF2B5EF4-FFF2-40B4-BE49-F238E27FC236}">
                <a16:creationId xmlns:a16="http://schemas.microsoft.com/office/drawing/2014/main" id="{EDC32D69-5FD4-0D48-BBC4-C63B33165D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296" y="1754503"/>
            <a:ext cx="1922805" cy="2565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92602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56082F7A-F974-5C44-9563-CF88932B3A90}"/>
              </a:ext>
            </a:extLst>
          </p:cNvPr>
          <p:cNvSpPr>
            <a:spLocks noGrp="1"/>
          </p:cNvSpPr>
          <p:nvPr>
            <p:ph type="title"/>
          </p:nvPr>
        </p:nvSpPr>
        <p:spPr/>
        <p:txBody>
          <a:bodyPr/>
          <a:lstStyle/>
          <a:p>
            <a:r>
              <a:rPr lang="en-GB" altLang="en-US" dirty="0"/>
              <a:t>Revision at home</a:t>
            </a:r>
          </a:p>
        </p:txBody>
      </p:sp>
      <p:sp>
        <p:nvSpPr>
          <p:cNvPr id="37891" name="Text Placeholder 2">
            <a:extLst>
              <a:ext uri="{FF2B5EF4-FFF2-40B4-BE49-F238E27FC236}">
                <a16:creationId xmlns:a16="http://schemas.microsoft.com/office/drawing/2014/main" id="{FF649EFA-4148-0F48-A7CE-B6D598D9711E}"/>
              </a:ext>
            </a:extLst>
          </p:cNvPr>
          <p:cNvSpPr>
            <a:spLocks noGrp="1"/>
          </p:cNvSpPr>
          <p:nvPr>
            <p:ph type="body" sz="half" idx="1"/>
          </p:nvPr>
        </p:nvSpPr>
        <p:spPr>
          <a:xfrm>
            <a:off x="1981201" y="1600201"/>
            <a:ext cx="8291513" cy="4525963"/>
          </a:xfrm>
        </p:spPr>
        <p:txBody>
          <a:bodyPr/>
          <a:lstStyle/>
          <a:p>
            <a:pPr marL="0" indent="0">
              <a:buNone/>
            </a:pPr>
            <a:endParaRPr lang="en-GB" altLang="en-US" dirty="0"/>
          </a:p>
          <a:p>
            <a:pPr marL="0" indent="0">
              <a:buNone/>
            </a:pPr>
            <a:endParaRPr lang="en-GB" altLang="en-US" dirty="0"/>
          </a:p>
        </p:txBody>
      </p:sp>
      <p:sp>
        <p:nvSpPr>
          <p:cNvPr id="37892" name="Content Placeholder 3">
            <a:extLst>
              <a:ext uri="{FF2B5EF4-FFF2-40B4-BE49-F238E27FC236}">
                <a16:creationId xmlns:a16="http://schemas.microsoft.com/office/drawing/2014/main" id="{4D8FFF0B-FA41-4A47-98F6-DAF38F1052A0}"/>
              </a:ext>
            </a:extLst>
          </p:cNvPr>
          <p:cNvSpPr>
            <a:spLocks noGrp="1"/>
          </p:cNvSpPr>
          <p:nvPr>
            <p:ph sz="half" idx="2"/>
          </p:nvPr>
        </p:nvSpPr>
        <p:spPr>
          <a:xfrm>
            <a:off x="6197600" y="1600201"/>
            <a:ext cx="4413251" cy="4525963"/>
          </a:xfrm>
        </p:spPr>
        <p:txBody>
          <a:bodyPr/>
          <a:lstStyle/>
          <a:p>
            <a:r>
              <a:rPr lang="en-US" altLang="en-US" sz="2800" dirty="0"/>
              <a:t>Key things to practice:</a:t>
            </a:r>
          </a:p>
          <a:p>
            <a:pPr lvl="1"/>
            <a:r>
              <a:rPr lang="en-US" altLang="en-US" sz="2400" dirty="0">
                <a:solidFill>
                  <a:schemeClr val="tx1"/>
                </a:solidFill>
              </a:rPr>
              <a:t>Times tables </a:t>
            </a:r>
          </a:p>
          <a:p>
            <a:pPr lvl="1"/>
            <a:r>
              <a:rPr lang="en-US" altLang="en-US" sz="2400" dirty="0">
                <a:solidFill>
                  <a:schemeClr val="tx1"/>
                </a:solidFill>
              </a:rPr>
              <a:t>Spellings (weekly spellings and Year 6 list) </a:t>
            </a:r>
          </a:p>
          <a:p>
            <a:pPr lvl="1"/>
            <a:r>
              <a:rPr lang="en-US" altLang="en-US" sz="2400" dirty="0">
                <a:solidFill>
                  <a:schemeClr val="tx1"/>
                </a:solidFill>
              </a:rPr>
              <a:t>Reading comprehension</a:t>
            </a:r>
          </a:p>
          <a:p>
            <a:pPr lvl="1"/>
            <a:r>
              <a:rPr lang="en-US" altLang="en-US" sz="2400" dirty="0" err="1">
                <a:solidFill>
                  <a:schemeClr val="tx1"/>
                </a:solidFill>
              </a:rPr>
              <a:t>Maths</a:t>
            </a:r>
            <a:r>
              <a:rPr lang="en-US" altLang="en-US" sz="2400" dirty="0">
                <a:solidFill>
                  <a:schemeClr val="tx1"/>
                </a:solidFill>
              </a:rPr>
              <a:t> methods </a:t>
            </a:r>
          </a:p>
        </p:txBody>
      </p:sp>
      <p:pic>
        <p:nvPicPr>
          <p:cNvPr id="37893" name="Picture 2">
            <a:extLst>
              <a:ext uri="{FF2B5EF4-FFF2-40B4-BE49-F238E27FC236}">
                <a16:creationId xmlns:a16="http://schemas.microsoft.com/office/drawing/2014/main" id="{9D8195C5-DEB5-7E45-9E5F-E9F4A7AC57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0864" y="1600200"/>
            <a:ext cx="1889125" cy="2668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4" name="Picture 4" descr="KS2 English SAT Buster - Spelling">
            <a:extLst>
              <a:ext uri="{FF2B5EF4-FFF2-40B4-BE49-F238E27FC236}">
                <a16:creationId xmlns:a16="http://schemas.microsoft.com/office/drawing/2014/main" id="{02035A2F-B7AE-4E45-9CBC-432CB7C97B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8126" y="1631951"/>
            <a:ext cx="1712913"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5" name="Picture 11">
            <a:extLst>
              <a:ext uri="{FF2B5EF4-FFF2-40B4-BE49-F238E27FC236}">
                <a16:creationId xmlns:a16="http://schemas.microsoft.com/office/drawing/2014/main" id="{4310A52A-143D-6942-B07E-641A27ED7C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2138" y="4451351"/>
            <a:ext cx="1847850"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4939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C0DDDB4-2AE5-0F44-957E-C92469D8F655}"/>
              </a:ext>
            </a:extLst>
          </p:cNvPr>
          <p:cNvPicPr>
            <a:picLocks noGrp="1" noChangeAspect="1"/>
          </p:cNvPicPr>
          <p:nvPr>
            <p:ph sz="half" idx="2"/>
          </p:nvPr>
        </p:nvPicPr>
        <p:blipFill>
          <a:blip r:embed="rId3"/>
          <a:stretch>
            <a:fillRect/>
          </a:stretch>
        </p:blipFill>
        <p:spPr>
          <a:xfrm>
            <a:off x="-1" y="0"/>
            <a:ext cx="12202851" cy="6858000"/>
          </a:xfrm>
        </p:spPr>
      </p:pic>
      <p:sp>
        <p:nvSpPr>
          <p:cNvPr id="2" name="Title 1"/>
          <p:cNvSpPr>
            <a:spLocks noGrp="1"/>
          </p:cNvSpPr>
          <p:nvPr>
            <p:ph type="title"/>
          </p:nvPr>
        </p:nvSpPr>
        <p:spPr>
          <a:xfrm>
            <a:off x="6096000" y="696266"/>
            <a:ext cx="9692640" cy="1325562"/>
          </a:xfrm>
        </p:spPr>
        <p:txBody>
          <a:bodyPr/>
          <a:lstStyle/>
          <a:p>
            <a:r>
              <a:rPr lang="en-GB" dirty="0"/>
              <a:t>Stationery	</a:t>
            </a:r>
          </a:p>
        </p:txBody>
      </p:sp>
      <p:sp>
        <p:nvSpPr>
          <p:cNvPr id="6" name="Content Placeholder 5">
            <a:extLst>
              <a:ext uri="{FF2B5EF4-FFF2-40B4-BE49-F238E27FC236}">
                <a16:creationId xmlns:a16="http://schemas.microsoft.com/office/drawing/2014/main" id="{3E69D088-A3D2-EB48-B13F-D79826037EE8}"/>
              </a:ext>
            </a:extLst>
          </p:cNvPr>
          <p:cNvSpPr>
            <a:spLocks noGrp="1"/>
          </p:cNvSpPr>
          <p:nvPr>
            <p:ph sz="half" idx="1"/>
          </p:nvPr>
        </p:nvSpPr>
        <p:spPr>
          <a:xfrm>
            <a:off x="6096000" y="2159306"/>
            <a:ext cx="4480560" cy="4351337"/>
          </a:xfrm>
        </p:spPr>
        <p:txBody>
          <a:bodyPr/>
          <a:lstStyle/>
          <a:p>
            <a:r>
              <a:rPr lang="en-GB" dirty="0"/>
              <a:t>Children will need:</a:t>
            </a:r>
          </a:p>
          <a:p>
            <a:pPr lvl="1"/>
            <a:r>
              <a:rPr lang="en-GB" dirty="0"/>
              <a:t>Pencil</a:t>
            </a:r>
          </a:p>
          <a:p>
            <a:pPr lvl="1"/>
            <a:r>
              <a:rPr lang="en-GB" dirty="0"/>
              <a:t>A Blue Berol Pen</a:t>
            </a:r>
          </a:p>
          <a:p>
            <a:pPr lvl="1"/>
            <a:r>
              <a:rPr lang="en-GB" dirty="0"/>
              <a:t>Rubber</a:t>
            </a:r>
          </a:p>
          <a:p>
            <a:pPr lvl="1"/>
            <a:r>
              <a:rPr lang="en-GB" dirty="0"/>
              <a:t>Ruler</a:t>
            </a:r>
          </a:p>
          <a:p>
            <a:pPr lvl="1"/>
            <a:r>
              <a:rPr lang="en-GB" dirty="0"/>
              <a:t>Sharpener</a:t>
            </a:r>
          </a:p>
          <a:p>
            <a:pPr lvl="1"/>
            <a:r>
              <a:rPr lang="en-GB" dirty="0"/>
              <a:t>Glue stick</a:t>
            </a:r>
          </a:p>
          <a:p>
            <a:pPr lvl="1"/>
            <a:r>
              <a:rPr lang="en-GB" dirty="0"/>
              <a:t>Scissors</a:t>
            </a:r>
          </a:p>
          <a:p>
            <a:pPr lvl="1"/>
            <a:r>
              <a:rPr lang="en-GB" dirty="0"/>
              <a:t>Colouring Pencils</a:t>
            </a:r>
          </a:p>
          <a:p>
            <a:pPr marL="274320" lvl="1" indent="0">
              <a:buNone/>
            </a:pPr>
            <a:r>
              <a:rPr lang="en-GB" dirty="0"/>
              <a:t>All of this should be in a </a:t>
            </a:r>
            <a:r>
              <a:rPr lang="en-GB" u="sng" dirty="0"/>
              <a:t>clear</a:t>
            </a:r>
            <a:r>
              <a:rPr lang="en-GB" dirty="0"/>
              <a:t> pencil case.</a:t>
            </a:r>
          </a:p>
        </p:txBody>
      </p:sp>
    </p:spTree>
    <p:extLst>
      <p:ext uri="{BB962C8B-B14F-4D97-AF65-F5344CB8AC3E}">
        <p14:creationId xmlns:p14="http://schemas.microsoft.com/office/powerpoint/2010/main" val="262683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991983-DD22-4D43-83B3-9854FDE85BD3}"/>
              </a:ext>
            </a:extLst>
          </p:cNvPr>
          <p:cNvSpPr>
            <a:spLocks noGrp="1"/>
          </p:cNvSpPr>
          <p:nvPr>
            <p:ph type="ctrTitle"/>
          </p:nvPr>
        </p:nvSpPr>
        <p:spPr/>
        <p:txBody>
          <a:bodyPr/>
          <a:lstStyle/>
          <a:p>
            <a:r>
              <a:rPr lang="en-US" dirty="0"/>
              <a:t>Last few notices</a:t>
            </a:r>
          </a:p>
        </p:txBody>
      </p:sp>
      <p:sp>
        <p:nvSpPr>
          <p:cNvPr id="8" name="Subtitle 7">
            <a:extLst>
              <a:ext uri="{FF2B5EF4-FFF2-40B4-BE49-F238E27FC236}">
                <a16:creationId xmlns:a16="http://schemas.microsoft.com/office/drawing/2014/main" id="{7413A15D-A748-7045-9837-B28C16DB70DC}"/>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4764697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92801D3D-65BE-EE4D-AE5F-6B6EB1EBE7FD}"/>
              </a:ext>
            </a:extLst>
          </p:cNvPr>
          <p:cNvSpPr txBox="1">
            <a:spLocks noChangeArrowheads="1"/>
          </p:cNvSpPr>
          <p:nvPr/>
        </p:nvSpPr>
        <p:spPr>
          <a:xfrm>
            <a:off x="324998" y="430085"/>
            <a:ext cx="7264400" cy="1143000"/>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7200" b="0" kern="1200" spc="-50" baseline="0">
                <a:solidFill>
                  <a:schemeClr val="tx1"/>
                </a:solidFill>
                <a:latin typeface="+mj-lt"/>
                <a:ea typeface="+mj-ea"/>
                <a:cs typeface="+mj-cs"/>
              </a:defRPr>
            </a:lvl1pPr>
          </a:lstStyle>
          <a:p>
            <a:r>
              <a:rPr lang="en-GB" altLang="en-US" dirty="0">
                <a:cs typeface="Calibri" panose="020F0502020204030204" pitchFamily="34" charset="0"/>
              </a:rPr>
              <a:t>     </a:t>
            </a:r>
            <a:r>
              <a:rPr lang="en-GB" altLang="en-US" sz="6000" dirty="0">
                <a:cs typeface="Calibri" panose="020F0502020204030204" pitchFamily="34" charset="0"/>
              </a:rPr>
              <a:t>Homework</a:t>
            </a:r>
            <a:endParaRPr lang="en-GB" altLang="en-US" dirty="0">
              <a:cs typeface="Calibri" panose="020F0502020204030204" pitchFamily="34" charset="0"/>
            </a:endParaRPr>
          </a:p>
        </p:txBody>
      </p:sp>
      <p:sp>
        <p:nvSpPr>
          <p:cNvPr id="7" name="Rectangle 3">
            <a:extLst>
              <a:ext uri="{FF2B5EF4-FFF2-40B4-BE49-F238E27FC236}">
                <a16:creationId xmlns:a16="http://schemas.microsoft.com/office/drawing/2014/main" id="{A6DBF74A-5751-6343-B62C-5FE974677A34}"/>
              </a:ext>
            </a:extLst>
          </p:cNvPr>
          <p:cNvSpPr txBox="1">
            <a:spLocks noChangeArrowheads="1"/>
          </p:cNvSpPr>
          <p:nvPr/>
        </p:nvSpPr>
        <p:spPr>
          <a:xfrm>
            <a:off x="1293894" y="1573085"/>
            <a:ext cx="9604211" cy="4525963"/>
          </a:xfrm>
          <a:prstGeom prst="rect">
            <a:avLst/>
          </a:prstGeom>
        </p:spPr>
        <p:txBody>
          <a:bodyPr vert="horz" lIns="91440" tIns="45720" rIns="91440" bIns="45720" rtlCol="0" anchor="t">
            <a:normAutofit/>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9pPr>
          </a:lstStyle>
          <a:p>
            <a:pPr marL="457200" indent="-457200">
              <a:buFont typeface="Arial" panose="020B0604020202020204" pitchFamily="34" charset="0"/>
              <a:buChar char="•"/>
            </a:pPr>
            <a:r>
              <a:rPr lang="en-GB" altLang="en-US" sz="2000" dirty="0">
                <a:solidFill>
                  <a:schemeClr val="tx1"/>
                </a:solidFill>
                <a:latin typeface="+mj-lt"/>
                <a:cs typeface="Calibri" panose="020F0502020204030204" pitchFamily="34" charset="0"/>
              </a:rPr>
              <a:t>Homework is set on a Friday and must be in the following Wednesday.</a:t>
            </a:r>
          </a:p>
          <a:p>
            <a:pPr marL="457200" indent="-457200">
              <a:buFont typeface="Arial" panose="020B0604020202020204" pitchFamily="34" charset="0"/>
              <a:buChar char="•"/>
            </a:pPr>
            <a:r>
              <a:rPr lang="en-GB" altLang="en-US" sz="2000" dirty="0">
                <a:solidFill>
                  <a:schemeClr val="tx1"/>
                </a:solidFill>
                <a:latin typeface="+mj-lt"/>
                <a:cs typeface="Calibri" panose="020F0502020204030204" pitchFamily="34" charset="0"/>
              </a:rPr>
              <a:t>Includes:</a:t>
            </a:r>
          </a:p>
          <a:p>
            <a:pPr marL="914400" lvl="1" indent="-457200">
              <a:buFont typeface="Arial" panose="020B0604020202020204" pitchFamily="34" charset="0"/>
              <a:buChar char="•"/>
            </a:pPr>
            <a:r>
              <a:rPr lang="en-GB" altLang="en-US" dirty="0">
                <a:solidFill>
                  <a:schemeClr val="tx1"/>
                </a:solidFill>
                <a:latin typeface="+mj-lt"/>
                <a:cs typeface="Calibri" panose="020F0502020204030204" pitchFamily="34" charset="0"/>
              </a:rPr>
              <a:t>20 Spellings or Grammar related tasks</a:t>
            </a:r>
          </a:p>
          <a:p>
            <a:pPr marL="914400" lvl="1" indent="-457200">
              <a:buFont typeface="Arial" panose="020B0604020202020204" pitchFamily="34" charset="0"/>
              <a:buChar char="•"/>
            </a:pPr>
            <a:r>
              <a:rPr lang="en-GB" altLang="en-US" dirty="0">
                <a:solidFill>
                  <a:schemeClr val="tx1"/>
                </a:solidFill>
                <a:latin typeface="+mj-lt"/>
                <a:cs typeface="Calibri" panose="020F0502020204030204" pitchFamily="34" charset="0"/>
              </a:rPr>
              <a:t>Reading</a:t>
            </a:r>
          </a:p>
          <a:p>
            <a:pPr marL="914400" lvl="1" indent="-457200">
              <a:buFont typeface="Arial" panose="020B0604020202020204" pitchFamily="34" charset="0"/>
              <a:buChar char="•"/>
            </a:pPr>
            <a:r>
              <a:rPr lang="en-GB" altLang="en-US" dirty="0">
                <a:solidFill>
                  <a:schemeClr val="tx1"/>
                </a:solidFill>
                <a:latin typeface="+mj-lt"/>
                <a:cs typeface="Calibri" panose="020F0502020204030204" pitchFamily="34" charset="0"/>
              </a:rPr>
              <a:t>Multiplications</a:t>
            </a:r>
          </a:p>
          <a:p>
            <a:pPr marL="914400" lvl="1" indent="-457200">
              <a:buFont typeface="Arial" panose="020B0604020202020204" pitchFamily="34" charset="0"/>
              <a:buChar char="•"/>
            </a:pPr>
            <a:r>
              <a:rPr lang="en-GB" altLang="en-US" dirty="0">
                <a:solidFill>
                  <a:schemeClr val="tx1"/>
                </a:solidFill>
                <a:latin typeface="+mj-lt"/>
                <a:cs typeface="Calibri" panose="020F0502020204030204" pitchFamily="34" charset="0"/>
              </a:rPr>
              <a:t>Revision</a:t>
            </a:r>
          </a:p>
          <a:p>
            <a:pPr marL="1371600" lvl="2" indent="-457200">
              <a:buFont typeface="Arial" panose="020B0604020202020204" pitchFamily="34" charset="0"/>
              <a:buChar char="•"/>
            </a:pPr>
            <a:r>
              <a:rPr lang="en-GB" altLang="en-US" dirty="0">
                <a:solidFill>
                  <a:schemeClr val="tx1"/>
                </a:solidFill>
                <a:latin typeface="+mj-lt"/>
                <a:cs typeface="Calibri" panose="020F0502020204030204" pitchFamily="34" charset="0"/>
              </a:rPr>
              <a:t>Maths</a:t>
            </a:r>
          </a:p>
          <a:p>
            <a:pPr marL="1371600" lvl="2" indent="-457200">
              <a:buFont typeface="Arial" panose="020B0604020202020204" pitchFamily="34" charset="0"/>
              <a:buChar char="•"/>
            </a:pPr>
            <a:r>
              <a:rPr lang="en-GB" altLang="en-US" dirty="0">
                <a:solidFill>
                  <a:schemeClr val="tx1"/>
                </a:solidFill>
                <a:latin typeface="+mj-lt"/>
                <a:cs typeface="Calibri" panose="020F0502020204030204" pitchFamily="34" charset="0"/>
              </a:rPr>
              <a:t>Reading comprehension</a:t>
            </a:r>
          </a:p>
          <a:p>
            <a:pPr marL="1371600" lvl="2" indent="-457200">
              <a:buFont typeface="Arial" panose="020B0604020202020204" pitchFamily="34" charset="0"/>
              <a:buChar char="•"/>
            </a:pPr>
            <a:r>
              <a:rPr lang="en-GB" altLang="en-US" dirty="0">
                <a:solidFill>
                  <a:schemeClr val="tx1"/>
                </a:solidFill>
                <a:latin typeface="+mj-lt"/>
                <a:cs typeface="Calibri" panose="020F0502020204030204" pitchFamily="34" charset="0"/>
              </a:rPr>
              <a:t>Grammar Revision </a:t>
            </a:r>
          </a:p>
          <a:p>
            <a:pPr marL="1371600" lvl="2" indent="-457200">
              <a:buFont typeface="Arial" panose="020B0604020202020204" pitchFamily="34" charset="0"/>
              <a:buChar char="•"/>
            </a:pPr>
            <a:r>
              <a:rPr lang="en-GB" altLang="en-US" dirty="0">
                <a:solidFill>
                  <a:schemeClr val="tx1"/>
                </a:solidFill>
                <a:latin typeface="+mj-lt"/>
                <a:cs typeface="Calibri" panose="020F0502020204030204" pitchFamily="34" charset="0"/>
              </a:rPr>
              <a:t>GCP Books</a:t>
            </a:r>
          </a:p>
          <a:p>
            <a:pPr lvl="1"/>
            <a:endParaRPr lang="en-GB" altLang="en-US" dirty="0">
              <a:solidFill>
                <a:schemeClr val="tx1"/>
              </a:solidFill>
              <a:latin typeface="+mj-lt"/>
              <a:cs typeface="Calibri" panose="020F0502020204030204" pitchFamily="34" charset="0"/>
            </a:endParaRPr>
          </a:p>
          <a:p>
            <a:pPr lvl="1"/>
            <a:r>
              <a:rPr lang="en-GB" altLang="en-US" dirty="0">
                <a:solidFill>
                  <a:schemeClr val="tx1"/>
                </a:solidFill>
                <a:latin typeface="+mj-lt"/>
                <a:cs typeface="Calibri" panose="020F0502020204030204" pitchFamily="34" charset="0"/>
              </a:rPr>
              <a:t>Weekly spelling tests will occur on a Thursday/Friday</a:t>
            </a:r>
          </a:p>
          <a:p>
            <a:pPr marL="914400" lvl="1" indent="-457200">
              <a:buFont typeface="Arial" panose="020B0604020202020204" pitchFamily="34" charset="0"/>
              <a:buChar char="•"/>
            </a:pPr>
            <a:endParaRPr lang="en-GB" altLang="en-US" sz="2400" dirty="0">
              <a:solidFill>
                <a:schemeClr val="tx1"/>
              </a:solidFill>
              <a:latin typeface="+mj-lt"/>
              <a:cs typeface="Calibri" panose="020F0502020204030204" pitchFamily="34" charset="0"/>
            </a:endParaRPr>
          </a:p>
        </p:txBody>
      </p:sp>
    </p:spTree>
    <p:extLst>
      <p:ext uri="{BB962C8B-B14F-4D97-AF65-F5344CB8AC3E}">
        <p14:creationId xmlns:p14="http://schemas.microsoft.com/office/powerpoint/2010/main" val="12135082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alphaModFix amt="35000"/>
          </a:blip>
          <a:stretch>
            <a:fillRect/>
          </a:stretch>
        </p:blipFill>
        <p:spPr>
          <a:xfrm>
            <a:off x="4422098" y="-26425"/>
            <a:ext cx="6889017" cy="6884425"/>
          </a:xfrm>
          <a:prstGeom prst="rect">
            <a:avLst/>
          </a:prstGeom>
        </p:spPr>
      </p:pic>
      <p:sp>
        <p:nvSpPr>
          <p:cNvPr id="2" name="Title 1"/>
          <p:cNvSpPr>
            <a:spLocks noGrp="1"/>
          </p:cNvSpPr>
          <p:nvPr>
            <p:ph type="title"/>
          </p:nvPr>
        </p:nvSpPr>
        <p:spPr/>
        <p:txBody>
          <a:bodyPr/>
          <a:lstStyle/>
          <a:p>
            <a:r>
              <a:rPr lang="en-US" dirty="0"/>
              <a:t>Snacks and Water bottles</a:t>
            </a:r>
          </a:p>
        </p:txBody>
      </p:sp>
      <p:sp>
        <p:nvSpPr>
          <p:cNvPr id="3" name="Content Placeholder 2"/>
          <p:cNvSpPr>
            <a:spLocks noGrp="1"/>
          </p:cNvSpPr>
          <p:nvPr>
            <p:ph idx="1"/>
          </p:nvPr>
        </p:nvSpPr>
        <p:spPr/>
        <p:txBody>
          <a:bodyPr/>
          <a:lstStyle/>
          <a:p>
            <a:r>
              <a:rPr lang="en-GB" dirty="0"/>
              <a:t>Please include a healthy snack for the children in their school bags.</a:t>
            </a:r>
          </a:p>
          <a:p>
            <a:r>
              <a:rPr lang="en-GB" b="1" u="sng" dirty="0"/>
              <a:t>These must be NUT FREE. </a:t>
            </a:r>
          </a:p>
          <a:p>
            <a:r>
              <a:rPr lang="en-GB" dirty="0"/>
              <a:t>All children will need a named water bottle. These are kept on the side during lesson times. </a:t>
            </a:r>
          </a:p>
          <a:p>
            <a:endParaRPr lang="en-US" dirty="0"/>
          </a:p>
          <a:p>
            <a:endParaRPr lang="en-US" dirty="0"/>
          </a:p>
        </p:txBody>
      </p:sp>
      <p:pic>
        <p:nvPicPr>
          <p:cNvPr id="4" name="Picture 3"/>
          <p:cNvPicPr>
            <a:picLocks noChangeAspect="1"/>
          </p:cNvPicPr>
          <p:nvPr/>
        </p:nvPicPr>
        <p:blipFill>
          <a:blip r:embed="rId4"/>
          <a:stretch>
            <a:fillRect/>
          </a:stretch>
        </p:blipFill>
        <p:spPr>
          <a:xfrm rot="5400000">
            <a:off x="1325476" y="2895184"/>
            <a:ext cx="2967945" cy="4454498"/>
          </a:xfrm>
          <a:prstGeom prst="rect">
            <a:avLst/>
          </a:prstGeom>
        </p:spPr>
      </p:pic>
    </p:spTree>
    <p:extLst>
      <p:ext uri="{BB962C8B-B14F-4D97-AF65-F5344CB8AC3E}">
        <p14:creationId xmlns:p14="http://schemas.microsoft.com/office/powerpoint/2010/main" val="869146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a:t>
            </a:r>
          </a:p>
        </p:txBody>
      </p:sp>
      <p:sp>
        <p:nvSpPr>
          <p:cNvPr id="3" name="Content Placeholder 2"/>
          <p:cNvSpPr>
            <a:spLocks noGrp="1"/>
          </p:cNvSpPr>
          <p:nvPr>
            <p:ph sz="half" idx="2"/>
          </p:nvPr>
        </p:nvSpPr>
        <p:spPr>
          <a:xfrm>
            <a:off x="1261871" y="1863555"/>
            <a:ext cx="8455005" cy="4493177"/>
          </a:xfrm>
        </p:spPr>
        <p:txBody>
          <a:bodyPr>
            <a:normAutofit/>
          </a:bodyPr>
          <a:lstStyle/>
          <a:p>
            <a:r>
              <a:rPr lang="en-US" dirty="0"/>
              <a:t>Blue Nutfield Church jumper/cardigan</a:t>
            </a:r>
          </a:p>
          <a:p>
            <a:r>
              <a:rPr lang="en-US" dirty="0"/>
              <a:t>Nutfield Church Fleece</a:t>
            </a:r>
          </a:p>
          <a:p>
            <a:r>
              <a:rPr lang="en-US" dirty="0"/>
              <a:t>Yellow Nutfield Church polo shirt</a:t>
            </a:r>
          </a:p>
          <a:p>
            <a:r>
              <a:rPr lang="en-US" dirty="0"/>
              <a:t>Grey pinafore, skirt or trousers</a:t>
            </a:r>
          </a:p>
          <a:p>
            <a:r>
              <a:rPr lang="en-US" dirty="0"/>
              <a:t>Blue summer dress</a:t>
            </a:r>
          </a:p>
          <a:p>
            <a:r>
              <a:rPr lang="en-US" dirty="0"/>
              <a:t>Grey socks</a:t>
            </a:r>
          </a:p>
          <a:p>
            <a:r>
              <a:rPr lang="en-US" dirty="0"/>
              <a:t>Black shoes</a:t>
            </a:r>
          </a:p>
          <a:p>
            <a:r>
              <a:rPr lang="en-US" dirty="0"/>
              <a:t>Hair bands and clips must be blue or navy</a:t>
            </a:r>
          </a:p>
          <a:p>
            <a:r>
              <a:rPr lang="en-US" b="1" dirty="0"/>
              <a:t>No jewelry - one pair of studs is acceptable.</a:t>
            </a:r>
          </a:p>
        </p:txBody>
      </p:sp>
    </p:spTree>
    <p:extLst>
      <p:ext uri="{BB962C8B-B14F-4D97-AF65-F5344CB8AC3E}">
        <p14:creationId xmlns:p14="http://schemas.microsoft.com/office/powerpoint/2010/main" val="3930356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0E968278-7384-E14B-83C1-9BFF5F3F3290}"/>
              </a:ext>
            </a:extLst>
          </p:cNvPr>
          <p:cNvSpPr>
            <a:spLocks noGrp="1"/>
          </p:cNvSpPr>
          <p:nvPr>
            <p:ph type="title"/>
          </p:nvPr>
        </p:nvSpPr>
        <p:spPr/>
        <p:txBody>
          <a:bodyPr/>
          <a:lstStyle/>
          <a:p>
            <a:r>
              <a:rPr lang="en-GB" altLang="en-US" dirty="0"/>
              <a:t>Absence</a:t>
            </a:r>
          </a:p>
        </p:txBody>
      </p:sp>
      <p:sp>
        <p:nvSpPr>
          <p:cNvPr id="29699" name="Content Placeholder 2">
            <a:extLst>
              <a:ext uri="{FF2B5EF4-FFF2-40B4-BE49-F238E27FC236}">
                <a16:creationId xmlns:a16="http://schemas.microsoft.com/office/drawing/2014/main" id="{55064C04-594E-774E-B929-0F69F1941456}"/>
              </a:ext>
            </a:extLst>
          </p:cNvPr>
          <p:cNvSpPr>
            <a:spLocks noGrp="1"/>
          </p:cNvSpPr>
          <p:nvPr>
            <p:ph idx="1"/>
          </p:nvPr>
        </p:nvSpPr>
        <p:spPr/>
        <p:txBody>
          <a:bodyPr/>
          <a:lstStyle/>
          <a:p>
            <a:r>
              <a:rPr lang="en-GB" altLang="en-US" sz="2400" dirty="0"/>
              <a:t>Please telephone the Office to let us know if your child is unwell and will not be attending school.</a:t>
            </a:r>
          </a:p>
          <a:p>
            <a:r>
              <a:rPr lang="en-GB" altLang="en-US" sz="2400" dirty="0"/>
              <a:t>Please let us know when your child may be visiting secondary schools. </a:t>
            </a:r>
          </a:p>
          <a:p>
            <a:r>
              <a:rPr lang="en-GB" altLang="en-US" sz="2400" dirty="0"/>
              <a:t>SATs week is timetabled from Monday 10th May to Thursday 13th May 2027. Please do not take holiday during this week.</a:t>
            </a:r>
          </a:p>
        </p:txBody>
      </p:sp>
      <p:pic>
        <p:nvPicPr>
          <p:cNvPr id="2" name="Picture 1">
            <a:extLst>
              <a:ext uri="{FF2B5EF4-FFF2-40B4-BE49-F238E27FC236}">
                <a16:creationId xmlns:a16="http://schemas.microsoft.com/office/drawing/2014/main" id="{375B9F38-30FC-F04C-BD5A-1E3E52FB3748}"/>
              </a:ext>
            </a:extLst>
          </p:cNvPr>
          <p:cNvPicPr>
            <a:picLocks noChangeAspect="1"/>
          </p:cNvPicPr>
          <p:nvPr/>
        </p:nvPicPr>
        <p:blipFill>
          <a:blip r:embed="rId2"/>
          <a:stretch>
            <a:fillRect/>
          </a:stretch>
        </p:blipFill>
        <p:spPr>
          <a:xfrm>
            <a:off x="0" y="5473088"/>
            <a:ext cx="4748270" cy="1384912"/>
          </a:xfrm>
          <a:prstGeom prst="rect">
            <a:avLst/>
          </a:prstGeom>
        </p:spPr>
      </p:pic>
      <p:pic>
        <p:nvPicPr>
          <p:cNvPr id="5" name="Picture 4">
            <a:extLst>
              <a:ext uri="{FF2B5EF4-FFF2-40B4-BE49-F238E27FC236}">
                <a16:creationId xmlns:a16="http://schemas.microsoft.com/office/drawing/2014/main" id="{60BB7C2C-29AD-F34D-9860-A5D18D20FAB1}"/>
              </a:ext>
            </a:extLst>
          </p:cNvPr>
          <p:cNvPicPr>
            <a:picLocks noChangeAspect="1"/>
          </p:cNvPicPr>
          <p:nvPr/>
        </p:nvPicPr>
        <p:blipFill>
          <a:blip r:embed="rId2"/>
          <a:stretch>
            <a:fillRect/>
          </a:stretch>
        </p:blipFill>
        <p:spPr>
          <a:xfrm>
            <a:off x="4748270" y="5473088"/>
            <a:ext cx="4748270" cy="1384912"/>
          </a:xfrm>
          <a:prstGeom prst="rect">
            <a:avLst/>
          </a:prstGeom>
        </p:spPr>
      </p:pic>
      <p:pic>
        <p:nvPicPr>
          <p:cNvPr id="6" name="Picture 5">
            <a:extLst>
              <a:ext uri="{FF2B5EF4-FFF2-40B4-BE49-F238E27FC236}">
                <a16:creationId xmlns:a16="http://schemas.microsoft.com/office/drawing/2014/main" id="{94774B58-F6CA-6E40-A0D3-9D44BBF7ADCC}"/>
              </a:ext>
            </a:extLst>
          </p:cNvPr>
          <p:cNvPicPr>
            <a:picLocks noChangeAspect="1"/>
          </p:cNvPicPr>
          <p:nvPr/>
        </p:nvPicPr>
        <p:blipFill>
          <a:blip r:embed="rId2"/>
          <a:stretch>
            <a:fillRect/>
          </a:stretch>
        </p:blipFill>
        <p:spPr>
          <a:xfrm>
            <a:off x="9496540" y="5473088"/>
            <a:ext cx="4748270" cy="1384912"/>
          </a:xfrm>
          <a:prstGeom prst="rect">
            <a:avLst/>
          </a:prstGeom>
        </p:spPr>
      </p:pic>
    </p:spTree>
    <p:extLst>
      <p:ext uri="{BB962C8B-B14F-4D97-AF65-F5344CB8AC3E}">
        <p14:creationId xmlns:p14="http://schemas.microsoft.com/office/powerpoint/2010/main" val="2803148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D0D2F438-F4BB-7844-9115-4F7BD2B3D69F}"/>
              </a:ext>
            </a:extLst>
          </p:cNvPr>
          <p:cNvSpPr>
            <a:spLocks noGrp="1"/>
          </p:cNvSpPr>
          <p:nvPr>
            <p:ph type="title"/>
          </p:nvPr>
        </p:nvSpPr>
        <p:spPr/>
        <p:txBody>
          <a:bodyPr/>
          <a:lstStyle/>
          <a:p>
            <a:r>
              <a:rPr lang="en-GB" altLang="en-US" dirty="0"/>
              <a:t>Pick up and Drop off</a:t>
            </a:r>
          </a:p>
        </p:txBody>
      </p:sp>
      <p:sp>
        <p:nvSpPr>
          <p:cNvPr id="3" name="Content Placeholder 2">
            <a:extLst>
              <a:ext uri="{FF2B5EF4-FFF2-40B4-BE49-F238E27FC236}">
                <a16:creationId xmlns:a16="http://schemas.microsoft.com/office/drawing/2014/main" id="{73C36BA6-AFD1-AE4A-925B-DB516901E536}"/>
              </a:ext>
            </a:extLst>
          </p:cNvPr>
          <p:cNvSpPr>
            <a:spLocks noGrp="1"/>
          </p:cNvSpPr>
          <p:nvPr>
            <p:ph idx="1"/>
          </p:nvPr>
        </p:nvSpPr>
        <p:spPr/>
        <p:txBody>
          <a:bodyPr/>
          <a:lstStyle/>
          <a:p>
            <a:pPr>
              <a:defRPr/>
            </a:pPr>
            <a:r>
              <a:rPr lang="en-GB" sz="2400" dirty="0"/>
              <a:t>Any information can be send either through the member of staff at the gates or a note with the pupil.</a:t>
            </a:r>
          </a:p>
          <a:p>
            <a:pPr>
              <a:defRPr/>
            </a:pPr>
            <a:r>
              <a:rPr lang="en-GB" sz="2400" dirty="0"/>
              <a:t>Please let us know who is picking up your child if it is not you. If there is a long-standing arrangement, please let the office or myself know.</a:t>
            </a:r>
          </a:p>
          <a:p>
            <a:pPr>
              <a:defRPr/>
            </a:pPr>
            <a:r>
              <a:rPr lang="en-GB" sz="2400" dirty="0"/>
              <a:t>Children in Year 6 can walk home on their own, at the parent’s discretion. We will need written permission from you.  </a:t>
            </a:r>
          </a:p>
          <a:p>
            <a:pPr>
              <a:defRPr/>
            </a:pPr>
            <a:endParaRPr lang="en-GB" dirty="0"/>
          </a:p>
        </p:txBody>
      </p:sp>
      <p:pic>
        <p:nvPicPr>
          <p:cNvPr id="4" name="Picture 3">
            <a:extLst>
              <a:ext uri="{FF2B5EF4-FFF2-40B4-BE49-F238E27FC236}">
                <a16:creationId xmlns:a16="http://schemas.microsoft.com/office/drawing/2014/main" id="{A7A422A2-7218-E44A-8B5D-18A1159230C6}"/>
              </a:ext>
            </a:extLst>
          </p:cNvPr>
          <p:cNvPicPr>
            <a:picLocks noChangeAspect="1"/>
          </p:cNvPicPr>
          <p:nvPr/>
        </p:nvPicPr>
        <p:blipFill>
          <a:blip r:embed="rId2"/>
          <a:stretch>
            <a:fillRect/>
          </a:stretch>
        </p:blipFill>
        <p:spPr>
          <a:xfrm>
            <a:off x="300669" y="4870909"/>
            <a:ext cx="2667000" cy="1765300"/>
          </a:xfrm>
          <a:prstGeom prst="rect">
            <a:avLst/>
          </a:prstGeom>
        </p:spPr>
      </p:pic>
      <p:pic>
        <p:nvPicPr>
          <p:cNvPr id="5" name="Picture 4">
            <a:extLst>
              <a:ext uri="{FF2B5EF4-FFF2-40B4-BE49-F238E27FC236}">
                <a16:creationId xmlns:a16="http://schemas.microsoft.com/office/drawing/2014/main" id="{432964AE-C35C-9449-B880-3EFAA2E6DC39}"/>
              </a:ext>
            </a:extLst>
          </p:cNvPr>
          <p:cNvPicPr>
            <a:picLocks noChangeAspect="1"/>
          </p:cNvPicPr>
          <p:nvPr/>
        </p:nvPicPr>
        <p:blipFill>
          <a:blip r:embed="rId3"/>
          <a:stretch>
            <a:fillRect/>
          </a:stretch>
        </p:blipFill>
        <p:spPr>
          <a:xfrm>
            <a:off x="8627431" y="297323"/>
            <a:ext cx="2032000" cy="1143000"/>
          </a:xfrm>
          <a:prstGeom prst="rect">
            <a:avLst/>
          </a:prstGeom>
        </p:spPr>
      </p:pic>
      <p:pic>
        <p:nvPicPr>
          <p:cNvPr id="6" name="Picture 5">
            <a:extLst>
              <a:ext uri="{FF2B5EF4-FFF2-40B4-BE49-F238E27FC236}">
                <a16:creationId xmlns:a16="http://schemas.microsoft.com/office/drawing/2014/main" id="{B7213A0F-6949-5D49-BA7F-23B14919144F}"/>
              </a:ext>
            </a:extLst>
          </p:cNvPr>
          <p:cNvPicPr>
            <a:picLocks noChangeAspect="1"/>
          </p:cNvPicPr>
          <p:nvPr/>
        </p:nvPicPr>
        <p:blipFill>
          <a:blip r:embed="rId4"/>
          <a:stretch>
            <a:fillRect/>
          </a:stretch>
        </p:blipFill>
        <p:spPr>
          <a:xfrm>
            <a:off x="8856795" y="4596409"/>
            <a:ext cx="1956336" cy="1895831"/>
          </a:xfrm>
          <a:prstGeom prst="rect">
            <a:avLst/>
          </a:prstGeom>
        </p:spPr>
      </p:pic>
    </p:spTree>
    <p:extLst>
      <p:ext uri="{BB962C8B-B14F-4D97-AF65-F5344CB8AC3E}">
        <p14:creationId xmlns:p14="http://schemas.microsoft.com/office/powerpoint/2010/main" val="4086728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6EF158-C5E5-694B-92A3-D71E6F5E7339}"/>
              </a:ext>
            </a:extLst>
          </p:cNvPr>
          <p:cNvPicPr>
            <a:picLocks noChangeAspect="1"/>
          </p:cNvPicPr>
          <p:nvPr/>
        </p:nvPicPr>
        <p:blipFill>
          <a:blip r:embed="rId2"/>
          <a:stretch>
            <a:fillRect/>
          </a:stretch>
        </p:blipFill>
        <p:spPr>
          <a:xfrm>
            <a:off x="5460498" y="677863"/>
            <a:ext cx="5754673" cy="5754673"/>
          </a:xfrm>
          <a:prstGeom prst="rect">
            <a:avLst/>
          </a:prstGeom>
        </p:spPr>
      </p:pic>
      <p:sp>
        <p:nvSpPr>
          <p:cNvPr id="26626" name="Rectangle 3">
            <a:extLst>
              <a:ext uri="{FF2B5EF4-FFF2-40B4-BE49-F238E27FC236}">
                <a16:creationId xmlns:a16="http://schemas.microsoft.com/office/drawing/2014/main" id="{F4647150-A02A-A645-9EA5-3624940DFB28}"/>
              </a:ext>
            </a:extLst>
          </p:cNvPr>
          <p:cNvSpPr>
            <a:spLocks noGrp="1" noChangeArrowheads="1"/>
          </p:cNvSpPr>
          <p:nvPr>
            <p:ph idx="1"/>
          </p:nvPr>
        </p:nvSpPr>
        <p:spPr>
          <a:xfrm>
            <a:off x="1261872" y="1828800"/>
            <a:ext cx="5579603" cy="4351337"/>
          </a:xfrm>
        </p:spPr>
        <p:txBody>
          <a:bodyPr/>
          <a:lstStyle/>
          <a:p>
            <a:r>
              <a:rPr lang="en-GB" altLang="en-US" sz="2400" dirty="0"/>
              <a:t> We need written permission for any child to walk home; an email or a letter. </a:t>
            </a:r>
          </a:p>
          <a:p>
            <a:r>
              <a:rPr lang="en-GB" altLang="en-US" sz="2400" dirty="0"/>
              <a:t>We can </a:t>
            </a:r>
            <a:r>
              <a:rPr lang="en-GB" altLang="en-US" sz="2400" b="1" dirty="0"/>
              <a:t>only</a:t>
            </a:r>
            <a:r>
              <a:rPr lang="en-GB" altLang="en-US" sz="2400" dirty="0"/>
              <a:t> let children with parental permission walk home alone. </a:t>
            </a:r>
          </a:p>
          <a:p>
            <a:r>
              <a:rPr lang="en-GB" altLang="en-US" sz="2400" dirty="0"/>
              <a:t>Children </a:t>
            </a:r>
            <a:r>
              <a:rPr lang="en-GB" altLang="en-US" sz="2400" b="1" dirty="0"/>
              <a:t>will not </a:t>
            </a:r>
            <a:r>
              <a:rPr lang="en-GB" altLang="en-US" sz="2400" dirty="0"/>
              <a:t>be allowed to walk home with friends if they do not have permission. </a:t>
            </a:r>
            <a:endParaRPr lang="en-US" altLang="en-US" dirty="0"/>
          </a:p>
        </p:txBody>
      </p:sp>
      <p:sp>
        <p:nvSpPr>
          <p:cNvPr id="26627" name="Rectangle 2">
            <a:extLst>
              <a:ext uri="{FF2B5EF4-FFF2-40B4-BE49-F238E27FC236}">
                <a16:creationId xmlns:a16="http://schemas.microsoft.com/office/drawing/2014/main" id="{0EC9929B-2238-5443-AB16-EB18CF4BE674}"/>
              </a:ext>
            </a:extLst>
          </p:cNvPr>
          <p:cNvSpPr>
            <a:spLocks noGrp="1" noChangeArrowheads="1"/>
          </p:cNvSpPr>
          <p:nvPr>
            <p:ph type="title"/>
          </p:nvPr>
        </p:nvSpPr>
        <p:spPr/>
        <p:txBody>
          <a:bodyPr/>
          <a:lstStyle/>
          <a:p>
            <a:pPr eaLnBrk="1" hangingPunct="1"/>
            <a:r>
              <a:rPr lang="en-GB" altLang="en-US" dirty="0"/>
              <a:t>Walking Home Alone</a:t>
            </a:r>
          </a:p>
        </p:txBody>
      </p:sp>
    </p:spTree>
    <p:extLst>
      <p:ext uri="{BB962C8B-B14F-4D97-AF65-F5344CB8AC3E}">
        <p14:creationId xmlns:p14="http://schemas.microsoft.com/office/powerpoint/2010/main" val="1252551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a:extLst>
              <a:ext uri="{FF2B5EF4-FFF2-40B4-BE49-F238E27FC236}">
                <a16:creationId xmlns:a16="http://schemas.microsoft.com/office/drawing/2014/main" id="{0EC9929B-2238-5443-AB16-EB18CF4BE674}"/>
              </a:ext>
            </a:extLst>
          </p:cNvPr>
          <p:cNvSpPr>
            <a:spLocks noGrp="1" noChangeArrowheads="1"/>
          </p:cNvSpPr>
          <p:nvPr>
            <p:ph type="title"/>
          </p:nvPr>
        </p:nvSpPr>
        <p:spPr>
          <a:xfrm>
            <a:off x="1482005" y="1693"/>
            <a:ext cx="9692640" cy="1325562"/>
          </a:xfrm>
        </p:spPr>
        <p:txBody>
          <a:bodyPr/>
          <a:lstStyle/>
          <a:p>
            <a:pPr eaLnBrk="1" hangingPunct="1"/>
            <a:r>
              <a:rPr lang="en-GB" altLang="en-US" dirty="0"/>
              <a:t>Mobile Phones</a:t>
            </a:r>
          </a:p>
        </p:txBody>
      </p:sp>
      <p:sp>
        <p:nvSpPr>
          <p:cNvPr id="26626" name="Rectangle 3">
            <a:extLst>
              <a:ext uri="{FF2B5EF4-FFF2-40B4-BE49-F238E27FC236}">
                <a16:creationId xmlns:a16="http://schemas.microsoft.com/office/drawing/2014/main" id="{F4647150-A02A-A645-9EA5-3624940DFB28}"/>
              </a:ext>
            </a:extLst>
          </p:cNvPr>
          <p:cNvSpPr>
            <a:spLocks noGrp="1" noChangeArrowheads="1"/>
          </p:cNvSpPr>
          <p:nvPr>
            <p:ph idx="1"/>
          </p:nvPr>
        </p:nvSpPr>
        <p:spPr>
          <a:xfrm>
            <a:off x="1482005" y="1226821"/>
            <a:ext cx="6273665" cy="4913523"/>
          </a:xfrm>
        </p:spPr>
        <p:txBody>
          <a:bodyPr>
            <a:normAutofit lnSpcReduction="10000"/>
          </a:bodyPr>
          <a:lstStyle/>
          <a:p>
            <a:r>
              <a:rPr lang="en-GB" altLang="en-US" sz="2400" dirty="0"/>
              <a:t>Mobile phones should only be brought to school by children that walk to/from school by themselves. </a:t>
            </a:r>
          </a:p>
          <a:p>
            <a:r>
              <a:rPr lang="en-GB" altLang="en-US" sz="2400" dirty="0"/>
              <a:t>Every morning, phones are collected in a box </a:t>
            </a:r>
            <a:r>
              <a:rPr lang="en-US" altLang="en-US" sz="2400" dirty="0"/>
              <a:t>and the box is locked away. They will not be allowed access to this during the school day.</a:t>
            </a:r>
          </a:p>
          <a:p>
            <a:r>
              <a:rPr lang="en-US" altLang="en-US" sz="2400" dirty="0"/>
              <a:t> At the end of the school day the phones are returned to their owners.</a:t>
            </a:r>
          </a:p>
          <a:p>
            <a:r>
              <a:rPr lang="en-GB" altLang="en-US" sz="2400" dirty="0"/>
              <a:t>Phones MUST NOT be used on the playgrounds in the mornings before school or after school.</a:t>
            </a:r>
          </a:p>
          <a:p>
            <a:endParaRPr lang="en-GB" altLang="en-US" sz="2400" dirty="0"/>
          </a:p>
          <a:p>
            <a:r>
              <a:rPr lang="en-GB" altLang="en-US" sz="2400" b="1" dirty="0"/>
              <a:t>NO SMART WATCHES</a:t>
            </a:r>
          </a:p>
        </p:txBody>
      </p:sp>
      <p:pic>
        <p:nvPicPr>
          <p:cNvPr id="4" name="Picture 3">
            <a:extLst>
              <a:ext uri="{FF2B5EF4-FFF2-40B4-BE49-F238E27FC236}">
                <a16:creationId xmlns:a16="http://schemas.microsoft.com/office/drawing/2014/main" id="{A2F9C894-ABF7-9D42-B0C7-36EA83E1BE87}"/>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6426200" y="429789"/>
            <a:ext cx="5842000" cy="4203700"/>
          </a:xfrm>
          <a:prstGeom prst="rect">
            <a:avLst/>
          </a:prstGeom>
        </p:spPr>
      </p:pic>
      <p:pic>
        <p:nvPicPr>
          <p:cNvPr id="2" name="Picture 1">
            <a:extLst>
              <a:ext uri="{FF2B5EF4-FFF2-40B4-BE49-F238E27FC236}">
                <a16:creationId xmlns:a16="http://schemas.microsoft.com/office/drawing/2014/main" id="{AB15F965-BC2D-444A-B48A-BD0B0E34F769}"/>
              </a:ext>
            </a:extLst>
          </p:cNvPr>
          <p:cNvPicPr>
            <a:picLocks noChangeAspect="1"/>
          </p:cNvPicPr>
          <p:nvPr/>
        </p:nvPicPr>
        <p:blipFill>
          <a:blip r:embed="rId3"/>
          <a:stretch>
            <a:fillRect/>
          </a:stretch>
        </p:blipFill>
        <p:spPr>
          <a:xfrm>
            <a:off x="5171017" y="4950884"/>
            <a:ext cx="2171700" cy="1822449"/>
          </a:xfrm>
          <a:prstGeom prst="rect">
            <a:avLst/>
          </a:prstGeom>
        </p:spPr>
      </p:pic>
    </p:spTree>
    <p:extLst>
      <p:ext uri="{BB962C8B-B14F-4D97-AF65-F5344CB8AC3E}">
        <p14:creationId xmlns:p14="http://schemas.microsoft.com/office/powerpoint/2010/main" val="2578736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2143F9-5E2F-448B-A766-36F1FE6C6E4B}"/>
              </a:ext>
            </a:extLst>
          </p:cNvPr>
          <p:cNvSpPr>
            <a:spLocks noGrp="1"/>
          </p:cNvSpPr>
          <p:nvPr>
            <p:ph type="title"/>
          </p:nvPr>
        </p:nvSpPr>
        <p:spPr/>
        <p:txBody>
          <a:bodyPr/>
          <a:lstStyle/>
          <a:p>
            <a:r>
              <a:rPr lang="en-GB" dirty="0"/>
              <a:t>Online Safety at Nutfield Church Primary</a:t>
            </a:r>
          </a:p>
        </p:txBody>
      </p:sp>
      <p:sp>
        <p:nvSpPr>
          <p:cNvPr id="5" name="Content Placeholder 4">
            <a:extLst>
              <a:ext uri="{FF2B5EF4-FFF2-40B4-BE49-F238E27FC236}">
                <a16:creationId xmlns:a16="http://schemas.microsoft.com/office/drawing/2014/main" id="{1A28037E-90A4-49B2-9C0A-672432D8F976}"/>
              </a:ext>
            </a:extLst>
          </p:cNvPr>
          <p:cNvSpPr>
            <a:spLocks noGrp="1"/>
          </p:cNvSpPr>
          <p:nvPr>
            <p:ph sz="half" idx="1"/>
          </p:nvPr>
        </p:nvSpPr>
        <p:spPr>
          <a:xfrm>
            <a:off x="838200" y="1825625"/>
            <a:ext cx="10792968" cy="4351338"/>
          </a:xfrm>
        </p:spPr>
        <p:txBody>
          <a:bodyPr>
            <a:normAutofit fontScale="92500" lnSpcReduction="10000"/>
          </a:bodyPr>
          <a:lstStyle/>
          <a:p>
            <a:r>
              <a:rPr lang="en-GB" sz="3200" dirty="0"/>
              <a:t>At Nutfield Church School, we teach children in all classes how to stay safe in the online world, through regular Internet Safety lessons, using a mixture of videos and activities, aimed at their different ages and experiences. </a:t>
            </a:r>
          </a:p>
          <a:p>
            <a:r>
              <a:rPr lang="en-GB" sz="3200" dirty="0"/>
              <a:t>As staying safe online straddles school and home, we encourage parent, family and wider school community involvement in our efforts to inform children about the digital world.</a:t>
            </a:r>
          </a:p>
          <a:p>
            <a:r>
              <a:rPr lang="en-GB" sz="3200" dirty="0"/>
              <a:t>Please see our website for more information. </a:t>
            </a:r>
            <a:r>
              <a:rPr lang="en-GB" sz="3200" dirty="0">
                <a:hlinkClick r:id="rId2"/>
              </a:rPr>
              <a:t>https://nutfieldchurchprimary.co.uk/online-safety/</a:t>
            </a:r>
            <a:endParaRPr lang="en-GB" sz="3200" dirty="0"/>
          </a:p>
        </p:txBody>
      </p:sp>
    </p:spTree>
    <p:extLst>
      <p:ext uri="{BB962C8B-B14F-4D97-AF65-F5344CB8AC3E}">
        <p14:creationId xmlns:p14="http://schemas.microsoft.com/office/powerpoint/2010/main" val="3803164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2143F9-5E2F-448B-A766-36F1FE6C6E4B}"/>
              </a:ext>
            </a:extLst>
          </p:cNvPr>
          <p:cNvSpPr>
            <a:spLocks noGrp="1"/>
          </p:cNvSpPr>
          <p:nvPr>
            <p:ph type="title"/>
          </p:nvPr>
        </p:nvSpPr>
        <p:spPr/>
        <p:txBody>
          <a:bodyPr/>
          <a:lstStyle/>
          <a:p>
            <a:r>
              <a:rPr lang="en-GB" dirty="0"/>
              <a:t>Online Safety at Nutfield Church Primary</a:t>
            </a:r>
          </a:p>
        </p:txBody>
      </p:sp>
      <p:sp>
        <p:nvSpPr>
          <p:cNvPr id="5" name="Content Placeholder 4">
            <a:extLst>
              <a:ext uri="{FF2B5EF4-FFF2-40B4-BE49-F238E27FC236}">
                <a16:creationId xmlns:a16="http://schemas.microsoft.com/office/drawing/2014/main" id="{1A28037E-90A4-49B2-9C0A-672432D8F976}"/>
              </a:ext>
            </a:extLst>
          </p:cNvPr>
          <p:cNvSpPr>
            <a:spLocks noGrp="1"/>
          </p:cNvSpPr>
          <p:nvPr>
            <p:ph sz="half" idx="1"/>
          </p:nvPr>
        </p:nvSpPr>
        <p:spPr/>
        <p:txBody>
          <a:bodyPr>
            <a:normAutofit/>
          </a:bodyPr>
          <a:lstStyle/>
          <a:p>
            <a:r>
              <a:rPr lang="en-GB" dirty="0"/>
              <a:t>In our school, we have a filtering and monitoring system which blocks key words and searches from coming up. </a:t>
            </a:r>
          </a:p>
          <a:p>
            <a:r>
              <a:rPr lang="en-GB" dirty="0"/>
              <a:t>If a child searches something they shouldn’t an email will be sent to the Office Team, it is then investigated by Miss Mitchell and Mrs </a:t>
            </a:r>
            <a:r>
              <a:rPr lang="en-GB" dirty="0" err="1"/>
              <a:t>Farray</a:t>
            </a:r>
            <a:r>
              <a:rPr lang="en-GB"/>
              <a:t>-Green </a:t>
            </a:r>
            <a:r>
              <a:rPr lang="en-GB" dirty="0"/>
              <a:t>(our Online Safety Lead).</a:t>
            </a:r>
          </a:p>
        </p:txBody>
      </p:sp>
      <p:sp>
        <p:nvSpPr>
          <p:cNvPr id="6" name="Content Placeholder 5">
            <a:extLst>
              <a:ext uri="{FF2B5EF4-FFF2-40B4-BE49-F238E27FC236}">
                <a16:creationId xmlns:a16="http://schemas.microsoft.com/office/drawing/2014/main" id="{B5051086-A264-4EE2-889F-11F503C795B0}"/>
              </a:ext>
            </a:extLst>
          </p:cNvPr>
          <p:cNvSpPr>
            <a:spLocks noGrp="1"/>
          </p:cNvSpPr>
          <p:nvPr>
            <p:ph sz="half" idx="2"/>
          </p:nvPr>
        </p:nvSpPr>
        <p:spPr/>
        <p:txBody>
          <a:bodyPr>
            <a:normAutofit/>
          </a:bodyPr>
          <a:lstStyle/>
          <a:p>
            <a:r>
              <a:rPr lang="en-GB" dirty="0"/>
              <a:t>Online Safety is taught throughout the Science, Computing and Design and Technology curriculum in all year groups. </a:t>
            </a:r>
          </a:p>
          <a:p>
            <a:r>
              <a:rPr lang="en-GB" dirty="0"/>
              <a:t>Key Stage 1 use Purple Mash’s Online Safety scheme.</a:t>
            </a:r>
          </a:p>
          <a:p>
            <a:r>
              <a:rPr lang="en-GB" dirty="0"/>
              <a:t>Key Stage 2 use Google’s ‘</a:t>
            </a:r>
            <a:r>
              <a:rPr lang="en-GB" dirty="0" err="1"/>
              <a:t>Interland</a:t>
            </a:r>
            <a:r>
              <a:rPr lang="en-GB" dirty="0"/>
              <a:t> and Be Internet Kind’ Schemes. </a:t>
            </a:r>
          </a:p>
        </p:txBody>
      </p:sp>
    </p:spTree>
    <p:extLst>
      <p:ext uri="{BB962C8B-B14F-4D97-AF65-F5344CB8AC3E}">
        <p14:creationId xmlns:p14="http://schemas.microsoft.com/office/powerpoint/2010/main" val="39952750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931EC4EA-8DBB-3049-819F-A5B3C7B87567}"/>
              </a:ext>
            </a:extLst>
          </p:cNvPr>
          <p:cNvSpPr>
            <a:spLocks noGrp="1"/>
          </p:cNvSpPr>
          <p:nvPr>
            <p:ph type="title"/>
          </p:nvPr>
        </p:nvSpPr>
        <p:spPr/>
        <p:txBody>
          <a:bodyPr>
            <a:normAutofit/>
          </a:bodyPr>
          <a:lstStyle/>
          <a:p>
            <a:r>
              <a:rPr lang="en-GB" altLang="en-US" dirty="0">
                <a:cs typeface="Calibri" panose="020F0502020204030204" pitchFamily="34" charset="0"/>
              </a:rPr>
              <a:t>E-Safety KS2</a:t>
            </a:r>
          </a:p>
        </p:txBody>
      </p:sp>
      <p:sp>
        <p:nvSpPr>
          <p:cNvPr id="30723" name="Subtitle 2">
            <a:extLst>
              <a:ext uri="{FF2B5EF4-FFF2-40B4-BE49-F238E27FC236}">
                <a16:creationId xmlns:a16="http://schemas.microsoft.com/office/drawing/2014/main" id="{9E7A8B6E-74DB-714C-85F2-C09823764B6D}"/>
              </a:ext>
            </a:extLst>
          </p:cNvPr>
          <p:cNvSpPr>
            <a:spLocks noGrp="1"/>
          </p:cNvSpPr>
          <p:nvPr>
            <p:ph idx="1"/>
          </p:nvPr>
        </p:nvSpPr>
        <p:spPr>
          <a:xfrm>
            <a:off x="1237488" y="1806766"/>
            <a:ext cx="8351774" cy="4351337"/>
          </a:xfrm>
        </p:spPr>
        <p:txBody>
          <a:bodyPr>
            <a:normAutofit fontScale="77500" lnSpcReduction="20000"/>
          </a:bodyPr>
          <a:lstStyle/>
          <a:p>
            <a:pPr marL="0" indent="0" algn="l">
              <a:buNone/>
            </a:pPr>
            <a:r>
              <a:rPr lang="en-GB" altLang="en-US" sz="2000" b="1" u="sng" dirty="0">
                <a:latin typeface="Calibri" panose="020F0502020204030204" pitchFamily="34" charset="0"/>
                <a:cs typeface="Calibri" panose="020F0502020204030204" pitchFamily="34" charset="0"/>
              </a:rPr>
              <a:t>DOs</a:t>
            </a:r>
          </a:p>
          <a:p>
            <a:pPr algn="l"/>
            <a:r>
              <a:rPr lang="en-GB" altLang="en-US" sz="2000" dirty="0">
                <a:latin typeface="Calibri" panose="020F0502020204030204" pitchFamily="34" charset="0"/>
                <a:cs typeface="Calibri" panose="020F0502020204030204" pitchFamily="34" charset="0"/>
              </a:rPr>
              <a:t>Talk to your child regularly about what they do online and on their phone. Who are they talking to and what about?</a:t>
            </a:r>
          </a:p>
          <a:p>
            <a:pPr algn="l"/>
            <a:r>
              <a:rPr lang="en-GB" altLang="en-US" sz="2000" dirty="0">
                <a:latin typeface="Calibri" panose="020F0502020204030204" pitchFamily="34" charset="0"/>
                <a:cs typeface="Calibri" panose="020F0502020204030204" pitchFamily="34" charset="0"/>
              </a:rPr>
              <a:t>Keep your computer/tablet in an area of the house that is easy to supervise i.e. where you will walk past every now and again.</a:t>
            </a:r>
          </a:p>
          <a:p>
            <a:pPr algn="l"/>
            <a:r>
              <a:rPr lang="en-GB" altLang="en-US" sz="2000" dirty="0">
                <a:latin typeface="Calibri" panose="020F0502020204030204" pitchFamily="34" charset="0"/>
                <a:cs typeface="Calibri" panose="020F0502020204030204" pitchFamily="34" charset="0"/>
              </a:rPr>
              <a:t>Reinforce the message of not talking to strangers, giving out any personal details and sending inappropriate words or images.</a:t>
            </a:r>
          </a:p>
          <a:p>
            <a:pPr algn="l"/>
            <a:r>
              <a:rPr lang="en-GB" altLang="en-US" sz="2000" dirty="0">
                <a:latin typeface="Calibri" panose="020F0502020204030204" pitchFamily="34" charset="0"/>
                <a:cs typeface="Calibri" panose="020F0502020204030204" pitchFamily="34" charset="0"/>
              </a:rPr>
              <a:t>Subscribe to your internet service provider’s filter system.</a:t>
            </a:r>
          </a:p>
          <a:p>
            <a:pPr algn="l"/>
            <a:r>
              <a:rPr lang="en-GB" altLang="en-US" sz="2000" dirty="0">
                <a:latin typeface="Calibri" panose="020F0502020204030204" pitchFamily="34" charset="0"/>
                <a:cs typeface="Calibri" panose="020F0502020204030204" pitchFamily="34" charset="0"/>
              </a:rPr>
              <a:t>Build this relationship/practice now while it is relatively easy in preparation for when your child is a teenager!</a:t>
            </a:r>
          </a:p>
          <a:p>
            <a:pPr marL="0" indent="0" algn="l">
              <a:buNone/>
            </a:pPr>
            <a:r>
              <a:rPr lang="en-GB" altLang="en-US" sz="2000" b="1" u="sng" dirty="0">
                <a:latin typeface="Calibri" panose="020F0502020204030204" pitchFamily="34" charset="0"/>
                <a:cs typeface="Calibri" panose="020F0502020204030204" pitchFamily="34" charset="0"/>
              </a:rPr>
              <a:t>DON’Ts</a:t>
            </a:r>
          </a:p>
          <a:p>
            <a:pPr algn="l"/>
            <a:r>
              <a:rPr lang="en-GB" altLang="en-US" sz="2000" dirty="0">
                <a:latin typeface="Calibri" panose="020F0502020204030204" pitchFamily="34" charset="0"/>
                <a:cs typeface="Calibri" panose="020F0502020204030204" pitchFamily="34" charset="0"/>
              </a:rPr>
              <a:t>Take an “it will never happen to us” attitude</a:t>
            </a:r>
          </a:p>
          <a:p>
            <a:pPr algn="l"/>
            <a:r>
              <a:rPr lang="en-GB" altLang="en-US" sz="2000" dirty="0">
                <a:latin typeface="Calibri" panose="020F0502020204030204" pitchFamily="34" charset="0"/>
                <a:cs typeface="Calibri" panose="020F0502020204030204" pitchFamily="34" charset="0"/>
              </a:rPr>
              <a:t>Allow your child to join social media sites where they are under the age limit (age limits exist for a reason!)</a:t>
            </a:r>
          </a:p>
          <a:p>
            <a:pPr algn="l"/>
            <a:endParaRPr lang="en-GB" altLang="en-US" sz="2000" dirty="0">
              <a:latin typeface="Calibri" panose="020F0502020204030204" pitchFamily="34" charset="0"/>
              <a:cs typeface="Calibri" panose="020F0502020204030204" pitchFamily="34" charset="0"/>
            </a:endParaRPr>
          </a:p>
        </p:txBody>
      </p:sp>
      <p:pic>
        <p:nvPicPr>
          <p:cNvPr id="30724" name="Picture 3">
            <a:extLst>
              <a:ext uri="{FF2B5EF4-FFF2-40B4-BE49-F238E27FC236}">
                <a16:creationId xmlns:a16="http://schemas.microsoft.com/office/drawing/2014/main" id="{0B3390F5-E1A0-D244-9F3F-0823FCCF5B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89262" y="4338256"/>
            <a:ext cx="1365250"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2">
            <a:extLst>
              <a:ext uri="{FF2B5EF4-FFF2-40B4-BE49-F238E27FC236}">
                <a16:creationId xmlns:a16="http://schemas.microsoft.com/office/drawing/2014/main" id="{A5A19B9D-1C36-B248-A9A0-DB95425CBB6E}"/>
              </a:ext>
            </a:extLst>
          </p:cNvPr>
          <p:cNvSpPr txBox="1">
            <a:spLocks/>
          </p:cNvSpPr>
          <p:nvPr/>
        </p:nvSpPr>
        <p:spPr>
          <a:xfrm>
            <a:off x="8211678" y="365760"/>
            <a:ext cx="2742833" cy="1566231"/>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buFont typeface="Arial" pitchFamily="34" charset="0"/>
              <a:buNone/>
            </a:pPr>
            <a:r>
              <a:rPr lang="en-GB" altLang="en-US" sz="2000" dirty="0">
                <a:latin typeface="Calibri" panose="020F0502020204030204" pitchFamily="34" charset="0"/>
                <a:cs typeface="Calibri" panose="020F0502020204030204" pitchFamily="34" charset="0"/>
              </a:rPr>
              <a:t>If you are concerned or worried about online safety, do come and see me!</a:t>
            </a:r>
          </a:p>
          <a:p>
            <a:endParaRPr lang="en-GB" alt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5779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Contact and Important Dates</a:t>
            </a:r>
            <a:endParaRPr lang="en-US" dirty="0"/>
          </a:p>
        </p:txBody>
      </p:sp>
      <p:sp>
        <p:nvSpPr>
          <p:cNvPr id="3" name="Content Placeholder 2"/>
          <p:cNvSpPr>
            <a:spLocks noGrp="1"/>
          </p:cNvSpPr>
          <p:nvPr>
            <p:ph sz="half" idx="1"/>
          </p:nvPr>
        </p:nvSpPr>
        <p:spPr/>
        <p:txBody>
          <a:bodyPr>
            <a:normAutofit/>
          </a:bodyPr>
          <a:lstStyle/>
          <a:p>
            <a:r>
              <a:rPr lang="en-GB" dirty="0"/>
              <a:t>If you have any quick questions or concerns please feel free to catch me in the playground at the end of the day.  </a:t>
            </a:r>
          </a:p>
          <a:p>
            <a:r>
              <a:rPr lang="en-GB" dirty="0"/>
              <a:t>If you would like to speak me more privately, please let me know or contact the school office to arrange an appointment. </a:t>
            </a:r>
          </a:p>
          <a:p>
            <a:pPr lvl="1"/>
            <a:r>
              <a:rPr lang="en-GB" dirty="0"/>
              <a:t>info@nutfield.surrey.sch.uk</a:t>
            </a:r>
          </a:p>
          <a:p>
            <a:r>
              <a:rPr lang="en-GB" dirty="0"/>
              <a:t>Please do keep an eye on the school website which lists all the key dates for the Autumn term and class updates! Some of these up dates can also be found in my weekly newsletter.</a:t>
            </a:r>
          </a:p>
        </p:txBody>
      </p:sp>
      <p:sp>
        <p:nvSpPr>
          <p:cNvPr id="6" name="Content Placeholder 5">
            <a:extLst>
              <a:ext uri="{FF2B5EF4-FFF2-40B4-BE49-F238E27FC236}">
                <a16:creationId xmlns:a16="http://schemas.microsoft.com/office/drawing/2014/main" id="{B89EBD13-F8BA-4CA3-BAFC-E6F884999AEE}"/>
              </a:ext>
            </a:extLst>
          </p:cNvPr>
          <p:cNvSpPr>
            <a:spLocks noGrp="1"/>
          </p:cNvSpPr>
          <p:nvPr>
            <p:ph sz="half" idx="2"/>
          </p:nvPr>
        </p:nvSpPr>
        <p:spPr/>
        <p:txBody>
          <a:bodyPr/>
          <a:lstStyle/>
          <a:p>
            <a:endParaRPr lang="en-GB"/>
          </a:p>
        </p:txBody>
      </p:sp>
    </p:spTree>
    <p:extLst>
      <p:ext uri="{BB962C8B-B14F-4D97-AF65-F5344CB8AC3E}">
        <p14:creationId xmlns:p14="http://schemas.microsoft.com/office/powerpoint/2010/main" val="11785839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33324" y="488774"/>
            <a:ext cx="6120680" cy="954107"/>
          </a:xfrm>
          <a:prstGeom prst="rect">
            <a:avLst/>
          </a:prstGeom>
          <a:noFill/>
          <a:ln w="28575">
            <a:noFill/>
          </a:ln>
        </p:spPr>
        <p:txBody>
          <a:bodyPr wrap="square" rtlCol="0">
            <a:spAutoFit/>
          </a:bodyPr>
          <a:lstStyle/>
          <a:p>
            <a:pPr algn="ctr"/>
            <a:r>
              <a:rPr lang="en-GB" sz="2800" b="1" dirty="0">
                <a:latin typeface="Calibri" panose="020F0502020204030204" pitchFamily="34" charset="0"/>
                <a:cs typeface="Calibri" panose="020F0502020204030204" pitchFamily="34" charset="0"/>
              </a:rPr>
              <a:t>High </a:t>
            </a:r>
            <a:r>
              <a:rPr lang="en-GB" sz="2800" b="1" dirty="0" err="1">
                <a:latin typeface="Calibri" panose="020F0502020204030204" pitchFamily="34" charset="0"/>
                <a:cs typeface="Calibri" panose="020F0502020204030204" pitchFamily="34" charset="0"/>
              </a:rPr>
              <a:t>Ashurst</a:t>
            </a:r>
            <a:r>
              <a:rPr lang="en-GB" sz="2800" b="1" dirty="0">
                <a:latin typeface="Calibri" panose="020F0502020204030204" pitchFamily="34" charset="0"/>
                <a:cs typeface="Calibri" panose="020F0502020204030204" pitchFamily="34" charset="0"/>
              </a:rPr>
              <a:t> Outdoor Learning Centre and Thames Young Mariners</a:t>
            </a:r>
          </a:p>
        </p:txBody>
      </p:sp>
      <p:sp>
        <p:nvSpPr>
          <p:cNvPr id="8" name="Subtitle 2"/>
          <p:cNvSpPr txBox="1">
            <a:spLocks/>
          </p:cNvSpPr>
          <p:nvPr/>
        </p:nvSpPr>
        <p:spPr>
          <a:xfrm>
            <a:off x="2351584" y="5172657"/>
            <a:ext cx="4872940" cy="1079249"/>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bg2">
                    <a:lumMod val="50000"/>
                  </a:schemeClr>
                </a:solidFill>
                <a:effectLst/>
                <a:latin typeface="+mn-lt"/>
                <a:ea typeface="+mn-ea"/>
                <a:cs typeface="+mn-cs"/>
              </a:defRPr>
            </a:lvl1pPr>
            <a:lvl2pPr marL="457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200" kern="1200" cap="none">
                <a:solidFill>
                  <a:schemeClr val="bg2">
                    <a:lumMod val="50000"/>
                  </a:schemeClr>
                </a:solidFill>
                <a:effectLst/>
                <a:latin typeface="+mn-lt"/>
                <a:ea typeface="+mn-ea"/>
                <a:cs typeface="+mn-cs"/>
              </a:defRPr>
            </a:lvl2pPr>
            <a:lvl3pPr marL="914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1000" kern="1200" cap="none">
                <a:solidFill>
                  <a:schemeClr val="bg2">
                    <a:lumMod val="50000"/>
                  </a:schemeClr>
                </a:solidFill>
                <a:effectLst/>
                <a:latin typeface="+mn-lt"/>
                <a:ea typeface="+mn-ea"/>
                <a:cs typeface="+mn-cs"/>
              </a:defRPr>
            </a:lvl3pPr>
            <a:lvl4pPr marL="1371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900" kern="1200" cap="none">
                <a:solidFill>
                  <a:schemeClr val="bg2">
                    <a:lumMod val="50000"/>
                  </a:schemeClr>
                </a:solidFill>
                <a:effectLst/>
                <a:latin typeface="+mn-lt"/>
                <a:ea typeface="+mn-ea"/>
                <a:cs typeface="+mn-cs"/>
              </a:defRPr>
            </a:lvl4pPr>
            <a:lvl5pPr marL="18288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900" kern="1200" cap="none">
                <a:solidFill>
                  <a:schemeClr val="bg2">
                    <a:lumMod val="50000"/>
                  </a:schemeClr>
                </a:solidFill>
                <a:effectLst/>
                <a:latin typeface="+mn-lt"/>
                <a:ea typeface="+mn-ea"/>
                <a:cs typeface="+mn-cs"/>
              </a:defRPr>
            </a:lvl5pPr>
            <a:lvl6pPr marL="22860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900" kern="1200" cap="none">
                <a:solidFill>
                  <a:schemeClr val="bg2">
                    <a:lumMod val="50000"/>
                  </a:schemeClr>
                </a:solidFill>
                <a:effectLst/>
                <a:latin typeface="+mn-lt"/>
                <a:ea typeface="+mn-ea"/>
                <a:cs typeface="+mn-cs"/>
              </a:defRPr>
            </a:lvl6pPr>
            <a:lvl7pPr marL="27432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900" kern="1200" cap="none">
                <a:solidFill>
                  <a:schemeClr val="bg2">
                    <a:lumMod val="50000"/>
                  </a:schemeClr>
                </a:solidFill>
                <a:effectLst/>
                <a:latin typeface="+mn-lt"/>
                <a:ea typeface="+mn-ea"/>
                <a:cs typeface="+mn-cs"/>
              </a:defRPr>
            </a:lvl7pPr>
            <a:lvl8pPr marL="32004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900" kern="1200" cap="none">
                <a:solidFill>
                  <a:schemeClr val="bg2">
                    <a:lumMod val="50000"/>
                  </a:schemeClr>
                </a:solidFill>
                <a:effectLst/>
                <a:latin typeface="+mn-lt"/>
                <a:ea typeface="+mn-ea"/>
                <a:cs typeface="+mn-cs"/>
              </a:defRPr>
            </a:lvl8pPr>
            <a:lvl9pPr marL="365760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900" kern="1200" cap="none">
                <a:solidFill>
                  <a:schemeClr val="bg2">
                    <a:lumMod val="50000"/>
                  </a:schemeClr>
                </a:solidFill>
                <a:effectLst/>
                <a:latin typeface="+mn-lt"/>
                <a:ea typeface="+mn-ea"/>
                <a:cs typeface="+mn-cs"/>
              </a:defRPr>
            </a:lvl9pPr>
          </a:lstStyle>
          <a:p>
            <a:pPr algn="ctr"/>
            <a:endParaRPr lang="en-GB" sz="3100" dirty="0">
              <a:solidFill>
                <a:schemeClr val="tx1"/>
              </a:solidFill>
              <a:latin typeface="Calibri" panose="020F0502020204030204" pitchFamily="34" charset="0"/>
              <a:cs typeface="Calibri" panose="020F0502020204030204" pitchFamily="34" charset="0"/>
            </a:endParaRPr>
          </a:p>
        </p:txBody>
      </p:sp>
      <p:sp>
        <p:nvSpPr>
          <p:cNvPr id="6" name="Rectangle 5"/>
          <p:cNvSpPr/>
          <p:nvPr/>
        </p:nvSpPr>
        <p:spPr>
          <a:xfrm>
            <a:off x="5013821" y="1685344"/>
            <a:ext cx="2359685" cy="369332"/>
          </a:xfrm>
          <a:prstGeom prst="rect">
            <a:avLst/>
          </a:prstGeom>
          <a:noFill/>
          <a:ln w="19050">
            <a:noFill/>
          </a:ln>
        </p:spPr>
        <p:txBody>
          <a:bodyPr wrap="none">
            <a:spAutoFit/>
          </a:bodyPr>
          <a:lstStyle/>
          <a:p>
            <a:pPr algn="ctr"/>
            <a:r>
              <a:rPr lang="en-GB" dirty="0">
                <a:latin typeface="Calibri" panose="020F0502020204030204" pitchFamily="34" charset="0"/>
                <a:cs typeface="Calibri" panose="020F0502020204030204" pitchFamily="34" charset="0"/>
              </a:rPr>
              <a:t>Year 6 Residential 2026</a:t>
            </a:r>
          </a:p>
        </p:txBody>
      </p:sp>
    </p:spTree>
    <p:extLst>
      <p:ext uri="{BB962C8B-B14F-4D97-AF65-F5344CB8AC3E}">
        <p14:creationId xmlns:p14="http://schemas.microsoft.com/office/powerpoint/2010/main" val="1048801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4">
            <a:extLst>
              <a:ext uri="{FF2B5EF4-FFF2-40B4-BE49-F238E27FC236}">
                <a16:creationId xmlns:a16="http://schemas.microsoft.com/office/drawing/2014/main" id="{D3FC08D4-B5F5-A544-B05C-0429A62B2B1D}"/>
              </a:ext>
            </a:extLst>
          </p:cNvPr>
          <p:cNvSpPr>
            <a:spLocks noGrp="1"/>
          </p:cNvSpPr>
          <p:nvPr>
            <p:ph type="title"/>
          </p:nvPr>
        </p:nvSpPr>
        <p:spPr/>
        <p:txBody>
          <a:bodyPr>
            <a:normAutofit/>
          </a:bodyPr>
          <a:lstStyle/>
          <a:p>
            <a:pPr>
              <a:defRPr/>
            </a:pPr>
            <a:r>
              <a:rPr lang="en-GB" altLang="en-US" dirty="0"/>
              <a:t>Residential Reminders</a:t>
            </a:r>
          </a:p>
        </p:txBody>
      </p:sp>
      <p:sp>
        <p:nvSpPr>
          <p:cNvPr id="8195" name="Content Placeholder 5">
            <a:extLst>
              <a:ext uri="{FF2B5EF4-FFF2-40B4-BE49-F238E27FC236}">
                <a16:creationId xmlns:a16="http://schemas.microsoft.com/office/drawing/2014/main" id="{396EE514-F07D-234B-A31D-3AAFA606EA33}"/>
              </a:ext>
            </a:extLst>
          </p:cNvPr>
          <p:cNvSpPr>
            <a:spLocks noGrp="1"/>
          </p:cNvSpPr>
          <p:nvPr>
            <p:ph idx="1"/>
          </p:nvPr>
        </p:nvSpPr>
        <p:spPr/>
        <p:txBody>
          <a:bodyPr>
            <a:normAutofit/>
          </a:bodyPr>
          <a:lstStyle/>
          <a:p>
            <a:pPr>
              <a:lnSpc>
                <a:spcPct val="80000"/>
              </a:lnSpc>
            </a:pPr>
            <a:r>
              <a:rPr lang="en-GB" sz="2400" dirty="0"/>
              <a:t>The coach will leave the school at 8am on Monday 14th September. Please be here at 7.30am.</a:t>
            </a:r>
          </a:p>
          <a:p>
            <a:pPr marL="285750" indent="-285750"/>
            <a:r>
              <a:rPr lang="en-GB" sz="2400" dirty="0"/>
              <a:t>Travel sickness medication – please give to your child before and supply some for the journeys to and from Thames Mariners. (Give this to a member of staff on the day of departure).</a:t>
            </a:r>
          </a:p>
          <a:p>
            <a:pPr eaLnBrk="1" hangingPunct="1">
              <a:lnSpc>
                <a:spcPct val="80000"/>
              </a:lnSpc>
            </a:pPr>
            <a:r>
              <a:rPr lang="en-GB" altLang="en-US" sz="2400" dirty="0"/>
              <a:t>ANY medication (including eczema creams) must be given to a member of staff in the morning, in a named bag and box. Add any instructions too. </a:t>
            </a:r>
          </a:p>
          <a:p>
            <a:pPr eaLnBrk="1" hangingPunct="1">
              <a:lnSpc>
                <a:spcPct val="80000"/>
              </a:lnSpc>
            </a:pPr>
            <a:r>
              <a:rPr lang="en-GB" altLang="en-US" sz="2400" dirty="0"/>
              <a:t>Children will leave after lunch and will dismissed as usual at 3.15pm on Friday 18th September.</a:t>
            </a:r>
          </a:p>
          <a:p>
            <a:pPr>
              <a:lnSpc>
                <a:spcPct val="80000"/>
              </a:lnSpc>
            </a:pPr>
            <a:r>
              <a:rPr lang="en-GB" sz="2400" dirty="0"/>
              <a:t>Pack a suitcase/bag with wheels.</a:t>
            </a:r>
          </a:p>
          <a:p>
            <a:pPr eaLnBrk="1" hangingPunct="1">
              <a:lnSpc>
                <a:spcPct val="80000"/>
              </a:lnSpc>
            </a:pPr>
            <a:endParaRPr lang="en-GB" altLang="en-US" sz="2800" dirty="0"/>
          </a:p>
          <a:p>
            <a:pPr eaLnBrk="1" hangingPunct="1">
              <a:lnSpc>
                <a:spcPct val="80000"/>
              </a:lnSpc>
            </a:pPr>
            <a:endParaRPr lang="en-GB" altLang="en-US" sz="2700" dirty="0"/>
          </a:p>
          <a:p>
            <a:pPr eaLnBrk="1" hangingPunct="1">
              <a:lnSpc>
                <a:spcPct val="80000"/>
              </a:lnSpc>
            </a:pPr>
            <a:endParaRPr lang="en-GB" altLang="en-US" sz="2700" dirty="0"/>
          </a:p>
        </p:txBody>
      </p:sp>
    </p:spTree>
    <p:extLst>
      <p:ext uri="{BB962C8B-B14F-4D97-AF65-F5344CB8AC3E}">
        <p14:creationId xmlns:p14="http://schemas.microsoft.com/office/powerpoint/2010/main" val="986273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cap="none" dirty="0"/>
              <a:t>Clothing</a:t>
            </a:r>
          </a:p>
        </p:txBody>
      </p:sp>
      <p:sp>
        <p:nvSpPr>
          <p:cNvPr id="4" name="Content Placeholder 3"/>
          <p:cNvSpPr>
            <a:spLocks noGrp="1"/>
          </p:cNvSpPr>
          <p:nvPr>
            <p:ph idx="1"/>
          </p:nvPr>
        </p:nvSpPr>
        <p:spPr/>
        <p:txBody>
          <a:bodyPr>
            <a:normAutofit fontScale="77500" lnSpcReduction="20000"/>
          </a:bodyPr>
          <a:lstStyle/>
          <a:p>
            <a:pPr>
              <a:defRPr/>
            </a:pPr>
            <a:r>
              <a:rPr lang="en-GB" sz="2300" dirty="0">
                <a:ea typeface="ヒラギノ角ゴ Pro W3" charset="-128"/>
              </a:rPr>
              <a:t>For High Ashurst, the children need enough clothes for 3 days and 2 nights. Extras are highly recommended. </a:t>
            </a:r>
          </a:p>
          <a:p>
            <a:pPr>
              <a:buFont typeface="Courier New" panose="02070309020205020404" pitchFamily="49" charset="0"/>
              <a:buChar char="o"/>
              <a:defRPr/>
            </a:pPr>
            <a:r>
              <a:rPr lang="en-GB" sz="2300" dirty="0">
                <a:ea typeface="ヒラギノ角ゴ Pro W3" charset="-128"/>
              </a:rPr>
              <a:t>T-shirts</a:t>
            </a:r>
          </a:p>
          <a:p>
            <a:pPr>
              <a:buFont typeface="Courier New" panose="02070309020205020404" pitchFamily="49" charset="0"/>
              <a:buChar char="o"/>
              <a:defRPr/>
            </a:pPr>
            <a:r>
              <a:rPr lang="en-GB" sz="2300" dirty="0">
                <a:ea typeface="ヒラギノ角ゴ Pro W3" charset="-128"/>
              </a:rPr>
              <a:t>Sweatshirts/fleeces</a:t>
            </a:r>
          </a:p>
          <a:p>
            <a:pPr>
              <a:buFont typeface="Courier New" panose="02070309020205020404" pitchFamily="49" charset="0"/>
              <a:buChar char="o"/>
              <a:defRPr/>
            </a:pPr>
            <a:r>
              <a:rPr lang="en-GB" sz="2300" dirty="0">
                <a:ea typeface="ヒラギノ角ゴ Pro W3" charset="-128"/>
              </a:rPr>
              <a:t>Trousers/Leggings/Tracksuit bottoms/shorts (not jeans)</a:t>
            </a:r>
          </a:p>
          <a:p>
            <a:pPr>
              <a:buFont typeface="Courier New" panose="02070309020205020404" pitchFamily="49" charset="0"/>
              <a:buChar char="o"/>
              <a:defRPr/>
            </a:pPr>
            <a:r>
              <a:rPr lang="en-GB" sz="2300" dirty="0">
                <a:ea typeface="ヒラギノ角ゴ Pro W3" charset="-128"/>
              </a:rPr>
              <a:t>Waterproof coat</a:t>
            </a:r>
          </a:p>
          <a:p>
            <a:pPr>
              <a:buFont typeface="Courier New" panose="02070309020205020404" pitchFamily="49" charset="0"/>
              <a:buChar char="o"/>
              <a:defRPr/>
            </a:pPr>
            <a:r>
              <a:rPr lang="en-GB" sz="2300" dirty="0">
                <a:ea typeface="ヒラギノ角ゴ Pro W3" charset="-128"/>
              </a:rPr>
              <a:t>Clothing to wear in the Centre</a:t>
            </a:r>
          </a:p>
          <a:p>
            <a:pPr>
              <a:buFont typeface="Courier New" panose="02070309020205020404" pitchFamily="49" charset="0"/>
              <a:buChar char="o"/>
              <a:defRPr/>
            </a:pPr>
            <a:r>
              <a:rPr lang="en-GB" sz="2400" dirty="0">
                <a:ea typeface="ヒラギノ角ゴ Pro W3" charset="-128"/>
              </a:rPr>
              <a:t>Hat and gloves/sun cream and sun hat (weather dependent)</a:t>
            </a:r>
          </a:p>
          <a:p>
            <a:pPr>
              <a:buFont typeface="Courier New" panose="02070309020205020404" pitchFamily="49" charset="0"/>
              <a:buChar char="o"/>
              <a:defRPr/>
            </a:pPr>
            <a:r>
              <a:rPr lang="en-GB" sz="2300" dirty="0">
                <a:ea typeface="ヒラギノ角ゴ Pro W3" charset="-128"/>
              </a:rPr>
              <a:t>Pyjamas</a:t>
            </a:r>
          </a:p>
          <a:p>
            <a:pPr>
              <a:buFont typeface="Courier New" panose="02070309020205020404" pitchFamily="49" charset="0"/>
              <a:buChar char="o"/>
              <a:defRPr/>
            </a:pPr>
            <a:r>
              <a:rPr lang="en-GB" sz="2300" dirty="0">
                <a:ea typeface="ヒラギノ角ゴ Pro W3" charset="-128"/>
              </a:rPr>
              <a:t>Plenty of spare underwear and socks</a:t>
            </a:r>
          </a:p>
          <a:p>
            <a:pPr>
              <a:buFont typeface="Courier New" panose="02070309020205020404" pitchFamily="49" charset="0"/>
              <a:buChar char="o"/>
              <a:defRPr/>
            </a:pPr>
            <a:r>
              <a:rPr lang="en-GB" sz="2300" dirty="0">
                <a:ea typeface="ヒラギノ角ゴ Pro W3" charset="-128"/>
              </a:rPr>
              <a:t>2 pairs of old trainers (one to get wet)</a:t>
            </a:r>
          </a:p>
          <a:p>
            <a:pPr marL="285750" indent="-285750">
              <a:defRPr/>
            </a:pPr>
            <a:endParaRPr lang="en-GB" dirty="0"/>
          </a:p>
        </p:txBody>
      </p:sp>
      <p:sp>
        <p:nvSpPr>
          <p:cNvPr id="5" name="Content Placeholder 4">
            <a:extLst>
              <a:ext uri="{FF2B5EF4-FFF2-40B4-BE49-F238E27FC236}">
                <a16:creationId xmlns:a16="http://schemas.microsoft.com/office/drawing/2014/main" id="{EDECA3FF-BB00-7F4F-B533-55AC57C86768}"/>
              </a:ext>
            </a:extLst>
          </p:cNvPr>
          <p:cNvSpPr>
            <a:spLocks noGrp="1"/>
          </p:cNvSpPr>
          <p:nvPr>
            <p:ph sz="half" idx="4294967295"/>
          </p:nvPr>
        </p:nvSpPr>
        <p:spPr>
          <a:xfrm>
            <a:off x="3775996" y="6180137"/>
            <a:ext cx="3567112" cy="4311650"/>
          </a:xfrm>
        </p:spPr>
        <p:txBody>
          <a:bodyPr>
            <a:normAutofit/>
          </a:bodyPr>
          <a:lstStyle/>
          <a:p>
            <a:r>
              <a:rPr lang="en-GB" b="1" u="sng" dirty="0"/>
              <a:t>Please name all clothing. </a:t>
            </a:r>
          </a:p>
        </p:txBody>
      </p:sp>
      <p:pic>
        <p:nvPicPr>
          <p:cNvPr id="7" name="Picture 6">
            <a:extLst>
              <a:ext uri="{FF2B5EF4-FFF2-40B4-BE49-F238E27FC236}">
                <a16:creationId xmlns:a16="http://schemas.microsoft.com/office/drawing/2014/main" id="{A3B187D8-095A-C14C-95B3-62040751EB1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331765" y="4792478"/>
            <a:ext cx="2407044" cy="1692717"/>
          </a:xfrm>
          <a:prstGeom prst="rect">
            <a:avLst/>
          </a:prstGeom>
        </p:spPr>
      </p:pic>
    </p:spTree>
    <p:extLst>
      <p:ext uri="{BB962C8B-B14F-4D97-AF65-F5344CB8AC3E}">
        <p14:creationId xmlns:p14="http://schemas.microsoft.com/office/powerpoint/2010/main" val="7542277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GB" sz="3600" dirty="0"/>
              <a:t>Clothing for Thames Young Mariners</a:t>
            </a:r>
          </a:p>
        </p:txBody>
      </p:sp>
      <p:sp>
        <p:nvSpPr>
          <p:cNvPr id="4" name="Content Placeholder 3"/>
          <p:cNvSpPr>
            <a:spLocks noGrp="1"/>
          </p:cNvSpPr>
          <p:nvPr>
            <p:ph idx="1"/>
          </p:nvPr>
        </p:nvSpPr>
        <p:spPr/>
        <p:txBody>
          <a:bodyPr>
            <a:normAutofit/>
          </a:bodyPr>
          <a:lstStyle/>
          <a:p>
            <a:pPr marL="0" indent="0">
              <a:buNone/>
              <a:defRPr/>
            </a:pPr>
            <a:r>
              <a:rPr lang="en-GB" dirty="0">
                <a:ea typeface="ヒラギノ角ゴ Pro W3" charset="-128"/>
              </a:rPr>
              <a:t>For The Thames Mariners, the children need enough clothes for 2 days and 2 nights </a:t>
            </a:r>
            <a:r>
              <a:rPr lang="en-GB" b="1" dirty="0">
                <a:ea typeface="ヒラギノ角ゴ Pro W3" charset="-128"/>
              </a:rPr>
              <a:t>and</a:t>
            </a:r>
            <a:r>
              <a:rPr lang="en-GB" dirty="0">
                <a:ea typeface="ヒラギノ角ゴ Pro W3" charset="-128"/>
              </a:rPr>
              <a:t> </a:t>
            </a:r>
            <a:r>
              <a:rPr lang="en-GB" u="sng" dirty="0">
                <a:ea typeface="ヒラギノ角ゴ Pro W3" charset="-128"/>
              </a:rPr>
              <a:t>3 sets of clothes they can get wet</a:t>
            </a:r>
            <a:r>
              <a:rPr lang="en-GB" dirty="0">
                <a:ea typeface="ヒラギノ角ゴ Pro W3" charset="-128"/>
              </a:rPr>
              <a:t>. </a:t>
            </a:r>
          </a:p>
          <a:p>
            <a:pPr marL="0" indent="0">
              <a:buNone/>
              <a:defRPr/>
            </a:pPr>
            <a:r>
              <a:rPr lang="en-GB" dirty="0">
                <a:ea typeface="ヒラギノ角ゴ Pro W3" charset="-128"/>
              </a:rPr>
              <a:t>Children should wear a short sleeve top and shorts under their wetsuits. So 3xshort sleeve tops and shorts.</a:t>
            </a:r>
          </a:p>
          <a:p>
            <a:pPr>
              <a:buFont typeface="Wingdings" pitchFamily="2" charset="2"/>
              <a:buChar char="§"/>
              <a:defRPr/>
            </a:pPr>
            <a:r>
              <a:rPr lang="en-GB" dirty="0">
                <a:ea typeface="ヒラギノ角ゴ Pro W3" charset="-128"/>
              </a:rPr>
              <a:t>T-shirts</a:t>
            </a:r>
          </a:p>
          <a:p>
            <a:pPr>
              <a:buFont typeface="Wingdings" pitchFamily="2" charset="2"/>
              <a:buChar char="§"/>
              <a:defRPr/>
            </a:pPr>
            <a:r>
              <a:rPr lang="en-GB" dirty="0">
                <a:ea typeface="ヒラギノ角ゴ Pro W3" charset="-128"/>
              </a:rPr>
              <a:t>Sweatshirts/fleeces</a:t>
            </a:r>
          </a:p>
          <a:p>
            <a:pPr>
              <a:buFont typeface="Wingdings" pitchFamily="2" charset="2"/>
              <a:buChar char="§"/>
              <a:defRPr/>
            </a:pPr>
            <a:r>
              <a:rPr lang="en-GB" dirty="0">
                <a:ea typeface="ヒラギノ角ゴ Pro W3" charset="-128"/>
              </a:rPr>
              <a:t>Trousers/Leggings/shorts (not jeans)</a:t>
            </a:r>
          </a:p>
          <a:p>
            <a:pPr>
              <a:buFont typeface="Wingdings" pitchFamily="2" charset="2"/>
              <a:buChar char="§"/>
              <a:defRPr/>
            </a:pPr>
            <a:r>
              <a:rPr lang="en-GB" dirty="0">
                <a:ea typeface="ヒラギノ角ゴ Pro W3" charset="-128"/>
              </a:rPr>
              <a:t>Hat and gloves/sun cream and sun hat (weather dependent)</a:t>
            </a:r>
          </a:p>
          <a:p>
            <a:pPr>
              <a:buFont typeface="Wingdings" pitchFamily="2" charset="2"/>
              <a:buChar char="§"/>
              <a:defRPr/>
            </a:pPr>
            <a:r>
              <a:rPr lang="en-GB" dirty="0">
                <a:ea typeface="ヒラギノ角ゴ Pro W3" charset="-128"/>
              </a:rPr>
              <a:t>Warm coat (weather dependent)</a:t>
            </a:r>
          </a:p>
          <a:p>
            <a:pPr>
              <a:buFont typeface="Wingdings" pitchFamily="2" charset="2"/>
              <a:buChar char="§"/>
              <a:defRPr/>
            </a:pPr>
            <a:r>
              <a:rPr lang="en-GB" dirty="0">
                <a:ea typeface="ヒラギノ角ゴ Pro W3" charset="-128"/>
              </a:rPr>
              <a:t>Plenty of spare underwear – it will get wet</a:t>
            </a:r>
          </a:p>
          <a:p>
            <a:pPr>
              <a:defRPr/>
            </a:pPr>
            <a:endParaRPr lang="en-GB" dirty="0">
              <a:ea typeface="ヒラギノ角ゴ Pro W3" charset="-128"/>
            </a:endParaRPr>
          </a:p>
          <a:p>
            <a:endParaRPr lang="en-GB" dirty="0"/>
          </a:p>
          <a:p>
            <a:endParaRPr lang="en-GB" dirty="0"/>
          </a:p>
        </p:txBody>
      </p:sp>
      <p:sp>
        <p:nvSpPr>
          <p:cNvPr id="5" name="Content Placeholder 4"/>
          <p:cNvSpPr>
            <a:spLocks noGrp="1"/>
          </p:cNvSpPr>
          <p:nvPr>
            <p:ph sz="half" idx="4294967295"/>
          </p:nvPr>
        </p:nvSpPr>
        <p:spPr>
          <a:xfrm>
            <a:off x="3776789" y="6155082"/>
            <a:ext cx="3565525" cy="4311650"/>
          </a:xfrm>
        </p:spPr>
        <p:txBody>
          <a:bodyPr>
            <a:normAutofit/>
          </a:bodyPr>
          <a:lstStyle/>
          <a:p>
            <a:r>
              <a:rPr lang="en-GB" b="1" u="sng" dirty="0"/>
              <a:t>Please name all clothing. </a:t>
            </a:r>
          </a:p>
        </p:txBody>
      </p:sp>
      <p:pic>
        <p:nvPicPr>
          <p:cNvPr id="7" name="Picture 6">
            <a:extLst>
              <a:ext uri="{FF2B5EF4-FFF2-40B4-BE49-F238E27FC236}">
                <a16:creationId xmlns:a16="http://schemas.microsoft.com/office/drawing/2014/main" id="{F1E2EEB8-D2C4-4142-900A-618B122C46F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184232" y="5191027"/>
            <a:ext cx="2256535" cy="1586874"/>
          </a:xfrm>
          <a:prstGeom prst="rect">
            <a:avLst/>
          </a:prstGeom>
        </p:spPr>
      </p:pic>
    </p:spTree>
    <p:extLst>
      <p:ext uri="{BB962C8B-B14F-4D97-AF65-F5344CB8AC3E}">
        <p14:creationId xmlns:p14="http://schemas.microsoft.com/office/powerpoint/2010/main" val="1369282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CE0F3E-2D93-BA46-9F16-47EC447358BA}"/>
              </a:ext>
            </a:extLst>
          </p:cNvPr>
          <p:cNvSpPr>
            <a:spLocks noGrp="1"/>
          </p:cNvSpPr>
          <p:nvPr>
            <p:ph type="title"/>
          </p:nvPr>
        </p:nvSpPr>
        <p:spPr/>
        <p:txBody>
          <a:bodyPr/>
          <a:lstStyle/>
          <a:p>
            <a:r>
              <a:rPr lang="en-US" cap="none" dirty="0"/>
              <a:t>Essentials</a:t>
            </a:r>
          </a:p>
        </p:txBody>
      </p:sp>
      <p:sp>
        <p:nvSpPr>
          <p:cNvPr id="4" name="Content Placeholder 3">
            <a:extLst>
              <a:ext uri="{FF2B5EF4-FFF2-40B4-BE49-F238E27FC236}">
                <a16:creationId xmlns:a16="http://schemas.microsoft.com/office/drawing/2014/main" id="{AAE9A386-7E1C-2E4B-951B-11544827C5DA}"/>
              </a:ext>
            </a:extLst>
          </p:cNvPr>
          <p:cNvSpPr>
            <a:spLocks noGrp="1"/>
          </p:cNvSpPr>
          <p:nvPr>
            <p:ph sz="half" idx="1"/>
          </p:nvPr>
        </p:nvSpPr>
        <p:spPr/>
        <p:txBody>
          <a:bodyPr>
            <a:normAutofit/>
          </a:bodyPr>
          <a:lstStyle/>
          <a:p>
            <a:r>
              <a:rPr lang="en-GB" dirty="0"/>
              <a:t>Sleeping bag, roll mat and pillow for Wednesday and Thursday nights.</a:t>
            </a:r>
          </a:p>
          <a:p>
            <a:r>
              <a:rPr lang="en-GB" dirty="0"/>
              <a:t>Wash bag (soap &amp; toothbrush etc.) </a:t>
            </a:r>
          </a:p>
          <a:p>
            <a:r>
              <a:rPr lang="en-GB" dirty="0"/>
              <a:t>2 Large towels</a:t>
            </a:r>
          </a:p>
          <a:p>
            <a:r>
              <a:rPr lang="en-GB" dirty="0"/>
              <a:t>Hairbrush</a:t>
            </a:r>
          </a:p>
          <a:p>
            <a:r>
              <a:rPr lang="en-GB" dirty="0"/>
              <a:t>Torch &amp; batteries – the campsite is dark</a:t>
            </a:r>
          </a:p>
          <a:p>
            <a:r>
              <a:rPr lang="en-GB" dirty="0"/>
              <a:t>Plastic bottle for drinks</a:t>
            </a:r>
          </a:p>
          <a:p>
            <a:r>
              <a:rPr lang="en-GB" dirty="0"/>
              <a:t>Sunscreen (Hot weather)</a:t>
            </a:r>
          </a:p>
        </p:txBody>
      </p:sp>
      <p:sp>
        <p:nvSpPr>
          <p:cNvPr id="6" name="Content Placeholder 5">
            <a:extLst>
              <a:ext uri="{FF2B5EF4-FFF2-40B4-BE49-F238E27FC236}">
                <a16:creationId xmlns:a16="http://schemas.microsoft.com/office/drawing/2014/main" id="{48F95379-C397-104A-855D-1747340F5215}"/>
              </a:ext>
            </a:extLst>
          </p:cNvPr>
          <p:cNvSpPr>
            <a:spLocks noGrp="1"/>
          </p:cNvSpPr>
          <p:nvPr>
            <p:ph sz="half" idx="2"/>
          </p:nvPr>
        </p:nvSpPr>
        <p:spPr/>
        <p:txBody>
          <a:bodyPr>
            <a:normAutofit/>
          </a:bodyPr>
          <a:lstStyle/>
          <a:p>
            <a:r>
              <a:rPr lang="en-GB" dirty="0"/>
              <a:t>Small Bag/Rucksack</a:t>
            </a:r>
          </a:p>
          <a:p>
            <a:r>
              <a:rPr lang="en-GB" b="1" u="sng" dirty="0">
                <a:highlight>
                  <a:srgbClr val="FFFF00"/>
                </a:highlight>
              </a:rPr>
              <a:t>Plastic bags / bin liners (for wet and dirty items)</a:t>
            </a:r>
          </a:p>
          <a:p>
            <a:r>
              <a:rPr lang="en-GB" dirty="0"/>
              <a:t>Please ensure any medication is given to us with instructions on that are to be handed to a teacher on the day we leave</a:t>
            </a:r>
          </a:p>
          <a:p>
            <a:r>
              <a:rPr lang="en-GB" dirty="0"/>
              <a:t>No mobile phones, electronic devices or food items.</a:t>
            </a:r>
          </a:p>
          <a:p>
            <a:r>
              <a:rPr lang="en-GB" dirty="0"/>
              <a:t>You can bring a cuddly toy or a book. These are however at your own risk. </a:t>
            </a:r>
          </a:p>
          <a:p>
            <a:endParaRPr lang="en-US" dirty="0"/>
          </a:p>
        </p:txBody>
      </p:sp>
      <p:pic>
        <p:nvPicPr>
          <p:cNvPr id="7" name="Picture 6">
            <a:extLst>
              <a:ext uri="{FF2B5EF4-FFF2-40B4-BE49-F238E27FC236}">
                <a16:creationId xmlns:a16="http://schemas.microsoft.com/office/drawing/2014/main" id="{8C6FB9E6-7253-1B42-B614-410E20819557}"/>
              </a:ext>
            </a:extLst>
          </p:cNvPr>
          <p:cNvPicPr>
            <a:picLocks noChangeAspect="1"/>
          </p:cNvPicPr>
          <p:nvPr/>
        </p:nvPicPr>
        <p:blipFill>
          <a:blip r:embed="rId2"/>
          <a:stretch>
            <a:fillRect/>
          </a:stretch>
        </p:blipFill>
        <p:spPr>
          <a:xfrm rot="794305">
            <a:off x="8677275" y="404664"/>
            <a:ext cx="1447800" cy="1397000"/>
          </a:xfrm>
          <a:prstGeom prst="rect">
            <a:avLst/>
          </a:prstGeom>
          <a:ln w="57150">
            <a:solidFill>
              <a:schemeClr val="accent4"/>
            </a:solidFill>
          </a:ln>
        </p:spPr>
      </p:pic>
    </p:spTree>
    <p:extLst>
      <p:ext uri="{BB962C8B-B14F-4D97-AF65-F5344CB8AC3E}">
        <p14:creationId xmlns:p14="http://schemas.microsoft.com/office/powerpoint/2010/main" val="10394389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3">
            <a:extLst>
              <a:ext uri="{FF2B5EF4-FFF2-40B4-BE49-F238E27FC236}">
                <a16:creationId xmlns:a16="http://schemas.microsoft.com/office/drawing/2014/main" id="{C99A2600-7910-884D-AF06-20F856F0B7CB}"/>
              </a:ext>
            </a:extLst>
          </p:cNvPr>
          <p:cNvSpPr>
            <a:spLocks noGrp="1"/>
          </p:cNvSpPr>
          <p:nvPr>
            <p:ph type="title"/>
          </p:nvPr>
        </p:nvSpPr>
        <p:spPr/>
        <p:txBody>
          <a:bodyPr/>
          <a:lstStyle/>
          <a:p>
            <a:pPr>
              <a:defRPr/>
            </a:pPr>
            <a:r>
              <a:rPr lang="en-GB" altLang="en-US" sz="4000" dirty="0"/>
              <a:t>Contact</a:t>
            </a:r>
          </a:p>
        </p:txBody>
      </p:sp>
      <p:sp>
        <p:nvSpPr>
          <p:cNvPr id="22531" name="Content Placeholder 5">
            <a:extLst>
              <a:ext uri="{FF2B5EF4-FFF2-40B4-BE49-F238E27FC236}">
                <a16:creationId xmlns:a16="http://schemas.microsoft.com/office/drawing/2014/main" id="{1B05C5CD-FF0B-DE42-9C57-1C63F964F009}"/>
              </a:ext>
            </a:extLst>
          </p:cNvPr>
          <p:cNvSpPr>
            <a:spLocks noGrp="1"/>
          </p:cNvSpPr>
          <p:nvPr>
            <p:ph idx="1"/>
          </p:nvPr>
        </p:nvSpPr>
        <p:spPr>
          <a:xfrm>
            <a:off x="1021976" y="1993901"/>
            <a:ext cx="9074525" cy="4098925"/>
          </a:xfrm>
        </p:spPr>
        <p:txBody>
          <a:bodyPr>
            <a:normAutofit/>
          </a:bodyPr>
          <a:lstStyle/>
          <a:p>
            <a:pPr eaLnBrk="1" hangingPunct="1">
              <a:buFont typeface="Arial" panose="020B0604020202020204" pitchFamily="34" charset="0"/>
              <a:buChar char="•"/>
            </a:pPr>
            <a:r>
              <a:rPr lang="en-GB" altLang="en-US" sz="2800" dirty="0"/>
              <a:t>Mr Bowen will check in with the school each day.</a:t>
            </a:r>
          </a:p>
          <a:p>
            <a:pPr eaLnBrk="1" hangingPunct="1">
              <a:buFont typeface="Arial" panose="020B0604020202020204" pitchFamily="34" charset="0"/>
              <a:buChar char="•"/>
            </a:pPr>
            <a:r>
              <a:rPr lang="en-GB" altLang="en-US" sz="2800" dirty="0"/>
              <a:t>Please contact the school in an emergency (during school hours). </a:t>
            </a:r>
          </a:p>
          <a:p>
            <a:pPr eaLnBrk="1" hangingPunct="1">
              <a:buFont typeface="Arial" panose="020B0604020202020204" pitchFamily="34" charset="0"/>
              <a:buChar char="•"/>
            </a:pPr>
            <a:r>
              <a:rPr lang="en-GB" altLang="en-US" sz="2800" dirty="0"/>
              <a:t>A daily Parent Mail will notify parents all is well. </a:t>
            </a:r>
          </a:p>
          <a:p>
            <a:pPr eaLnBrk="1" hangingPunct="1">
              <a:buFont typeface="Arial" panose="020B0604020202020204" pitchFamily="34" charset="0"/>
              <a:buChar char="•"/>
            </a:pPr>
            <a:r>
              <a:rPr lang="en-GB" altLang="en-US" sz="2800" dirty="0"/>
              <a:t>Children should not have a mobile phone with them.</a:t>
            </a:r>
          </a:p>
          <a:p>
            <a:pPr marL="0" indent="0" eaLnBrk="1" hangingPunct="1">
              <a:buNone/>
            </a:pPr>
            <a:endParaRPr lang="en-GB" altLang="en-US" sz="2800" dirty="0"/>
          </a:p>
          <a:p>
            <a:pPr eaLnBrk="1" hangingPunct="1">
              <a:buFont typeface="Arial" panose="020B0604020202020204" pitchFamily="34" charset="0"/>
              <a:buChar char="•"/>
            </a:pPr>
            <a:r>
              <a:rPr lang="en-GB" altLang="en-US" sz="2800" dirty="0"/>
              <a:t>They will have a wonderful time – please don’t worry! </a:t>
            </a:r>
          </a:p>
          <a:p>
            <a:pPr eaLnBrk="1" hangingPunct="1">
              <a:buFont typeface="Arial" panose="020B0604020202020204" pitchFamily="34" charset="0"/>
              <a:buNone/>
            </a:pPr>
            <a:endParaRPr lang="en-GB" altLang="en-US" sz="2200" b="1" dirty="0"/>
          </a:p>
          <a:p>
            <a:pPr eaLnBrk="1" hangingPunct="1">
              <a:buFont typeface="Arial" panose="020B0604020202020204" pitchFamily="34" charset="0"/>
              <a:buNone/>
            </a:pPr>
            <a:endParaRPr lang="en-GB" altLang="en-US" sz="2200" b="1" dirty="0"/>
          </a:p>
        </p:txBody>
      </p:sp>
      <p:pic>
        <p:nvPicPr>
          <p:cNvPr id="22532" name="Picture 4">
            <a:extLst>
              <a:ext uri="{FF2B5EF4-FFF2-40B4-BE49-F238E27FC236}">
                <a16:creationId xmlns:a16="http://schemas.microsoft.com/office/drawing/2014/main" id="{F86A8411-CDB3-1344-9C99-460EBBD976F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96225" y="260350"/>
            <a:ext cx="19685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6426"/>
      </p:ext>
    </p:extLst>
  </p:cSld>
  <p:clrMapOvr>
    <a:masterClrMapping/>
  </p:clrMapOvr>
</p:sld>
</file>

<file path=ppt/theme/theme1.xml><?xml version="1.0" encoding="utf-8"?>
<a:theme xmlns:a="http://schemas.openxmlformats.org/drawingml/2006/main" name="View">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View</Template>
  <TotalTime>3665</TotalTime>
  <Words>6084</Words>
  <Application>Microsoft Office PowerPoint</Application>
  <PresentationFormat>Widescreen</PresentationFormat>
  <Paragraphs>527</Paragraphs>
  <Slides>48</Slides>
  <Notes>32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Calibri</vt:lpstr>
      <vt:lpstr>Calibri Light</vt:lpstr>
      <vt:lpstr>Courier New</vt:lpstr>
      <vt:lpstr>Wingdings</vt:lpstr>
      <vt:lpstr>Wingdings 2</vt:lpstr>
      <vt:lpstr>Wingdings 3</vt:lpstr>
      <vt:lpstr>View</vt:lpstr>
      <vt:lpstr>PowerPoint Presentation</vt:lpstr>
      <vt:lpstr>Our Week</vt:lpstr>
      <vt:lpstr>English</vt:lpstr>
      <vt:lpstr>Year 6 Grammar Terms </vt:lpstr>
      <vt:lpstr>Year 6 Grammar Terms</vt:lpstr>
      <vt:lpstr>Year 6 Grammar Terms</vt:lpstr>
      <vt:lpstr>PowerPoint Presentation</vt:lpstr>
      <vt:lpstr>Spelling and Handwriting</vt:lpstr>
      <vt:lpstr>Reading</vt:lpstr>
      <vt:lpstr>Reading</vt:lpstr>
      <vt:lpstr>Reading</vt:lpstr>
      <vt:lpstr>Maths</vt:lpstr>
      <vt:lpstr>Addition</vt:lpstr>
      <vt:lpstr>Subtraction</vt:lpstr>
      <vt:lpstr>Multiplication </vt:lpstr>
      <vt:lpstr>Division </vt:lpstr>
      <vt:lpstr>RE</vt:lpstr>
      <vt:lpstr>PE</vt:lpstr>
      <vt:lpstr>PE</vt:lpstr>
      <vt:lpstr>PE Kit</vt:lpstr>
      <vt:lpstr>Science, Computing and D&amp;T</vt:lpstr>
      <vt:lpstr>Science, Computing and D&amp;T</vt:lpstr>
      <vt:lpstr>History and Geography</vt:lpstr>
      <vt:lpstr>Expressive Arts</vt:lpstr>
      <vt:lpstr>SATs – Monday 10th – Thursday 13th May 2027</vt:lpstr>
      <vt:lpstr>Scaled Score </vt:lpstr>
      <vt:lpstr>Class assessment and groups</vt:lpstr>
      <vt:lpstr>Revision at home</vt:lpstr>
      <vt:lpstr>Revision at home</vt:lpstr>
      <vt:lpstr>Stationery </vt:lpstr>
      <vt:lpstr>Last few notices</vt:lpstr>
      <vt:lpstr>PowerPoint Presentation</vt:lpstr>
      <vt:lpstr>Snacks and Water bottles</vt:lpstr>
      <vt:lpstr>Uniform</vt:lpstr>
      <vt:lpstr>Absence</vt:lpstr>
      <vt:lpstr>Pick up and Drop off</vt:lpstr>
      <vt:lpstr>Walking Home Alone</vt:lpstr>
      <vt:lpstr>Mobile Phones</vt:lpstr>
      <vt:lpstr>Online Safety at Nutfield Church Primary</vt:lpstr>
      <vt:lpstr>Online Safety at Nutfield Church Primary</vt:lpstr>
      <vt:lpstr>E-Safety KS2</vt:lpstr>
      <vt:lpstr>Contact and Important Dates</vt:lpstr>
      <vt:lpstr>PowerPoint Presentation</vt:lpstr>
      <vt:lpstr>Residential Reminders</vt:lpstr>
      <vt:lpstr>Clothing</vt:lpstr>
      <vt:lpstr>Clothing for Thames Young Mariners</vt:lpstr>
      <vt:lpstr>Essentials</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Microsoft Office User</dc:creator>
  <cp:lastModifiedBy>David Bowen</cp:lastModifiedBy>
  <cp:revision>98</cp:revision>
  <cp:lastPrinted>2023-09-06T16:29:59Z</cp:lastPrinted>
  <dcterms:created xsi:type="dcterms:W3CDTF">2017-09-16T17:57:03Z</dcterms:created>
  <dcterms:modified xsi:type="dcterms:W3CDTF">2026-09-11T07:12:59Z</dcterms:modified>
</cp:coreProperties>
</file>